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theme/themeOverride1.xml" ContentType="application/vnd.openxmlformats-officedocument.themeOverride+xml"/>
  <Override PartName="/ppt/charts/chart11.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4"/>
  </p:notesMasterIdLst>
  <p:sldIdLst>
    <p:sldId id="1319" r:id="rId2"/>
    <p:sldId id="1323" r:id="rId3"/>
    <p:sldId id="1317" r:id="rId4"/>
    <p:sldId id="1325" r:id="rId5"/>
    <p:sldId id="1333" r:id="rId6"/>
    <p:sldId id="1326" r:id="rId7"/>
    <p:sldId id="1327" r:id="rId8"/>
    <p:sldId id="1328" r:id="rId9"/>
    <p:sldId id="1331" r:id="rId10"/>
    <p:sldId id="1332" r:id="rId11"/>
    <p:sldId id="1329" r:id="rId12"/>
    <p:sldId id="133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3806" userDrawn="1">
          <p15:clr>
            <a:srgbClr val="A4A3A4"/>
          </p15:clr>
        </p15:guide>
        <p15:guide id="4" orient="horz" pos="43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AF1"/>
    <a:srgbClr val="E96666"/>
    <a:srgbClr val="002060"/>
    <a:srgbClr val="F8F8F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51" autoAdjust="0"/>
    <p:restoredTop sz="94660"/>
  </p:normalViewPr>
  <p:slideViewPr>
    <p:cSldViewPr snapToGrid="0">
      <p:cViewPr varScale="1">
        <p:scale>
          <a:sx n="110" d="100"/>
          <a:sy n="110" d="100"/>
        </p:scale>
        <p:origin x="2028" y="108"/>
      </p:cViewPr>
      <p:guideLst>
        <p:guide orient="horz" pos="2160"/>
        <p:guide pos="2880"/>
        <p:guide orient="horz" pos="3806"/>
        <p:guide orient="horz" pos="4319"/>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lang="en-IN" sz="1400" b="1" i="0" u="none" strike="noStrike" kern="1200" baseline="0">
                <a:solidFill>
                  <a:srgbClr val="000000"/>
                </a:solidFill>
                <a:latin typeface="Arial" pitchFamily="34" charset="0"/>
                <a:ea typeface="+mn-ea"/>
                <a:cs typeface="Arial" pitchFamily="34" charset="0"/>
              </a:defRPr>
            </a:pPr>
            <a:r>
              <a:rPr lang="en-US" sz="1400" b="1" u="sng" dirty="0">
                <a:effectLst/>
              </a:rPr>
              <a:t>Power cable demand 2021, </a:t>
            </a:r>
            <a:br>
              <a:rPr lang="en-US" sz="1400" b="1" u="sng" dirty="0">
                <a:effectLst/>
              </a:rPr>
            </a:br>
            <a:r>
              <a:rPr lang="en-US" sz="1400" b="1" u="sng" dirty="0">
                <a:effectLst/>
              </a:rPr>
              <a:t>US$ billion</a:t>
            </a:r>
            <a:endParaRPr lang="en-IN" sz="1400" dirty="0">
              <a:effectLst/>
            </a:endParaRPr>
          </a:p>
        </c:rich>
      </c:tx>
      <c:overlay val="0"/>
    </c:title>
    <c:autoTitleDeleted val="0"/>
    <c:plotArea>
      <c:layout>
        <c:manualLayout>
          <c:layoutTarget val="inner"/>
          <c:xMode val="edge"/>
          <c:yMode val="edge"/>
          <c:x val="0.1263946116659295"/>
          <c:y val="0.14926465958016882"/>
          <c:w val="0.84360271123837016"/>
          <c:h val="0.66943673084355171"/>
        </c:manualLayout>
      </c:layout>
      <c:lineChart>
        <c:grouping val="standard"/>
        <c:varyColors val="0"/>
        <c:ser>
          <c:idx val="0"/>
          <c:order val="0"/>
          <c:tx>
            <c:strRef>
              <c:f>Sheet1!$B$1</c:f>
              <c:strCache>
                <c:ptCount val="1"/>
                <c:pt idx="0">
                  <c:v>Market US$ billion</c:v>
                </c:pt>
              </c:strCache>
            </c:strRef>
          </c:tx>
          <c:spPr>
            <a:ln w="38100">
              <a:solidFill>
                <a:srgbClr val="C00000"/>
              </a:solidFill>
            </a:ln>
          </c:spPr>
          <c:marker>
            <c:symbol val="diamond"/>
            <c:size val="5"/>
            <c:spPr>
              <a:ln w="38100">
                <a:solidFill>
                  <a:srgbClr val="C00000"/>
                </a:solidFill>
              </a:ln>
            </c:spPr>
          </c:marker>
          <c:dLbls>
            <c:dLbl>
              <c:idx val="0"/>
              <c:layout>
                <c:manualLayout>
                  <c:x val="-5.5906601158726456E-2"/>
                  <c:y val="-4.82392382606818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0B-4CB8-8C73-9363AC2128D5}"/>
                </c:ext>
              </c:extLst>
            </c:dLbl>
            <c:dLbl>
              <c:idx val="2"/>
              <c:layout>
                <c:manualLayout>
                  <c:x val="-5.102899942385257E-2"/>
                  <c:y val="-4.7456839823488431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0.10634146341463413"/>
                      <c:h val="7.2506364162139264E-2"/>
                    </c:manualLayout>
                  </c15:layout>
                </c:ext>
                <c:ext xmlns:c16="http://schemas.microsoft.com/office/drawing/2014/chart" uri="{C3380CC4-5D6E-409C-BE32-E72D297353CC}">
                  <c16:uniqueId val="{00000001-5D0B-4CB8-8C73-9363AC2128D5}"/>
                </c:ext>
              </c:extLst>
            </c:dLbl>
            <c:dLbl>
              <c:idx val="4"/>
              <c:layout>
                <c:manualLayout>
                  <c:x val="-5.0265957446808514E-2"/>
                  <c:y val="-5.17241379310344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D0B-4CB8-8C73-9363AC2128D5}"/>
                </c:ext>
              </c:extLst>
            </c:dLbl>
            <c:numFmt formatCode="&quot;$&quot;#,##0" sourceLinked="0"/>
            <c:spPr>
              <a:noFill/>
              <a:ln>
                <a:noFill/>
              </a:ln>
              <a:effectLst/>
            </c:spPr>
            <c:txPr>
              <a:bodyPr/>
              <a:lstStyle/>
              <a:p>
                <a:pPr>
                  <a:defRPr lang="en-IN" sz="1200" b="1">
                    <a:latin typeface="Arial" pitchFamily="34" charset="0"/>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2021</c:v>
                </c:pt>
                <c:pt idx="1">
                  <c:v>2025</c:v>
                </c:pt>
                <c:pt idx="2">
                  <c:v>2030</c:v>
                </c:pt>
                <c:pt idx="3">
                  <c:v>2035</c:v>
                </c:pt>
                <c:pt idx="4">
                  <c:v>2040</c:v>
                </c:pt>
              </c:numCache>
            </c:numRef>
          </c:cat>
          <c:val>
            <c:numRef>
              <c:f>Sheet1!$B$2:$B$6</c:f>
              <c:numCache>
                <c:formatCode>0</c:formatCode>
                <c:ptCount val="5"/>
                <c:pt idx="0">
                  <c:v>149</c:v>
                </c:pt>
                <c:pt idx="1">
                  <c:v>181</c:v>
                </c:pt>
                <c:pt idx="2">
                  <c:v>231</c:v>
                </c:pt>
                <c:pt idx="3">
                  <c:v>288</c:v>
                </c:pt>
                <c:pt idx="4">
                  <c:v>350</c:v>
                </c:pt>
              </c:numCache>
            </c:numRef>
          </c:val>
          <c:smooth val="0"/>
          <c:extLst>
            <c:ext xmlns:c16="http://schemas.microsoft.com/office/drawing/2014/chart" uri="{C3380CC4-5D6E-409C-BE32-E72D297353CC}">
              <c16:uniqueId val="{00000003-5D0B-4CB8-8C73-9363AC2128D5}"/>
            </c:ext>
          </c:extLst>
        </c:ser>
        <c:dLbls>
          <c:showLegendKey val="0"/>
          <c:showVal val="1"/>
          <c:showCatName val="0"/>
          <c:showSerName val="0"/>
          <c:showPercent val="0"/>
          <c:showBubbleSize val="0"/>
        </c:dLbls>
        <c:marker val="1"/>
        <c:smooth val="0"/>
        <c:axId val="1077283136"/>
        <c:axId val="1077283680"/>
      </c:lineChart>
      <c:catAx>
        <c:axId val="1077283136"/>
        <c:scaling>
          <c:orientation val="minMax"/>
        </c:scaling>
        <c:delete val="0"/>
        <c:axPos val="b"/>
        <c:numFmt formatCode="General" sourceLinked="1"/>
        <c:majorTickMark val="none"/>
        <c:minorTickMark val="none"/>
        <c:tickLblPos val="nextTo"/>
        <c:txPr>
          <a:bodyPr/>
          <a:lstStyle/>
          <a:p>
            <a:pPr>
              <a:defRPr lang="en-IN" sz="1200" b="1">
                <a:latin typeface="Arial" pitchFamily="34" charset="0"/>
                <a:cs typeface="Arial" pitchFamily="34" charset="0"/>
              </a:defRPr>
            </a:pPr>
            <a:endParaRPr lang="en-US"/>
          </a:p>
        </c:txPr>
        <c:crossAx val="1077283680"/>
        <c:crosses val="autoZero"/>
        <c:auto val="1"/>
        <c:lblAlgn val="ctr"/>
        <c:lblOffset val="100"/>
        <c:noMultiLvlLbl val="0"/>
      </c:catAx>
      <c:valAx>
        <c:axId val="1077283680"/>
        <c:scaling>
          <c:orientation val="minMax"/>
        </c:scaling>
        <c:delete val="0"/>
        <c:axPos val="l"/>
        <c:numFmt formatCode="&quot;$&quot;#,##0" sourceLinked="0"/>
        <c:majorTickMark val="out"/>
        <c:minorTickMark val="none"/>
        <c:tickLblPos val="nextTo"/>
        <c:txPr>
          <a:bodyPr/>
          <a:lstStyle/>
          <a:p>
            <a:pPr>
              <a:defRPr lang="en-IN">
                <a:latin typeface="Arial" pitchFamily="34" charset="0"/>
                <a:cs typeface="Arial" pitchFamily="34" charset="0"/>
              </a:defRPr>
            </a:pPr>
            <a:endParaRPr lang="en-US"/>
          </a:p>
        </c:txPr>
        <c:crossAx val="1077283136"/>
        <c:crosses val="autoZero"/>
        <c:crossBetween val="between"/>
      </c:valAx>
      <c:spPr>
        <a:noFill/>
      </c:spPr>
    </c:plotArea>
    <c:legend>
      <c:legendPos val="b"/>
      <c:overlay val="0"/>
      <c:txPr>
        <a:bodyPr/>
        <a:lstStyle/>
        <a:p>
          <a:pPr>
            <a:defRPr lang="en-IN" b="1">
              <a:latin typeface="Arial" pitchFamily="34" charset="0"/>
              <a:cs typeface="Arial" pitchFamily="34" charset="0"/>
            </a:defRPr>
          </a:pPr>
          <a:endParaRPr lang="en-US"/>
        </a:p>
      </c:txPr>
    </c:legend>
    <c:plotVisOnly val="1"/>
    <c:dispBlanksAs val="gap"/>
    <c:showDLblsOverMax val="0"/>
  </c:chart>
  <c:spPr>
    <a:solidFill>
      <a:schemeClr val="bg1"/>
    </a:solidFill>
    <a:ln w="15875" cap="flat" cmpd="sng" algn="ctr">
      <a:solidFill>
        <a:schemeClr val="accent6">
          <a:shade val="95000"/>
          <a:satMod val="105000"/>
        </a:schemeClr>
      </a:solidFill>
      <a:prstDash val="solid"/>
    </a:ln>
    <a:effectLst>
      <a:outerShdw blurRad="50800" dist="38100" dir="5400000" algn="t" rotWithShape="0">
        <a:prstClr val="black">
          <a:alpha val="40000"/>
        </a:prstClr>
      </a:outerShdw>
    </a:effectLst>
  </c:spPr>
  <c:txPr>
    <a:bodyPr/>
    <a:lstStyle/>
    <a:p>
      <a:pPr>
        <a:defRPr sz="1000">
          <a:solidFill>
            <a:schemeClr val="dk1"/>
          </a:solidFill>
          <a:latin typeface="+mn-lt"/>
          <a:ea typeface="+mn-ea"/>
          <a:cs typeface="+mn-cs"/>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view3D>
      <c:rotX val="0"/>
      <c:rotY val="0"/>
      <c:rAngAx val="0"/>
      <c:perspective val="0"/>
    </c:view3D>
    <c:floor>
      <c:thickness val="0"/>
    </c:floor>
    <c:sideWall>
      <c:thickness val="0"/>
      <c:spPr>
        <a:effectLst>
          <a:outerShdw blurRad="508000" dist="266700" dir="5400000" algn="ctr" rotWithShape="0">
            <a:srgbClr val="000000">
              <a:alpha val="43137"/>
            </a:srgbClr>
          </a:outerShdw>
        </a:effectLst>
      </c:spPr>
    </c:sideWall>
    <c:backWall>
      <c:thickness val="0"/>
      <c:spPr>
        <a:effectLst>
          <a:outerShdw blurRad="508000" dist="266700" dir="5400000" algn="ctr" rotWithShape="0">
            <a:srgbClr val="000000">
              <a:alpha val="43137"/>
            </a:srgbClr>
          </a:outerShdw>
        </a:effectLst>
      </c:spPr>
    </c:backWall>
    <c:plotArea>
      <c:layout>
        <c:manualLayout>
          <c:layoutTarget val="inner"/>
          <c:xMode val="edge"/>
          <c:yMode val="edge"/>
          <c:x val="0.11352056488005401"/>
          <c:y val="0.23473900889725446"/>
          <c:w val="0.72178917869413206"/>
          <c:h val="0.6061594817867918"/>
        </c:manualLayout>
      </c:layout>
      <c:bar3DChart>
        <c:barDir val="col"/>
        <c:grouping val="stacked"/>
        <c:varyColors val="0"/>
        <c:ser>
          <c:idx val="0"/>
          <c:order val="0"/>
          <c:tx>
            <c:strRef>
              <c:f>Sheet1!$B$1</c:f>
              <c:strCache>
                <c:ptCount val="1"/>
                <c:pt idx="0">
                  <c:v>RE</c:v>
                </c:pt>
              </c:strCache>
            </c:strRef>
          </c:tx>
          <c:spPr>
            <a:solidFill>
              <a:schemeClr val="accent3">
                <a:lumMod val="60000"/>
                <a:lumOff val="40000"/>
              </a:schemeClr>
            </a:solidFill>
          </c:spPr>
          <c:invertIfNegative val="0"/>
          <c:cat>
            <c:strRef>
              <c:f>Sheet1!$A$2:$A$5</c:f>
              <c:strCache>
                <c:ptCount val="4"/>
                <c:pt idx="0">
                  <c:v>2021</c:v>
                </c:pt>
                <c:pt idx="1">
                  <c:v>2025-e</c:v>
                </c:pt>
                <c:pt idx="2">
                  <c:v>2030-e</c:v>
                </c:pt>
                <c:pt idx="3">
                  <c:v>2035-e</c:v>
                </c:pt>
              </c:strCache>
            </c:strRef>
          </c:cat>
          <c:val>
            <c:numRef>
              <c:f>Sheet1!$B$2:$B$5</c:f>
              <c:numCache>
                <c:formatCode>#,##0</c:formatCode>
                <c:ptCount val="4"/>
                <c:pt idx="0">
                  <c:v>454</c:v>
                </c:pt>
                <c:pt idx="1">
                  <c:v>1812</c:v>
                </c:pt>
                <c:pt idx="2">
                  <c:v>2767</c:v>
                </c:pt>
                <c:pt idx="3">
                  <c:v>2350</c:v>
                </c:pt>
              </c:numCache>
            </c:numRef>
          </c:val>
          <c:extLst>
            <c:ext xmlns:c16="http://schemas.microsoft.com/office/drawing/2014/chart" uri="{C3380CC4-5D6E-409C-BE32-E72D297353CC}">
              <c16:uniqueId val="{00000000-75F2-4339-BD6A-887001BBE62B}"/>
            </c:ext>
          </c:extLst>
        </c:ser>
        <c:ser>
          <c:idx val="1"/>
          <c:order val="1"/>
          <c:tx>
            <c:strRef>
              <c:f>Sheet1!$C$1</c:f>
              <c:strCache>
                <c:ptCount val="1"/>
                <c:pt idx="0">
                  <c:v>EV</c:v>
                </c:pt>
              </c:strCache>
            </c:strRef>
          </c:tx>
          <c:spPr>
            <a:solidFill>
              <a:schemeClr val="accent2">
                <a:lumMod val="40000"/>
                <a:lumOff val="60000"/>
              </a:schemeClr>
            </a:solidFill>
          </c:spPr>
          <c:invertIfNegative val="0"/>
          <c:cat>
            <c:strRef>
              <c:f>Sheet1!$A$2:$A$5</c:f>
              <c:strCache>
                <c:ptCount val="4"/>
                <c:pt idx="0">
                  <c:v>2021</c:v>
                </c:pt>
                <c:pt idx="1">
                  <c:v>2025-e</c:v>
                </c:pt>
                <c:pt idx="2">
                  <c:v>2030-e</c:v>
                </c:pt>
                <c:pt idx="3">
                  <c:v>2035-e</c:v>
                </c:pt>
              </c:strCache>
            </c:strRef>
          </c:cat>
          <c:val>
            <c:numRef>
              <c:f>Sheet1!$C$2:$C$5</c:f>
              <c:numCache>
                <c:formatCode>#,##0</c:formatCode>
                <c:ptCount val="4"/>
                <c:pt idx="0">
                  <c:v>5.0999999999999996</c:v>
                </c:pt>
                <c:pt idx="1">
                  <c:v>13.6</c:v>
                </c:pt>
                <c:pt idx="2">
                  <c:v>16.8</c:v>
                </c:pt>
                <c:pt idx="3">
                  <c:v>37.5</c:v>
                </c:pt>
              </c:numCache>
            </c:numRef>
          </c:val>
          <c:extLst>
            <c:ext xmlns:c16="http://schemas.microsoft.com/office/drawing/2014/chart" uri="{C3380CC4-5D6E-409C-BE32-E72D297353CC}">
              <c16:uniqueId val="{00000001-75F2-4339-BD6A-887001BBE62B}"/>
            </c:ext>
          </c:extLst>
        </c:ser>
        <c:ser>
          <c:idx val="2"/>
          <c:order val="2"/>
          <c:tx>
            <c:strRef>
              <c:f>Sheet1!$D$1</c:f>
              <c:strCache>
                <c:ptCount val="1"/>
                <c:pt idx="0">
                  <c:v>B&amp;C</c:v>
                </c:pt>
              </c:strCache>
            </c:strRef>
          </c:tx>
          <c:spPr>
            <a:solidFill>
              <a:srgbClr val="0070C0"/>
            </a:solidFill>
          </c:spPr>
          <c:invertIfNegative val="0"/>
          <c:cat>
            <c:strRef>
              <c:f>Sheet1!$A$2:$A$5</c:f>
              <c:strCache>
                <c:ptCount val="4"/>
                <c:pt idx="0">
                  <c:v>2021</c:v>
                </c:pt>
                <c:pt idx="1">
                  <c:v>2025-e</c:v>
                </c:pt>
                <c:pt idx="2">
                  <c:v>2030-e</c:v>
                </c:pt>
                <c:pt idx="3">
                  <c:v>2035-e</c:v>
                </c:pt>
              </c:strCache>
            </c:strRef>
          </c:cat>
          <c:val>
            <c:numRef>
              <c:f>Sheet1!$D$2:$D$5</c:f>
              <c:numCache>
                <c:formatCode>#,##0</c:formatCode>
                <c:ptCount val="4"/>
                <c:pt idx="0">
                  <c:v>656.88</c:v>
                </c:pt>
                <c:pt idx="1">
                  <c:v>3864</c:v>
                </c:pt>
                <c:pt idx="2">
                  <c:v>5718.7200000000048</c:v>
                </c:pt>
                <c:pt idx="3">
                  <c:v>5776.6799999999957</c:v>
                </c:pt>
              </c:numCache>
            </c:numRef>
          </c:val>
          <c:extLst>
            <c:ext xmlns:c16="http://schemas.microsoft.com/office/drawing/2014/chart" uri="{C3380CC4-5D6E-409C-BE32-E72D297353CC}">
              <c16:uniqueId val="{00000002-75F2-4339-BD6A-887001BBE62B}"/>
            </c:ext>
          </c:extLst>
        </c:ser>
        <c:ser>
          <c:idx val="3"/>
          <c:order val="3"/>
          <c:tx>
            <c:strRef>
              <c:f>Sheet1!$E$1</c:f>
              <c:strCache>
                <c:ptCount val="1"/>
                <c:pt idx="0">
                  <c:v>Data center</c:v>
                </c:pt>
              </c:strCache>
            </c:strRef>
          </c:tx>
          <c:invertIfNegative val="0"/>
          <c:cat>
            <c:strRef>
              <c:f>Sheet1!$A$2:$A$5</c:f>
              <c:strCache>
                <c:ptCount val="4"/>
                <c:pt idx="0">
                  <c:v>2021</c:v>
                </c:pt>
                <c:pt idx="1">
                  <c:v>2025-e</c:v>
                </c:pt>
                <c:pt idx="2">
                  <c:v>2030-e</c:v>
                </c:pt>
                <c:pt idx="3">
                  <c:v>2035-e</c:v>
                </c:pt>
              </c:strCache>
            </c:strRef>
          </c:cat>
          <c:val>
            <c:numRef>
              <c:f>Sheet1!$E$2:$E$5</c:f>
              <c:numCache>
                <c:formatCode>#,##0</c:formatCode>
                <c:ptCount val="4"/>
                <c:pt idx="0">
                  <c:v>12</c:v>
                </c:pt>
                <c:pt idx="1">
                  <c:v>70</c:v>
                </c:pt>
                <c:pt idx="2">
                  <c:v>100</c:v>
                </c:pt>
                <c:pt idx="3">
                  <c:v>103</c:v>
                </c:pt>
              </c:numCache>
            </c:numRef>
          </c:val>
          <c:extLst>
            <c:ext xmlns:c16="http://schemas.microsoft.com/office/drawing/2014/chart" uri="{C3380CC4-5D6E-409C-BE32-E72D297353CC}">
              <c16:uniqueId val="{00000003-75F2-4339-BD6A-887001BBE62B}"/>
            </c:ext>
          </c:extLst>
        </c:ser>
        <c:dLbls>
          <c:showLegendKey val="0"/>
          <c:showVal val="0"/>
          <c:showCatName val="0"/>
          <c:showSerName val="0"/>
          <c:showPercent val="0"/>
          <c:showBubbleSize val="0"/>
        </c:dLbls>
        <c:gapWidth val="150"/>
        <c:shape val="cylinder"/>
        <c:axId val="1178292240"/>
        <c:axId val="1178302576"/>
        <c:axId val="0"/>
      </c:bar3DChart>
      <c:catAx>
        <c:axId val="1178292240"/>
        <c:scaling>
          <c:orientation val="minMax"/>
        </c:scaling>
        <c:delete val="0"/>
        <c:axPos val="b"/>
        <c:numFmt formatCode="General" sourceLinked="0"/>
        <c:majorTickMark val="out"/>
        <c:minorTickMark val="none"/>
        <c:tickLblPos val="nextTo"/>
        <c:txPr>
          <a:bodyPr/>
          <a:lstStyle/>
          <a:p>
            <a:pPr>
              <a:defRPr sz="1200" b="1"/>
            </a:pPr>
            <a:endParaRPr lang="en-US"/>
          </a:p>
        </c:txPr>
        <c:crossAx val="1178302576"/>
        <c:crosses val="autoZero"/>
        <c:auto val="1"/>
        <c:lblAlgn val="ctr"/>
        <c:lblOffset val="100"/>
        <c:noMultiLvlLbl val="0"/>
      </c:catAx>
      <c:valAx>
        <c:axId val="1178302576"/>
        <c:scaling>
          <c:orientation val="minMax"/>
        </c:scaling>
        <c:delete val="0"/>
        <c:axPos val="l"/>
        <c:numFmt formatCode="#,##0" sourceLinked="1"/>
        <c:majorTickMark val="out"/>
        <c:minorTickMark val="none"/>
        <c:tickLblPos val="nextTo"/>
        <c:txPr>
          <a:bodyPr/>
          <a:lstStyle/>
          <a:p>
            <a:pPr>
              <a:defRPr sz="800"/>
            </a:pPr>
            <a:endParaRPr lang="en-US"/>
          </a:p>
        </c:txPr>
        <c:crossAx val="1178292240"/>
        <c:crosses val="autoZero"/>
        <c:crossBetween val="between"/>
        <c:majorUnit val="5000"/>
      </c:valAx>
      <c:dTable>
        <c:showHorzBorder val="1"/>
        <c:showVertBorder val="1"/>
        <c:showOutline val="1"/>
        <c:showKeys val="1"/>
      </c:dTable>
    </c:plotArea>
    <c:legend>
      <c:legendPos val="r"/>
      <c:layout>
        <c:manualLayout>
          <c:xMode val="edge"/>
          <c:yMode val="edge"/>
          <c:x val="0.851566637103369"/>
          <c:y val="0.22004995386984633"/>
          <c:w val="0.13580547532340734"/>
          <c:h val="0.27562826708595711"/>
        </c:manualLayout>
      </c:layout>
      <c:overlay val="0"/>
      <c:txPr>
        <a:bodyPr/>
        <a:lstStyle/>
        <a:p>
          <a:pPr>
            <a:defRPr sz="1000" b="1"/>
          </a:pPr>
          <a:endParaRPr lang="en-US"/>
        </a:p>
      </c:txPr>
    </c:legend>
    <c:plotVisOnly val="1"/>
    <c:dispBlanksAs val="gap"/>
    <c:showDLblsOverMax val="0"/>
  </c:chart>
  <c:spPr>
    <a:noFill/>
    <a:ln w="12700" cap="flat" cmpd="sng" algn="ctr">
      <a:solidFill>
        <a:schemeClr val="accent6">
          <a:shade val="95000"/>
          <a:satMod val="105000"/>
        </a:schemeClr>
      </a:solidFill>
      <a:prstDash val="solid"/>
    </a:ln>
    <a:effectLst>
      <a:outerShdw blurRad="50800" dist="38100" dir="5400000" algn="t" rotWithShape="0">
        <a:prstClr val="black">
          <a:alpha val="40000"/>
        </a:prstClr>
      </a:outerShdw>
    </a:effectLst>
  </c:spPr>
  <c:txPr>
    <a:bodyPr/>
    <a:lstStyle/>
    <a:p>
      <a:pPr>
        <a:defRPr sz="1200">
          <a:solidFill>
            <a:schemeClr val="dk1"/>
          </a:solidFill>
          <a:latin typeface="Arial" pitchFamily="34" charset="0"/>
          <a:ea typeface="+mn-ea"/>
          <a:cs typeface="Arial"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view3D>
      <c:rotX val="0"/>
      <c:rotY val="0"/>
      <c:rAngAx val="0"/>
      <c:perspective val="0"/>
    </c:view3D>
    <c:floor>
      <c:thickness val="0"/>
    </c:floor>
    <c:sideWall>
      <c:thickness val="0"/>
      <c:spPr>
        <a:effectLst>
          <a:outerShdw blurRad="508000" dist="266700" dir="5400000" algn="ctr" rotWithShape="0">
            <a:srgbClr val="000000">
              <a:alpha val="43137"/>
            </a:srgbClr>
          </a:outerShdw>
        </a:effectLst>
      </c:spPr>
    </c:sideWall>
    <c:backWall>
      <c:thickness val="0"/>
      <c:spPr>
        <a:effectLst>
          <a:outerShdw blurRad="508000" dist="266700" dir="5400000" algn="ctr" rotWithShape="0">
            <a:srgbClr val="000000">
              <a:alpha val="43137"/>
            </a:srgbClr>
          </a:outerShdw>
        </a:effectLst>
      </c:spPr>
    </c:backWall>
    <c:plotArea>
      <c:layout>
        <c:manualLayout>
          <c:layoutTarget val="inner"/>
          <c:xMode val="edge"/>
          <c:yMode val="edge"/>
          <c:x val="0.11352056488005401"/>
          <c:y val="0.23473900889725446"/>
          <c:w val="0.72178917869413206"/>
          <c:h val="0.6061594817867918"/>
        </c:manualLayout>
      </c:layout>
      <c:bar3DChart>
        <c:barDir val="col"/>
        <c:grouping val="stacked"/>
        <c:varyColors val="0"/>
        <c:ser>
          <c:idx val="0"/>
          <c:order val="0"/>
          <c:tx>
            <c:strRef>
              <c:f>Sheet1!$B$1</c:f>
              <c:strCache>
                <c:ptCount val="1"/>
                <c:pt idx="0">
                  <c:v>Copper</c:v>
                </c:pt>
              </c:strCache>
            </c:strRef>
          </c:tx>
          <c:spPr>
            <a:solidFill>
              <a:srgbClr val="E96666"/>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2021</c:v>
                </c:pt>
                <c:pt idx="1">
                  <c:v>2025-e</c:v>
                </c:pt>
                <c:pt idx="2">
                  <c:v>2030-e</c:v>
                </c:pt>
                <c:pt idx="3">
                  <c:v>2035-e</c:v>
                </c:pt>
              </c:strCache>
            </c:strRef>
          </c:cat>
          <c:val>
            <c:numRef>
              <c:f>Sheet1!$B$2:$B$5</c:f>
              <c:numCache>
                <c:formatCode>#,##0</c:formatCode>
                <c:ptCount val="4"/>
                <c:pt idx="0">
                  <c:v>4700</c:v>
                </c:pt>
                <c:pt idx="1">
                  <c:v>5690</c:v>
                </c:pt>
                <c:pt idx="2">
                  <c:v>7335</c:v>
                </c:pt>
                <c:pt idx="3">
                  <c:v>8765</c:v>
                </c:pt>
              </c:numCache>
            </c:numRef>
          </c:val>
          <c:extLst>
            <c:ext xmlns:c16="http://schemas.microsoft.com/office/drawing/2014/chart" uri="{C3380CC4-5D6E-409C-BE32-E72D297353CC}">
              <c16:uniqueId val="{00000000-BDEC-4611-B7DC-BE7B1174293E}"/>
            </c:ext>
          </c:extLst>
        </c:ser>
        <c:ser>
          <c:idx val="1"/>
          <c:order val="1"/>
          <c:tx>
            <c:strRef>
              <c:f>Sheet1!$C$1</c:f>
              <c:strCache>
                <c:ptCount val="1"/>
                <c:pt idx="0">
                  <c:v>Aluminum</c:v>
                </c:pt>
              </c:strCache>
            </c:strRef>
          </c:tx>
          <c:spPr>
            <a:solidFill>
              <a:srgbClr val="D9EAF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2021</c:v>
                </c:pt>
                <c:pt idx="1">
                  <c:v>2025-e</c:v>
                </c:pt>
                <c:pt idx="2">
                  <c:v>2030-e</c:v>
                </c:pt>
                <c:pt idx="3">
                  <c:v>2035-e</c:v>
                </c:pt>
              </c:strCache>
            </c:strRef>
          </c:cat>
          <c:val>
            <c:numRef>
              <c:f>Sheet1!$C$2:$C$5</c:f>
              <c:numCache>
                <c:formatCode>#,##0</c:formatCode>
                <c:ptCount val="4"/>
                <c:pt idx="0">
                  <c:v>4000</c:v>
                </c:pt>
                <c:pt idx="1">
                  <c:v>4680</c:v>
                </c:pt>
                <c:pt idx="2">
                  <c:v>5700</c:v>
                </c:pt>
                <c:pt idx="3">
                  <c:v>6860</c:v>
                </c:pt>
              </c:numCache>
            </c:numRef>
          </c:val>
          <c:extLst>
            <c:ext xmlns:c16="http://schemas.microsoft.com/office/drawing/2014/chart" uri="{C3380CC4-5D6E-409C-BE32-E72D297353CC}">
              <c16:uniqueId val="{00000001-BDEC-4611-B7DC-BE7B1174293E}"/>
            </c:ext>
          </c:extLst>
        </c:ser>
        <c:dLbls>
          <c:showLegendKey val="0"/>
          <c:showVal val="0"/>
          <c:showCatName val="0"/>
          <c:showSerName val="0"/>
          <c:showPercent val="0"/>
          <c:showBubbleSize val="0"/>
        </c:dLbls>
        <c:gapWidth val="150"/>
        <c:shape val="cylinder"/>
        <c:axId val="1178292784"/>
        <c:axId val="1178288432"/>
        <c:axId val="0"/>
      </c:bar3DChart>
      <c:catAx>
        <c:axId val="1178292784"/>
        <c:scaling>
          <c:orientation val="minMax"/>
        </c:scaling>
        <c:delete val="0"/>
        <c:axPos val="b"/>
        <c:numFmt formatCode="General" sourceLinked="0"/>
        <c:majorTickMark val="out"/>
        <c:minorTickMark val="none"/>
        <c:tickLblPos val="nextTo"/>
        <c:txPr>
          <a:bodyPr/>
          <a:lstStyle/>
          <a:p>
            <a:pPr>
              <a:defRPr sz="1200" b="1"/>
            </a:pPr>
            <a:endParaRPr lang="en-US"/>
          </a:p>
        </c:txPr>
        <c:crossAx val="1178288432"/>
        <c:crosses val="autoZero"/>
        <c:auto val="1"/>
        <c:lblAlgn val="ctr"/>
        <c:lblOffset val="100"/>
        <c:noMultiLvlLbl val="0"/>
      </c:catAx>
      <c:valAx>
        <c:axId val="1178288432"/>
        <c:scaling>
          <c:orientation val="minMax"/>
        </c:scaling>
        <c:delete val="0"/>
        <c:axPos val="l"/>
        <c:numFmt formatCode="#,##0" sourceLinked="1"/>
        <c:majorTickMark val="out"/>
        <c:minorTickMark val="none"/>
        <c:tickLblPos val="nextTo"/>
        <c:txPr>
          <a:bodyPr/>
          <a:lstStyle/>
          <a:p>
            <a:pPr>
              <a:defRPr sz="1000"/>
            </a:pPr>
            <a:endParaRPr lang="en-US"/>
          </a:p>
        </c:txPr>
        <c:crossAx val="1178292784"/>
        <c:crosses val="autoZero"/>
        <c:crossBetween val="between"/>
        <c:majorUnit val="4000"/>
      </c:valAx>
    </c:plotArea>
    <c:legend>
      <c:legendPos val="r"/>
      <c:layout>
        <c:manualLayout>
          <c:xMode val="edge"/>
          <c:yMode val="edge"/>
          <c:x val="0.85528361011595277"/>
          <c:y val="0.36780756779315604"/>
          <c:w val="0.13023011741030624"/>
          <c:h val="0.27562826708595711"/>
        </c:manualLayout>
      </c:layout>
      <c:overlay val="0"/>
      <c:txPr>
        <a:bodyPr/>
        <a:lstStyle/>
        <a:p>
          <a:pPr>
            <a:defRPr sz="1000" b="1"/>
          </a:pPr>
          <a:endParaRPr lang="en-US"/>
        </a:p>
      </c:txPr>
    </c:legend>
    <c:plotVisOnly val="1"/>
    <c:dispBlanksAs val="gap"/>
    <c:showDLblsOverMax val="0"/>
  </c:chart>
  <c:spPr>
    <a:noFill/>
    <a:ln w="12700" cap="flat" cmpd="sng" algn="ctr">
      <a:solidFill>
        <a:schemeClr val="accent6">
          <a:shade val="95000"/>
          <a:satMod val="105000"/>
        </a:schemeClr>
      </a:solidFill>
      <a:prstDash val="solid"/>
    </a:ln>
    <a:effectLst>
      <a:outerShdw blurRad="50800" dist="38100" dir="5400000" algn="t" rotWithShape="0">
        <a:prstClr val="black">
          <a:alpha val="40000"/>
        </a:prstClr>
      </a:outerShdw>
    </a:effectLst>
  </c:spPr>
  <c:txPr>
    <a:bodyPr/>
    <a:lstStyle/>
    <a:p>
      <a:pPr>
        <a:defRPr sz="1200">
          <a:solidFill>
            <a:schemeClr val="dk1"/>
          </a:solidFill>
          <a:latin typeface="Arial" pitchFamily="34" charset="0"/>
          <a:ea typeface="+mn-ea"/>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8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8063268407238569E-2"/>
          <c:y val="0.24277876470460788"/>
          <c:w val="0.87006515632914305"/>
          <c:h val="0.61267915374214599"/>
        </c:manualLayout>
      </c:layout>
      <c:pie3DChart>
        <c:varyColors val="1"/>
        <c:ser>
          <c:idx val="0"/>
          <c:order val="0"/>
          <c:tx>
            <c:strRef>
              <c:f>Assets!$B$1</c:f>
              <c:strCache>
                <c:ptCount val="1"/>
                <c:pt idx="0">
                  <c:v> kmt</c:v>
                </c:pt>
              </c:strCache>
            </c:strRef>
          </c:tx>
          <c:dPt>
            <c:idx val="0"/>
            <c:bubble3D val="0"/>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1-2FA4-4D14-92C5-F9DF98645A2A}"/>
              </c:ext>
            </c:extLst>
          </c:dPt>
          <c:dPt>
            <c:idx val="1"/>
            <c:bubble3D val="0"/>
            <c:spPr>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3-2FA4-4D14-92C5-F9DF98645A2A}"/>
              </c:ext>
            </c:extLst>
          </c:dPt>
          <c:dPt>
            <c:idx val="2"/>
            <c:bubble3D val="0"/>
            <c:spPr>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5-2FA4-4D14-92C5-F9DF98645A2A}"/>
              </c:ext>
            </c:extLst>
          </c:dPt>
          <c:dPt>
            <c:idx val="3"/>
            <c:bubble3D val="0"/>
            <c:spPr>
              <a:gradFill rotWithShape="1">
                <a:gsLst>
                  <a:gs pos="0">
                    <a:schemeClr val="accent1">
                      <a:lumMod val="60000"/>
                      <a:shade val="15000"/>
                      <a:satMod val="180000"/>
                    </a:schemeClr>
                  </a:gs>
                  <a:gs pos="50000">
                    <a:schemeClr val="accent1">
                      <a:lumMod val="60000"/>
                      <a:shade val="45000"/>
                      <a:satMod val="170000"/>
                    </a:schemeClr>
                  </a:gs>
                  <a:gs pos="70000">
                    <a:schemeClr val="accent1">
                      <a:lumMod val="60000"/>
                      <a:tint val="99000"/>
                      <a:shade val="65000"/>
                      <a:satMod val="155000"/>
                    </a:schemeClr>
                  </a:gs>
                  <a:gs pos="100000">
                    <a:schemeClr val="accent1">
                      <a:lumMod val="60000"/>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7-2FA4-4D14-92C5-F9DF98645A2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Assets!$A$2:$A$5</c:f>
              <c:strCache>
                <c:ptCount val="4"/>
                <c:pt idx="0">
                  <c:v>NA</c:v>
                </c:pt>
                <c:pt idx="1">
                  <c:v>EU</c:v>
                </c:pt>
                <c:pt idx="2">
                  <c:v>China</c:v>
                </c:pt>
                <c:pt idx="3">
                  <c:v>ROW</c:v>
                </c:pt>
              </c:strCache>
            </c:strRef>
          </c:cat>
          <c:val>
            <c:numRef>
              <c:f>Assets!$B$2:$B$5</c:f>
              <c:numCache>
                <c:formatCode>#,##0</c:formatCode>
                <c:ptCount val="4"/>
                <c:pt idx="0">
                  <c:v>175</c:v>
                </c:pt>
                <c:pt idx="1">
                  <c:v>475</c:v>
                </c:pt>
                <c:pt idx="2">
                  <c:v>2700</c:v>
                </c:pt>
                <c:pt idx="3">
                  <c:v>1350</c:v>
                </c:pt>
              </c:numCache>
            </c:numRef>
          </c:val>
          <c:extLst>
            <c:ext xmlns:c16="http://schemas.microsoft.com/office/drawing/2014/chart" uri="{C3380CC4-5D6E-409C-BE32-E72D297353CC}">
              <c16:uniqueId val="{00000008-2FA4-4D14-92C5-F9DF98645A2A}"/>
            </c:ext>
          </c:extLst>
        </c:ser>
        <c:dLbls>
          <c:dLblPos val="outEnd"/>
          <c:showLegendKey val="0"/>
          <c:showVal val="0"/>
          <c:showCatName val="1"/>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zero"/>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8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8063268407238569E-2"/>
          <c:y val="0.24277876470460788"/>
          <c:w val="0.87006515632914305"/>
          <c:h val="0.61267915374214599"/>
        </c:manualLayout>
      </c:layout>
      <c:pie3DChart>
        <c:varyColors val="1"/>
        <c:ser>
          <c:idx val="0"/>
          <c:order val="0"/>
          <c:tx>
            <c:strRef>
              <c:f>Assets!$B$1</c:f>
              <c:strCache>
                <c:ptCount val="1"/>
                <c:pt idx="0">
                  <c:v> kmt</c:v>
                </c:pt>
              </c:strCache>
            </c:strRef>
          </c:tx>
          <c:dPt>
            <c:idx val="0"/>
            <c:bubble3D val="0"/>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1-5BA4-4392-88DD-0F9D57476827}"/>
              </c:ext>
            </c:extLst>
          </c:dPt>
          <c:dPt>
            <c:idx val="1"/>
            <c:bubble3D val="0"/>
            <c:spPr>
              <a:gradFill rotWithShape="1">
                <a:gsLst>
                  <a:gs pos="0">
                    <a:schemeClr val="accent3">
                      <a:shade val="15000"/>
                      <a:satMod val="180000"/>
                    </a:schemeClr>
                  </a:gs>
                  <a:gs pos="50000">
                    <a:schemeClr val="accent3">
                      <a:shade val="45000"/>
                      <a:satMod val="170000"/>
                    </a:schemeClr>
                  </a:gs>
                  <a:gs pos="70000">
                    <a:schemeClr val="accent3">
                      <a:tint val="99000"/>
                      <a:shade val="65000"/>
                      <a:satMod val="155000"/>
                    </a:schemeClr>
                  </a:gs>
                  <a:gs pos="100000">
                    <a:schemeClr val="accent3">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3-5BA4-4392-88DD-0F9D57476827}"/>
              </c:ext>
            </c:extLst>
          </c:dPt>
          <c:dPt>
            <c:idx val="2"/>
            <c:bubble3D val="0"/>
            <c:spPr>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5-5BA4-4392-88DD-0F9D57476827}"/>
              </c:ext>
            </c:extLst>
          </c:dPt>
          <c:dPt>
            <c:idx val="3"/>
            <c:bubble3D val="0"/>
            <c:spPr>
              <a:gradFill rotWithShape="1">
                <a:gsLst>
                  <a:gs pos="0">
                    <a:schemeClr val="accent1">
                      <a:lumMod val="60000"/>
                      <a:shade val="15000"/>
                      <a:satMod val="180000"/>
                    </a:schemeClr>
                  </a:gs>
                  <a:gs pos="50000">
                    <a:schemeClr val="accent1">
                      <a:lumMod val="60000"/>
                      <a:shade val="45000"/>
                      <a:satMod val="170000"/>
                    </a:schemeClr>
                  </a:gs>
                  <a:gs pos="70000">
                    <a:schemeClr val="accent1">
                      <a:lumMod val="60000"/>
                      <a:tint val="99000"/>
                      <a:shade val="65000"/>
                      <a:satMod val="155000"/>
                    </a:schemeClr>
                  </a:gs>
                  <a:gs pos="100000">
                    <a:schemeClr val="accent1">
                      <a:lumMod val="60000"/>
                      <a:tint val="95500"/>
                      <a:shade val="100000"/>
                      <a:satMod val="155000"/>
                    </a:schemeClr>
                  </a:gs>
                </a:gsLst>
                <a:lin ang="16200000" scaled="0"/>
              </a:gradFill>
              <a:ln>
                <a:noFill/>
              </a:ln>
              <a:effectLst>
                <a:outerShdw blurRad="50800" dist="38100" dir="5400000" rotWithShape="0">
                  <a:srgbClr val="000000">
                    <a:alpha val="35000"/>
                  </a:srgbClr>
                </a:outerShdw>
              </a:effectLst>
              <a:sp3d/>
            </c:spPr>
            <c:extLst>
              <c:ext xmlns:c16="http://schemas.microsoft.com/office/drawing/2014/chart" uri="{C3380CC4-5D6E-409C-BE32-E72D297353CC}">
                <c16:uniqueId val="{00000007-5BA4-4392-88DD-0F9D5747682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Assets!$A$2:$A$5</c:f>
              <c:strCache>
                <c:ptCount val="4"/>
                <c:pt idx="0">
                  <c:v>NA</c:v>
                </c:pt>
                <c:pt idx="1">
                  <c:v>EU</c:v>
                </c:pt>
                <c:pt idx="2">
                  <c:v>China</c:v>
                </c:pt>
                <c:pt idx="3">
                  <c:v>ROW</c:v>
                </c:pt>
              </c:strCache>
            </c:strRef>
          </c:cat>
          <c:val>
            <c:numRef>
              <c:f>Assets!$B$2:$B$5</c:f>
              <c:numCache>
                <c:formatCode>#,##0</c:formatCode>
                <c:ptCount val="4"/>
                <c:pt idx="0">
                  <c:v>275</c:v>
                </c:pt>
                <c:pt idx="1">
                  <c:v>700</c:v>
                </c:pt>
                <c:pt idx="2">
                  <c:v>525</c:v>
                </c:pt>
                <c:pt idx="3">
                  <c:v>2500</c:v>
                </c:pt>
              </c:numCache>
            </c:numRef>
          </c:val>
          <c:extLst>
            <c:ext xmlns:c16="http://schemas.microsoft.com/office/drawing/2014/chart" uri="{C3380CC4-5D6E-409C-BE32-E72D297353CC}">
              <c16:uniqueId val="{00000008-5BA4-4392-88DD-0F9D57476827}"/>
            </c:ext>
          </c:extLst>
        </c:ser>
        <c:dLbls>
          <c:dLblPos val="outEnd"/>
          <c:showLegendKey val="0"/>
          <c:showVal val="0"/>
          <c:showCatName val="1"/>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zero"/>
    <c:showDLblsOverMax val="0"/>
  </c:chart>
  <c:spPr>
    <a:noFill/>
    <a:ln>
      <a:solidFill>
        <a:schemeClr val="tx1"/>
      </a:solid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Global</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Sheet1!$B$2:$B$8</c:f>
              <c:numCache>
                <c:formatCode>0</c:formatCode>
                <c:ptCount val="7"/>
                <c:pt idx="0">
                  <c:v>416.17599999999999</c:v>
                </c:pt>
                <c:pt idx="1">
                  <c:v>732.41</c:v>
                </c:pt>
                <c:pt idx="2">
                  <c:v>843.41</c:v>
                </c:pt>
                <c:pt idx="3">
                  <c:v>1200</c:v>
                </c:pt>
                <c:pt idx="4">
                  <c:v>1750</c:v>
                </c:pt>
                <c:pt idx="5">
                  <c:v>2140</c:v>
                </c:pt>
                <c:pt idx="6">
                  <c:v>2500</c:v>
                </c:pt>
              </c:numCache>
            </c:numRef>
          </c:val>
          <c:smooth val="0"/>
          <c:extLst>
            <c:ext xmlns:c16="http://schemas.microsoft.com/office/drawing/2014/chart" uri="{C3380CC4-5D6E-409C-BE32-E72D297353CC}">
              <c16:uniqueId val="{00000004-C13C-4BF6-AE8A-778A182234B1}"/>
            </c:ext>
          </c:extLst>
        </c:ser>
        <c:ser>
          <c:idx val="1"/>
          <c:order val="1"/>
          <c:tx>
            <c:strRef>
              <c:f>Sheet1!$C$1</c:f>
              <c:strCache>
                <c:ptCount val="1"/>
                <c:pt idx="0">
                  <c:v>NA</c:v>
                </c:pt>
              </c:strCache>
            </c:strRef>
          </c:tx>
          <c:spPr>
            <a:ln>
              <a:solidFill>
                <a:srgbClr val="FFC000"/>
              </a:solidFill>
            </a:ln>
          </c:spPr>
          <c:marker>
            <c:symbol val="none"/>
          </c:marker>
          <c:dPt>
            <c:idx val="0"/>
            <c:bubble3D val="0"/>
            <c:spPr>
              <a:ln w="19050">
                <a:solidFill>
                  <a:srgbClr val="FFC000"/>
                </a:solidFill>
              </a:ln>
              <a:effectLst/>
            </c:spPr>
            <c:extLst>
              <c:ext xmlns:c16="http://schemas.microsoft.com/office/drawing/2014/chart" uri="{C3380CC4-5D6E-409C-BE32-E72D297353CC}">
                <c16:uniqueId val="{00000001-BA29-4189-85C3-7BC160C6156A}"/>
              </c:ext>
            </c:extLst>
          </c:dPt>
          <c:dPt>
            <c:idx val="2"/>
            <c:bubble3D val="0"/>
            <c:spPr>
              <a:ln w="19050">
                <a:solidFill>
                  <a:srgbClr val="FFC000"/>
                </a:solidFill>
              </a:ln>
              <a:effectLst/>
            </c:spPr>
            <c:extLst>
              <c:ext xmlns:c16="http://schemas.microsoft.com/office/drawing/2014/chart" uri="{C3380CC4-5D6E-409C-BE32-E72D297353CC}">
                <c16:uniqueId val="{00000003-BA29-4189-85C3-7BC160C6156A}"/>
              </c:ext>
            </c:extLst>
          </c:dPt>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Sheet1!$C$2:$C$8</c:f>
              <c:numCache>
                <c:formatCode>0</c:formatCode>
                <c:ptCount val="7"/>
                <c:pt idx="0">
                  <c:v>83.787000000000006</c:v>
                </c:pt>
                <c:pt idx="1">
                  <c:v>131.321</c:v>
                </c:pt>
                <c:pt idx="2">
                  <c:v>145.48699999999999</c:v>
                </c:pt>
                <c:pt idx="3">
                  <c:v>210</c:v>
                </c:pt>
                <c:pt idx="4">
                  <c:v>290</c:v>
                </c:pt>
                <c:pt idx="5">
                  <c:v>375</c:v>
                </c:pt>
                <c:pt idx="6">
                  <c:v>460</c:v>
                </c:pt>
              </c:numCache>
            </c:numRef>
          </c:val>
          <c:smooth val="0"/>
          <c:extLst>
            <c:ext xmlns:c16="http://schemas.microsoft.com/office/drawing/2014/chart" uri="{C3380CC4-5D6E-409C-BE32-E72D297353CC}">
              <c16:uniqueId val="{00000005-C13C-4BF6-AE8A-778A182234B1}"/>
            </c:ext>
          </c:extLst>
        </c:ser>
        <c:ser>
          <c:idx val="2"/>
          <c:order val="2"/>
          <c:tx>
            <c:strRef>
              <c:f>Sheet1!$D$1</c:f>
              <c:strCache>
                <c:ptCount val="1"/>
                <c:pt idx="0">
                  <c:v>EU</c:v>
                </c:pt>
              </c:strCache>
            </c:strRef>
          </c:tx>
          <c:spPr>
            <a:ln>
              <a:solidFill>
                <a:srgbClr val="00B05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Sheet1!$D$2:$D$8</c:f>
              <c:numCache>
                <c:formatCode>0</c:formatCode>
                <c:ptCount val="7"/>
                <c:pt idx="0">
                  <c:v>142</c:v>
                </c:pt>
                <c:pt idx="1">
                  <c:v>220</c:v>
                </c:pt>
                <c:pt idx="2">
                  <c:v>236</c:v>
                </c:pt>
                <c:pt idx="3">
                  <c:v>10</c:v>
                </c:pt>
                <c:pt idx="4">
                  <c:v>405</c:v>
                </c:pt>
                <c:pt idx="5">
                  <c:v>500</c:v>
                </c:pt>
                <c:pt idx="6">
                  <c:v>590</c:v>
                </c:pt>
              </c:numCache>
            </c:numRef>
          </c:val>
          <c:smooth val="0"/>
          <c:extLst>
            <c:ext xmlns:c16="http://schemas.microsoft.com/office/drawing/2014/chart" uri="{C3380CC4-5D6E-409C-BE32-E72D297353CC}">
              <c16:uniqueId val="{00000006-C13C-4BF6-AE8A-778A182234B1}"/>
            </c:ext>
          </c:extLst>
        </c:ser>
        <c:ser>
          <c:idx val="3"/>
          <c:order val="3"/>
          <c:tx>
            <c:strRef>
              <c:f>Sheet1!$E$1</c:f>
              <c:strCache>
                <c:ptCount val="1"/>
                <c:pt idx="0">
                  <c:v>China</c:v>
                </c:pt>
              </c:strCache>
            </c:strRef>
          </c:tx>
          <c:spPr>
            <a:ln>
              <a:solidFill>
                <a:srgbClr val="C0000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Sheet1!$E$2:$E$8</c:f>
              <c:numCache>
                <c:formatCode>0</c:formatCode>
                <c:ptCount val="7"/>
                <c:pt idx="0">
                  <c:v>131.048</c:v>
                </c:pt>
                <c:pt idx="1">
                  <c:v>281.99299999999999</c:v>
                </c:pt>
                <c:pt idx="2">
                  <c:v>328</c:v>
                </c:pt>
                <c:pt idx="3">
                  <c:v>536</c:v>
                </c:pt>
                <c:pt idx="4">
                  <c:v>800</c:v>
                </c:pt>
                <c:pt idx="5">
                  <c:v>925</c:v>
                </c:pt>
                <c:pt idx="6">
                  <c:v>1000</c:v>
                </c:pt>
              </c:numCache>
            </c:numRef>
          </c:val>
          <c:smooth val="0"/>
          <c:extLst>
            <c:ext xmlns:c16="http://schemas.microsoft.com/office/drawing/2014/chart" uri="{C3380CC4-5D6E-409C-BE32-E72D297353CC}">
              <c16:uniqueId val="{00000000-33BB-4C97-9FB7-C3C73C5FA24C}"/>
            </c:ext>
          </c:extLst>
        </c:ser>
        <c:ser>
          <c:idx val="4"/>
          <c:order val="4"/>
          <c:tx>
            <c:strRef>
              <c:f>Sheet1!$F$1</c:f>
              <c:strCache>
                <c:ptCount val="1"/>
                <c:pt idx="0">
                  <c:v>Others-a</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Sheet1!$F$2:$F$8</c:f>
              <c:numCache>
                <c:formatCode>0</c:formatCode>
                <c:ptCount val="7"/>
                <c:pt idx="0">
                  <c:v>53.804000000000002</c:v>
                </c:pt>
                <c:pt idx="1">
                  <c:v>100</c:v>
                </c:pt>
                <c:pt idx="2">
                  <c:v>133</c:v>
                </c:pt>
                <c:pt idx="3">
                  <c:v>169</c:v>
                </c:pt>
                <c:pt idx="4">
                  <c:v>255</c:v>
                </c:pt>
                <c:pt idx="5">
                  <c:v>340</c:v>
                </c:pt>
                <c:pt idx="6">
                  <c:v>450</c:v>
                </c:pt>
              </c:numCache>
            </c:numRef>
          </c:val>
          <c:smooth val="0"/>
          <c:extLst>
            <c:ext xmlns:c16="http://schemas.microsoft.com/office/drawing/2014/chart" uri="{C3380CC4-5D6E-409C-BE32-E72D297353CC}">
              <c16:uniqueId val="{00000004-BA29-4189-85C3-7BC160C6156A}"/>
            </c:ext>
          </c:extLst>
        </c:ser>
        <c:dLbls>
          <c:showLegendKey val="0"/>
          <c:showVal val="0"/>
          <c:showCatName val="0"/>
          <c:showSerName val="0"/>
          <c:showPercent val="0"/>
          <c:showBubbleSize val="0"/>
        </c:dLbls>
        <c:smooth val="0"/>
        <c:axId val="1175290416"/>
        <c:axId val="1175291504"/>
      </c:lineChart>
      <c:catAx>
        <c:axId val="1175290416"/>
        <c:scaling>
          <c:orientation val="minMax"/>
        </c:scaling>
        <c:delete val="0"/>
        <c:axPos val="b"/>
        <c:numFmt formatCode="General" sourceLinked="0"/>
        <c:majorTickMark val="none"/>
        <c:minorTickMark val="none"/>
        <c:tickLblPos val="nextTo"/>
        <c:txPr>
          <a:bodyPr/>
          <a:lstStyle/>
          <a:p>
            <a:pPr>
              <a:defRPr sz="1000" b="1"/>
            </a:pPr>
            <a:endParaRPr lang="en-US"/>
          </a:p>
        </c:txPr>
        <c:crossAx val="1175291504"/>
        <c:crossesAt val="0"/>
        <c:auto val="1"/>
        <c:lblAlgn val="ctr"/>
        <c:lblOffset val="100"/>
        <c:noMultiLvlLbl val="0"/>
      </c:catAx>
      <c:valAx>
        <c:axId val="1175291504"/>
        <c:scaling>
          <c:orientation val="minMax"/>
        </c:scaling>
        <c:delete val="0"/>
        <c:axPos val="l"/>
        <c:majorGridlines/>
        <c:title>
          <c:tx>
            <c:rich>
              <a:bodyPr/>
              <a:lstStyle/>
              <a:p>
                <a:pPr>
                  <a:defRPr/>
                </a:pPr>
                <a:r>
                  <a:rPr lang="en-US" dirty="0">
                    <a:latin typeface="Arial" pitchFamily="34" charset="0"/>
                  </a:rPr>
                  <a:t>GW</a:t>
                </a:r>
              </a:p>
            </c:rich>
          </c:tx>
          <c:overlay val="0"/>
        </c:title>
        <c:numFmt formatCode="#,##0" sourceLinked="0"/>
        <c:majorTickMark val="none"/>
        <c:minorTickMark val="none"/>
        <c:tickLblPos val="nextTo"/>
        <c:txPr>
          <a:bodyPr/>
          <a:lstStyle/>
          <a:p>
            <a:pPr>
              <a:defRPr sz="900">
                <a:solidFill>
                  <a:schemeClr val="tx1"/>
                </a:solidFill>
              </a:defRPr>
            </a:pPr>
            <a:endParaRPr lang="en-US"/>
          </a:p>
        </c:txPr>
        <c:crossAx val="1175290416"/>
        <c:crosses val="autoZero"/>
        <c:crossBetween val="between"/>
      </c:valAx>
      <c:dTable>
        <c:showHorzBorder val="1"/>
        <c:showVertBorder val="1"/>
        <c:showOutline val="1"/>
        <c:showKeys val="1"/>
        <c:txPr>
          <a:bodyPr/>
          <a:lstStyle/>
          <a:p>
            <a:pPr rtl="0">
              <a:defRPr b="1"/>
            </a:pPr>
            <a:endParaRPr lang="en-US"/>
          </a:p>
        </c:txPr>
      </c:dTable>
      <c:spPr>
        <a:noFill/>
        <a:ln w="25400">
          <a:noFill/>
        </a:ln>
        <a:effectLst/>
      </c:spPr>
    </c:plotArea>
    <c:plotVisOnly val="1"/>
    <c:dispBlanksAs val="zero"/>
    <c:showDLblsOverMax val="0"/>
  </c:chart>
  <c:spPr>
    <a:solidFill>
      <a:schemeClr val="bg1">
        <a:lumMod val="85000"/>
      </a:schemeClr>
    </a:solidFill>
    <a:ln w="19050">
      <a:solidFill>
        <a:schemeClr val="accent1"/>
      </a:solidFill>
      <a:prstDash val="sysDash"/>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Global</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Sheet1!$B$2:$B$8</c:f>
              <c:numCache>
                <c:formatCode>0.00</c:formatCode>
                <c:ptCount val="7"/>
                <c:pt idx="0">
                  <c:v>0.98299999999999998</c:v>
                </c:pt>
                <c:pt idx="1">
                  <c:v>1.7350000000000001</c:v>
                </c:pt>
                <c:pt idx="2">
                  <c:v>2.012</c:v>
                </c:pt>
                <c:pt idx="3">
                  <c:v>2.9350000000000001</c:v>
                </c:pt>
                <c:pt idx="4">
                  <c:v>4.2009999999999996</c:v>
                </c:pt>
                <c:pt idx="5">
                  <c:v>5.1369999999999996</c:v>
                </c:pt>
                <c:pt idx="6">
                  <c:v>5.9939999999999998</c:v>
                </c:pt>
              </c:numCache>
            </c:numRef>
          </c:val>
          <c:smooth val="0"/>
          <c:extLst>
            <c:ext xmlns:c16="http://schemas.microsoft.com/office/drawing/2014/chart" uri="{C3380CC4-5D6E-409C-BE32-E72D297353CC}">
              <c16:uniqueId val="{00000004-3040-40C8-9CB1-A87B33836A92}"/>
            </c:ext>
          </c:extLst>
        </c:ser>
        <c:ser>
          <c:idx val="1"/>
          <c:order val="1"/>
          <c:tx>
            <c:strRef>
              <c:f>Sheet1!$C$1</c:f>
              <c:strCache>
                <c:ptCount val="1"/>
                <c:pt idx="0">
                  <c:v>NA</c:v>
                </c:pt>
              </c:strCache>
            </c:strRef>
          </c:tx>
          <c:spPr>
            <a:ln>
              <a:solidFill>
                <a:srgbClr val="FFC000"/>
              </a:solidFill>
            </a:ln>
          </c:spPr>
          <c:marker>
            <c:symbol val="none"/>
          </c:marker>
          <c:dPt>
            <c:idx val="0"/>
            <c:bubble3D val="0"/>
            <c:spPr>
              <a:ln w="19050">
                <a:solidFill>
                  <a:srgbClr val="FFC000"/>
                </a:solidFill>
              </a:ln>
              <a:effectLst/>
            </c:spPr>
            <c:extLst>
              <c:ext xmlns:c16="http://schemas.microsoft.com/office/drawing/2014/chart" uri="{C3380CC4-5D6E-409C-BE32-E72D297353CC}">
                <c16:uniqueId val="{00000001-F0E4-42F2-B44C-71706D31B6AF}"/>
              </c:ext>
            </c:extLst>
          </c:dPt>
          <c:dPt>
            <c:idx val="2"/>
            <c:bubble3D val="0"/>
            <c:spPr>
              <a:ln w="19050">
                <a:solidFill>
                  <a:srgbClr val="FFC000"/>
                </a:solidFill>
              </a:ln>
              <a:effectLst/>
            </c:spPr>
            <c:extLst>
              <c:ext xmlns:c16="http://schemas.microsoft.com/office/drawing/2014/chart" uri="{C3380CC4-5D6E-409C-BE32-E72D297353CC}">
                <c16:uniqueId val="{00000003-F0E4-42F2-B44C-71706D31B6AF}"/>
              </c:ext>
            </c:extLst>
          </c:dPt>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Sheet1!$C$2:$C$8</c:f>
              <c:numCache>
                <c:formatCode>0.00</c:formatCode>
                <c:ptCount val="7"/>
                <c:pt idx="0">
                  <c:v>0.193</c:v>
                </c:pt>
                <c:pt idx="1">
                  <c:v>0.30199999999999999</c:v>
                </c:pt>
                <c:pt idx="2">
                  <c:v>0.33500000000000002</c:v>
                </c:pt>
                <c:pt idx="3">
                  <c:v>0.49099999999999999</c:v>
                </c:pt>
                <c:pt idx="4">
                  <c:v>0.68400000000000005</c:v>
                </c:pt>
                <c:pt idx="5">
                  <c:v>0.88500000000000001</c:v>
                </c:pt>
                <c:pt idx="6">
                  <c:v>1.081</c:v>
                </c:pt>
              </c:numCache>
            </c:numRef>
          </c:val>
          <c:smooth val="0"/>
          <c:extLst>
            <c:ext xmlns:c16="http://schemas.microsoft.com/office/drawing/2014/chart" uri="{C3380CC4-5D6E-409C-BE32-E72D297353CC}">
              <c16:uniqueId val="{00000005-3040-40C8-9CB1-A87B33836A92}"/>
            </c:ext>
          </c:extLst>
        </c:ser>
        <c:ser>
          <c:idx val="2"/>
          <c:order val="2"/>
          <c:tx>
            <c:strRef>
              <c:f>Sheet1!$D$1</c:f>
              <c:strCache>
                <c:ptCount val="1"/>
                <c:pt idx="0">
                  <c:v>EU</c:v>
                </c:pt>
              </c:strCache>
            </c:strRef>
          </c:tx>
          <c:spPr>
            <a:ln>
              <a:solidFill>
                <a:srgbClr val="00B05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Sheet1!$D$2:$D$8</c:f>
              <c:numCache>
                <c:formatCode>0.00</c:formatCode>
                <c:ptCount val="7"/>
                <c:pt idx="0">
                  <c:v>0.33400000000000002</c:v>
                </c:pt>
                <c:pt idx="1">
                  <c:v>0.52100000000000002</c:v>
                </c:pt>
                <c:pt idx="2">
                  <c:v>0.57099999999999995</c:v>
                </c:pt>
                <c:pt idx="3">
                  <c:v>0.75</c:v>
                </c:pt>
                <c:pt idx="4">
                  <c:v>0.98399999999999999</c:v>
                </c:pt>
                <c:pt idx="5">
                  <c:v>1.21</c:v>
                </c:pt>
                <c:pt idx="6">
                  <c:v>1.4279999999999999</c:v>
                </c:pt>
              </c:numCache>
            </c:numRef>
          </c:val>
          <c:smooth val="0"/>
          <c:extLst>
            <c:ext xmlns:c16="http://schemas.microsoft.com/office/drawing/2014/chart" uri="{C3380CC4-5D6E-409C-BE32-E72D297353CC}">
              <c16:uniqueId val="{00000006-3040-40C8-9CB1-A87B33836A92}"/>
            </c:ext>
          </c:extLst>
        </c:ser>
        <c:ser>
          <c:idx val="3"/>
          <c:order val="3"/>
          <c:tx>
            <c:strRef>
              <c:f>Sheet1!$E$1</c:f>
              <c:strCache>
                <c:ptCount val="1"/>
                <c:pt idx="0">
                  <c:v>China</c:v>
                </c:pt>
              </c:strCache>
            </c:strRef>
          </c:tx>
          <c:spPr>
            <a:ln>
              <a:solidFill>
                <a:srgbClr val="C0000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Sheet1!$E$2:$E$8</c:f>
              <c:numCache>
                <c:formatCode>0.00</c:formatCode>
                <c:ptCount val="7"/>
                <c:pt idx="0">
                  <c:v>0.314</c:v>
                </c:pt>
                <c:pt idx="1">
                  <c:v>0.67300000000000004</c:v>
                </c:pt>
                <c:pt idx="2">
                  <c:v>0.78500000000000003</c:v>
                </c:pt>
                <c:pt idx="3">
                  <c:v>1.286</c:v>
                </c:pt>
                <c:pt idx="4">
                  <c:v>1.92</c:v>
                </c:pt>
                <c:pt idx="5">
                  <c:v>2.2290000000000001</c:v>
                </c:pt>
                <c:pt idx="6">
                  <c:v>2.41</c:v>
                </c:pt>
              </c:numCache>
            </c:numRef>
          </c:val>
          <c:smooth val="0"/>
          <c:extLst>
            <c:ext xmlns:c16="http://schemas.microsoft.com/office/drawing/2014/chart" uri="{C3380CC4-5D6E-409C-BE32-E72D297353CC}">
              <c16:uniqueId val="{00000004-8BED-48B9-B8FA-E5D34EBB5C6F}"/>
            </c:ext>
          </c:extLst>
        </c:ser>
        <c:ser>
          <c:idx val="4"/>
          <c:order val="4"/>
          <c:tx>
            <c:strRef>
              <c:f>Sheet1!$F$1</c:f>
              <c:strCache>
                <c:ptCount val="1"/>
                <c:pt idx="0">
                  <c:v>Others-a</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Sheet1!$F$2:$F$8</c:f>
              <c:numCache>
                <c:formatCode>0.00</c:formatCode>
                <c:ptCount val="7"/>
                <c:pt idx="0">
                  <c:v>0.14299999999999999</c:v>
                </c:pt>
                <c:pt idx="1">
                  <c:v>0.23899999999999999</c:v>
                </c:pt>
                <c:pt idx="2">
                  <c:v>0.32100000000000001</c:v>
                </c:pt>
                <c:pt idx="3">
                  <c:v>0.40699999999999997</c:v>
                </c:pt>
                <c:pt idx="4">
                  <c:v>0.61199999999999999</c:v>
                </c:pt>
                <c:pt idx="5">
                  <c:v>0.81299999999999994</c:v>
                </c:pt>
                <c:pt idx="6">
                  <c:v>1.0760000000000001</c:v>
                </c:pt>
              </c:numCache>
            </c:numRef>
          </c:val>
          <c:smooth val="0"/>
          <c:extLst>
            <c:ext xmlns:c16="http://schemas.microsoft.com/office/drawing/2014/chart" uri="{C3380CC4-5D6E-409C-BE32-E72D297353CC}">
              <c16:uniqueId val="{00000005-8BED-48B9-B8FA-E5D34EBB5C6F}"/>
            </c:ext>
          </c:extLst>
        </c:ser>
        <c:dLbls>
          <c:showLegendKey val="0"/>
          <c:showVal val="0"/>
          <c:showCatName val="0"/>
          <c:showSerName val="0"/>
          <c:showPercent val="0"/>
          <c:showBubbleSize val="0"/>
        </c:dLbls>
        <c:smooth val="0"/>
        <c:axId val="1175290960"/>
        <c:axId val="1175292592"/>
      </c:lineChart>
      <c:catAx>
        <c:axId val="1175290960"/>
        <c:scaling>
          <c:orientation val="minMax"/>
        </c:scaling>
        <c:delete val="0"/>
        <c:axPos val="b"/>
        <c:numFmt formatCode="General" sourceLinked="0"/>
        <c:majorTickMark val="none"/>
        <c:minorTickMark val="none"/>
        <c:tickLblPos val="nextTo"/>
        <c:txPr>
          <a:bodyPr/>
          <a:lstStyle/>
          <a:p>
            <a:pPr>
              <a:defRPr sz="1000" b="1"/>
            </a:pPr>
            <a:endParaRPr lang="en-US"/>
          </a:p>
        </c:txPr>
        <c:crossAx val="1175292592"/>
        <c:crosses val="autoZero"/>
        <c:auto val="1"/>
        <c:lblAlgn val="ctr"/>
        <c:lblOffset val="100"/>
        <c:noMultiLvlLbl val="0"/>
      </c:catAx>
      <c:valAx>
        <c:axId val="1175292592"/>
        <c:scaling>
          <c:orientation val="minMax"/>
          <c:min val="0"/>
        </c:scaling>
        <c:delete val="0"/>
        <c:axPos val="l"/>
        <c:majorGridlines/>
        <c:title>
          <c:tx>
            <c:rich>
              <a:bodyPr/>
              <a:lstStyle/>
              <a:p>
                <a:pPr>
                  <a:defRPr/>
                </a:pPr>
                <a:r>
                  <a:rPr lang="en-US" dirty="0">
                    <a:latin typeface="Arial" pitchFamily="34" charset="0"/>
                  </a:rPr>
                  <a:t>Million mt</a:t>
                </a:r>
              </a:p>
            </c:rich>
          </c:tx>
          <c:overlay val="0"/>
        </c:title>
        <c:numFmt formatCode="0.00" sourceLinked="1"/>
        <c:majorTickMark val="none"/>
        <c:minorTickMark val="none"/>
        <c:tickLblPos val="nextTo"/>
        <c:txPr>
          <a:bodyPr/>
          <a:lstStyle/>
          <a:p>
            <a:pPr>
              <a:defRPr sz="900">
                <a:solidFill>
                  <a:schemeClr val="tx1"/>
                </a:solidFill>
              </a:defRPr>
            </a:pPr>
            <a:endParaRPr lang="en-US"/>
          </a:p>
        </c:txPr>
        <c:crossAx val="1175290960"/>
        <c:crosses val="autoZero"/>
        <c:crossBetween val="between"/>
      </c:valAx>
      <c:dTable>
        <c:showHorzBorder val="1"/>
        <c:showVertBorder val="1"/>
        <c:showOutline val="1"/>
        <c:showKeys val="1"/>
        <c:txPr>
          <a:bodyPr/>
          <a:lstStyle/>
          <a:p>
            <a:pPr rtl="0">
              <a:defRPr b="1"/>
            </a:pPr>
            <a:endParaRPr lang="en-US"/>
          </a:p>
        </c:txPr>
      </c:dTable>
      <c:spPr>
        <a:noFill/>
        <a:ln w="25400">
          <a:noFill/>
        </a:ln>
        <a:effectLst/>
      </c:spPr>
    </c:plotArea>
    <c:plotVisOnly val="1"/>
    <c:dispBlanksAs val="zero"/>
    <c:showDLblsOverMax val="0"/>
  </c:chart>
  <c:spPr>
    <a:solidFill>
      <a:schemeClr val="bg1">
        <a:lumMod val="85000"/>
      </a:schemeClr>
    </a:solidFill>
    <a:ln w="19050">
      <a:solidFill>
        <a:schemeClr val="accent1"/>
      </a:solidFill>
      <a:prstDash val="sysDash"/>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Global</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Sheet1!$B$2:$B$8</c:f>
              <c:numCache>
                <c:formatCode>0</c:formatCode>
                <c:ptCount val="7"/>
                <c:pt idx="0">
                  <c:v>227.68700000000001</c:v>
                </c:pt>
                <c:pt idx="1">
                  <c:v>716.15200000000004</c:v>
                </c:pt>
                <c:pt idx="2">
                  <c:v>854.35199999999998</c:v>
                </c:pt>
                <c:pt idx="3">
                  <c:v>1550</c:v>
                </c:pt>
                <c:pt idx="4">
                  <c:v>2800</c:v>
                </c:pt>
                <c:pt idx="5">
                  <c:v>4000</c:v>
                </c:pt>
                <c:pt idx="6">
                  <c:v>5700</c:v>
                </c:pt>
              </c:numCache>
            </c:numRef>
          </c:val>
          <c:smooth val="0"/>
          <c:extLst>
            <c:ext xmlns:c16="http://schemas.microsoft.com/office/drawing/2014/chart" uri="{C3380CC4-5D6E-409C-BE32-E72D297353CC}">
              <c16:uniqueId val="{00000004-C13C-4BF6-AE8A-778A182234B1}"/>
            </c:ext>
          </c:extLst>
        </c:ser>
        <c:ser>
          <c:idx val="1"/>
          <c:order val="1"/>
          <c:tx>
            <c:strRef>
              <c:f>Sheet1!$C$1</c:f>
              <c:strCache>
                <c:ptCount val="1"/>
                <c:pt idx="0">
                  <c:v>NA</c:v>
                </c:pt>
              </c:strCache>
            </c:strRef>
          </c:tx>
          <c:spPr>
            <a:ln>
              <a:solidFill>
                <a:srgbClr val="FFC000"/>
              </a:solidFill>
            </a:ln>
          </c:spPr>
          <c:marker>
            <c:symbol val="none"/>
          </c:marker>
          <c:dPt>
            <c:idx val="0"/>
            <c:bubble3D val="0"/>
            <c:spPr>
              <a:ln w="19050">
                <a:solidFill>
                  <a:srgbClr val="FFC000"/>
                </a:solidFill>
              </a:ln>
              <a:effectLst/>
            </c:spPr>
            <c:extLst>
              <c:ext xmlns:c16="http://schemas.microsoft.com/office/drawing/2014/chart" uri="{C3380CC4-5D6E-409C-BE32-E72D297353CC}">
                <c16:uniqueId val="{00000001-E194-40FC-BDD6-32072F17B743}"/>
              </c:ext>
            </c:extLst>
          </c:dPt>
          <c:dPt>
            <c:idx val="2"/>
            <c:bubble3D val="0"/>
            <c:spPr>
              <a:ln w="19050">
                <a:solidFill>
                  <a:srgbClr val="FFC000"/>
                </a:solidFill>
              </a:ln>
              <a:effectLst/>
            </c:spPr>
            <c:extLst>
              <c:ext xmlns:c16="http://schemas.microsoft.com/office/drawing/2014/chart" uri="{C3380CC4-5D6E-409C-BE32-E72D297353CC}">
                <c16:uniqueId val="{00000003-E194-40FC-BDD6-32072F17B743}"/>
              </c:ext>
            </c:extLst>
          </c:dPt>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Sheet1!$C$2:$C$8</c:f>
              <c:numCache>
                <c:formatCode>0</c:formatCode>
                <c:ptCount val="7"/>
                <c:pt idx="0">
                  <c:v>25.960999999999999</c:v>
                </c:pt>
                <c:pt idx="1">
                  <c:v>78.914000000000001</c:v>
                </c:pt>
                <c:pt idx="2">
                  <c:v>98.262</c:v>
                </c:pt>
                <c:pt idx="3">
                  <c:v>225</c:v>
                </c:pt>
                <c:pt idx="4">
                  <c:v>550</c:v>
                </c:pt>
                <c:pt idx="5">
                  <c:v>1000</c:v>
                </c:pt>
                <c:pt idx="6">
                  <c:v>1250</c:v>
                </c:pt>
              </c:numCache>
            </c:numRef>
          </c:val>
          <c:smooth val="0"/>
          <c:extLst>
            <c:ext xmlns:c16="http://schemas.microsoft.com/office/drawing/2014/chart" uri="{C3380CC4-5D6E-409C-BE32-E72D297353CC}">
              <c16:uniqueId val="{00000005-C13C-4BF6-AE8A-778A182234B1}"/>
            </c:ext>
          </c:extLst>
        </c:ser>
        <c:ser>
          <c:idx val="2"/>
          <c:order val="2"/>
          <c:tx>
            <c:strRef>
              <c:f>Sheet1!$D$1</c:f>
              <c:strCache>
                <c:ptCount val="1"/>
                <c:pt idx="0">
                  <c:v>EU</c:v>
                </c:pt>
              </c:strCache>
            </c:strRef>
          </c:tx>
          <c:spPr>
            <a:ln>
              <a:solidFill>
                <a:srgbClr val="00B05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Sheet1!$D$2:$D$8</c:f>
              <c:numCache>
                <c:formatCode>0</c:formatCode>
                <c:ptCount val="7"/>
                <c:pt idx="0">
                  <c:v>99.921000000000006</c:v>
                </c:pt>
                <c:pt idx="1">
                  <c:v>171.41900000000001</c:v>
                </c:pt>
                <c:pt idx="2">
                  <c:v>194.86199999999999</c:v>
                </c:pt>
                <c:pt idx="3">
                  <c:v>300</c:v>
                </c:pt>
                <c:pt idx="4">
                  <c:v>420</c:v>
                </c:pt>
                <c:pt idx="5">
                  <c:v>560</c:v>
                </c:pt>
                <c:pt idx="6">
                  <c:v>720</c:v>
                </c:pt>
              </c:numCache>
            </c:numRef>
          </c:val>
          <c:smooth val="0"/>
          <c:extLst>
            <c:ext xmlns:c16="http://schemas.microsoft.com/office/drawing/2014/chart" uri="{C3380CC4-5D6E-409C-BE32-E72D297353CC}">
              <c16:uniqueId val="{00000006-C13C-4BF6-AE8A-778A182234B1}"/>
            </c:ext>
          </c:extLst>
        </c:ser>
        <c:ser>
          <c:idx val="3"/>
          <c:order val="3"/>
          <c:tx>
            <c:strRef>
              <c:f>Sheet1!$E$1</c:f>
              <c:strCache>
                <c:ptCount val="1"/>
                <c:pt idx="0">
                  <c:v>China</c:v>
                </c:pt>
              </c:strCache>
            </c:strRef>
          </c:tx>
          <c:spPr>
            <a:ln>
              <a:solidFill>
                <a:srgbClr val="C0000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Sheet1!$E$2:$E$8</c:f>
              <c:numCache>
                <c:formatCode>0</c:formatCode>
                <c:ptCount val="7"/>
                <c:pt idx="0">
                  <c:v>42</c:v>
                </c:pt>
                <c:pt idx="1">
                  <c:v>253</c:v>
                </c:pt>
                <c:pt idx="2">
                  <c:v>307.35500000000002</c:v>
                </c:pt>
                <c:pt idx="3">
                  <c:v>559</c:v>
                </c:pt>
                <c:pt idx="4">
                  <c:v>1025</c:v>
                </c:pt>
                <c:pt idx="5">
                  <c:v>1200</c:v>
                </c:pt>
                <c:pt idx="6">
                  <c:v>1300</c:v>
                </c:pt>
              </c:numCache>
            </c:numRef>
          </c:val>
          <c:smooth val="0"/>
          <c:extLst>
            <c:ext xmlns:c16="http://schemas.microsoft.com/office/drawing/2014/chart" uri="{C3380CC4-5D6E-409C-BE32-E72D297353CC}">
              <c16:uniqueId val="{00000000-33BB-4C97-9FB7-C3C73C5FA24C}"/>
            </c:ext>
          </c:extLst>
        </c:ser>
        <c:ser>
          <c:idx val="4"/>
          <c:order val="4"/>
          <c:tx>
            <c:strRef>
              <c:f>Sheet1!$F$1</c:f>
              <c:strCache>
                <c:ptCount val="1"/>
                <c:pt idx="0">
                  <c:v>Others-a</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Sheet1!$F$2:$F$8</c:f>
              <c:numCache>
                <c:formatCode>0</c:formatCode>
                <c:ptCount val="7"/>
                <c:pt idx="0">
                  <c:v>59</c:v>
                </c:pt>
                <c:pt idx="1">
                  <c:v>212</c:v>
                </c:pt>
                <c:pt idx="2">
                  <c:v>253.87299999999999</c:v>
                </c:pt>
                <c:pt idx="3">
                  <c:v>466</c:v>
                </c:pt>
                <c:pt idx="4">
                  <c:v>805</c:v>
                </c:pt>
                <c:pt idx="5">
                  <c:v>1240</c:v>
                </c:pt>
                <c:pt idx="6">
                  <c:v>2430</c:v>
                </c:pt>
              </c:numCache>
            </c:numRef>
          </c:val>
          <c:smooth val="0"/>
          <c:extLst>
            <c:ext xmlns:c16="http://schemas.microsoft.com/office/drawing/2014/chart" uri="{C3380CC4-5D6E-409C-BE32-E72D297353CC}">
              <c16:uniqueId val="{00000004-E194-40FC-BDD6-32072F17B743}"/>
            </c:ext>
          </c:extLst>
        </c:ser>
        <c:dLbls>
          <c:showLegendKey val="0"/>
          <c:showVal val="0"/>
          <c:showCatName val="0"/>
          <c:showSerName val="0"/>
          <c:showPercent val="0"/>
          <c:showBubbleSize val="0"/>
        </c:dLbls>
        <c:smooth val="0"/>
        <c:axId val="1178297136"/>
        <c:axId val="1178298768"/>
      </c:lineChart>
      <c:catAx>
        <c:axId val="1178297136"/>
        <c:scaling>
          <c:orientation val="minMax"/>
        </c:scaling>
        <c:delete val="0"/>
        <c:axPos val="b"/>
        <c:numFmt formatCode="General" sourceLinked="0"/>
        <c:majorTickMark val="none"/>
        <c:minorTickMark val="none"/>
        <c:tickLblPos val="nextTo"/>
        <c:txPr>
          <a:bodyPr/>
          <a:lstStyle/>
          <a:p>
            <a:pPr>
              <a:defRPr sz="1000" b="1"/>
            </a:pPr>
            <a:endParaRPr lang="en-US"/>
          </a:p>
        </c:txPr>
        <c:crossAx val="1178298768"/>
        <c:crossesAt val="0"/>
        <c:auto val="1"/>
        <c:lblAlgn val="ctr"/>
        <c:lblOffset val="100"/>
        <c:noMultiLvlLbl val="0"/>
      </c:catAx>
      <c:valAx>
        <c:axId val="1178298768"/>
        <c:scaling>
          <c:orientation val="minMax"/>
        </c:scaling>
        <c:delete val="0"/>
        <c:axPos val="l"/>
        <c:majorGridlines/>
        <c:title>
          <c:tx>
            <c:rich>
              <a:bodyPr/>
              <a:lstStyle/>
              <a:p>
                <a:pPr>
                  <a:defRPr/>
                </a:pPr>
                <a:r>
                  <a:rPr lang="en-US" dirty="0">
                    <a:latin typeface="Arial" pitchFamily="34" charset="0"/>
                  </a:rPr>
                  <a:t>GW</a:t>
                </a:r>
              </a:p>
            </c:rich>
          </c:tx>
          <c:overlay val="0"/>
        </c:title>
        <c:numFmt formatCode="#,##0" sourceLinked="0"/>
        <c:majorTickMark val="none"/>
        <c:minorTickMark val="none"/>
        <c:tickLblPos val="nextTo"/>
        <c:txPr>
          <a:bodyPr/>
          <a:lstStyle/>
          <a:p>
            <a:pPr>
              <a:defRPr sz="900">
                <a:solidFill>
                  <a:schemeClr val="tx1"/>
                </a:solidFill>
              </a:defRPr>
            </a:pPr>
            <a:endParaRPr lang="en-US"/>
          </a:p>
        </c:txPr>
        <c:crossAx val="1178297136"/>
        <c:crosses val="autoZero"/>
        <c:crossBetween val="between"/>
        <c:majorUnit val="2000"/>
      </c:valAx>
      <c:dTable>
        <c:showHorzBorder val="1"/>
        <c:showVertBorder val="1"/>
        <c:showOutline val="1"/>
        <c:showKeys val="1"/>
        <c:txPr>
          <a:bodyPr/>
          <a:lstStyle/>
          <a:p>
            <a:pPr rtl="0">
              <a:defRPr b="1"/>
            </a:pPr>
            <a:endParaRPr lang="en-US"/>
          </a:p>
        </c:txPr>
      </c:dTable>
      <c:spPr>
        <a:noFill/>
        <a:ln w="25400">
          <a:noFill/>
        </a:ln>
        <a:effectLst/>
      </c:spPr>
    </c:plotArea>
    <c:plotVisOnly val="1"/>
    <c:dispBlanksAs val="zero"/>
    <c:showDLblsOverMax val="0"/>
  </c:chart>
  <c:spPr>
    <a:solidFill>
      <a:schemeClr val="bg1">
        <a:lumMod val="85000"/>
      </a:schemeClr>
    </a:solidFill>
    <a:ln w="19050">
      <a:solidFill>
        <a:schemeClr val="accent1"/>
      </a:solidFill>
      <a:prstDash val="sysDash"/>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Global</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Sheet1!$B$2:$B$8</c:f>
              <c:numCache>
                <c:formatCode>0.00</c:formatCode>
                <c:ptCount val="7"/>
                <c:pt idx="0">
                  <c:v>0.27</c:v>
                </c:pt>
                <c:pt idx="1">
                  <c:v>0.83</c:v>
                </c:pt>
                <c:pt idx="2">
                  <c:v>0.98</c:v>
                </c:pt>
                <c:pt idx="3">
                  <c:v>1.77</c:v>
                </c:pt>
                <c:pt idx="4">
                  <c:v>3.19</c:v>
                </c:pt>
                <c:pt idx="5">
                  <c:v>4.55</c:v>
                </c:pt>
                <c:pt idx="6">
                  <c:v>6.48</c:v>
                </c:pt>
              </c:numCache>
            </c:numRef>
          </c:val>
          <c:smooth val="0"/>
          <c:extLst>
            <c:ext xmlns:c16="http://schemas.microsoft.com/office/drawing/2014/chart" uri="{C3380CC4-5D6E-409C-BE32-E72D297353CC}">
              <c16:uniqueId val="{00000004-3040-40C8-9CB1-A87B33836A92}"/>
            </c:ext>
          </c:extLst>
        </c:ser>
        <c:ser>
          <c:idx val="1"/>
          <c:order val="1"/>
          <c:tx>
            <c:strRef>
              <c:f>Sheet1!$C$1</c:f>
              <c:strCache>
                <c:ptCount val="1"/>
                <c:pt idx="0">
                  <c:v>NA</c:v>
                </c:pt>
              </c:strCache>
            </c:strRef>
          </c:tx>
          <c:spPr>
            <a:ln>
              <a:solidFill>
                <a:srgbClr val="FFC000"/>
              </a:solidFill>
            </a:ln>
          </c:spPr>
          <c:marker>
            <c:symbol val="none"/>
          </c:marker>
          <c:dPt>
            <c:idx val="0"/>
            <c:bubble3D val="0"/>
            <c:spPr>
              <a:ln w="19050">
                <a:solidFill>
                  <a:srgbClr val="FFC000"/>
                </a:solidFill>
              </a:ln>
              <a:effectLst/>
            </c:spPr>
            <c:extLst>
              <c:ext xmlns:c16="http://schemas.microsoft.com/office/drawing/2014/chart" uri="{C3380CC4-5D6E-409C-BE32-E72D297353CC}">
                <c16:uniqueId val="{00000001-8B30-4721-83C5-F75971B5F6F8}"/>
              </c:ext>
            </c:extLst>
          </c:dPt>
          <c:dPt>
            <c:idx val="2"/>
            <c:bubble3D val="0"/>
            <c:spPr>
              <a:ln w="19050">
                <a:solidFill>
                  <a:srgbClr val="FFC000"/>
                </a:solidFill>
              </a:ln>
              <a:effectLst/>
            </c:spPr>
            <c:extLst>
              <c:ext xmlns:c16="http://schemas.microsoft.com/office/drawing/2014/chart" uri="{C3380CC4-5D6E-409C-BE32-E72D297353CC}">
                <c16:uniqueId val="{00000003-8B30-4721-83C5-F75971B5F6F8}"/>
              </c:ext>
            </c:extLst>
          </c:dPt>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Sheet1!$C$2:$C$8</c:f>
              <c:numCache>
                <c:formatCode>0.00</c:formatCode>
                <c:ptCount val="7"/>
                <c:pt idx="0">
                  <c:v>0.03</c:v>
                </c:pt>
                <c:pt idx="1">
                  <c:v>0.09</c:v>
                </c:pt>
                <c:pt idx="2">
                  <c:v>0.11</c:v>
                </c:pt>
                <c:pt idx="3">
                  <c:v>0.25</c:v>
                </c:pt>
                <c:pt idx="4">
                  <c:v>0.62</c:v>
                </c:pt>
                <c:pt idx="5">
                  <c:v>1.1200000000000001</c:v>
                </c:pt>
                <c:pt idx="6">
                  <c:v>1.4</c:v>
                </c:pt>
              </c:numCache>
            </c:numRef>
          </c:val>
          <c:smooth val="0"/>
          <c:extLst>
            <c:ext xmlns:c16="http://schemas.microsoft.com/office/drawing/2014/chart" uri="{C3380CC4-5D6E-409C-BE32-E72D297353CC}">
              <c16:uniqueId val="{00000005-3040-40C8-9CB1-A87B33836A92}"/>
            </c:ext>
          </c:extLst>
        </c:ser>
        <c:ser>
          <c:idx val="2"/>
          <c:order val="2"/>
          <c:tx>
            <c:strRef>
              <c:f>Sheet1!$D$1</c:f>
              <c:strCache>
                <c:ptCount val="1"/>
                <c:pt idx="0">
                  <c:v>EU</c:v>
                </c:pt>
              </c:strCache>
            </c:strRef>
          </c:tx>
          <c:spPr>
            <a:ln>
              <a:solidFill>
                <a:srgbClr val="00B05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Sheet1!$D$2:$D$8</c:f>
              <c:numCache>
                <c:formatCode>0.00</c:formatCode>
                <c:ptCount val="7"/>
                <c:pt idx="0">
                  <c:v>0.12</c:v>
                </c:pt>
                <c:pt idx="1">
                  <c:v>0.2</c:v>
                </c:pt>
                <c:pt idx="2">
                  <c:v>0.22</c:v>
                </c:pt>
                <c:pt idx="3">
                  <c:v>0.34</c:v>
                </c:pt>
                <c:pt idx="4">
                  <c:v>0.46</c:v>
                </c:pt>
                <c:pt idx="5">
                  <c:v>0.61</c:v>
                </c:pt>
                <c:pt idx="6">
                  <c:v>0.78</c:v>
                </c:pt>
              </c:numCache>
            </c:numRef>
          </c:val>
          <c:smooth val="0"/>
          <c:extLst>
            <c:ext xmlns:c16="http://schemas.microsoft.com/office/drawing/2014/chart" uri="{C3380CC4-5D6E-409C-BE32-E72D297353CC}">
              <c16:uniqueId val="{00000006-3040-40C8-9CB1-A87B33836A92}"/>
            </c:ext>
          </c:extLst>
        </c:ser>
        <c:ser>
          <c:idx val="3"/>
          <c:order val="3"/>
          <c:tx>
            <c:strRef>
              <c:f>Sheet1!$E$1</c:f>
              <c:strCache>
                <c:ptCount val="1"/>
                <c:pt idx="0">
                  <c:v>China</c:v>
                </c:pt>
              </c:strCache>
            </c:strRef>
          </c:tx>
          <c:spPr>
            <a:ln>
              <a:solidFill>
                <a:srgbClr val="C0000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Sheet1!$E$2:$E$8</c:f>
              <c:numCache>
                <c:formatCode>0.00</c:formatCode>
                <c:ptCount val="7"/>
                <c:pt idx="0">
                  <c:v>0.05</c:v>
                </c:pt>
                <c:pt idx="1">
                  <c:v>0.28999999999999998</c:v>
                </c:pt>
                <c:pt idx="2">
                  <c:v>0.35</c:v>
                </c:pt>
                <c:pt idx="3">
                  <c:v>0.65</c:v>
                </c:pt>
                <c:pt idx="4">
                  <c:v>1.19</c:v>
                </c:pt>
                <c:pt idx="5">
                  <c:v>1.4</c:v>
                </c:pt>
                <c:pt idx="6">
                  <c:v>1.52</c:v>
                </c:pt>
              </c:numCache>
            </c:numRef>
          </c:val>
          <c:smooth val="0"/>
          <c:extLst>
            <c:ext xmlns:c16="http://schemas.microsoft.com/office/drawing/2014/chart" uri="{C3380CC4-5D6E-409C-BE32-E72D297353CC}">
              <c16:uniqueId val="{00000007-3040-40C8-9CB1-A87B33836A92}"/>
            </c:ext>
          </c:extLst>
        </c:ser>
        <c:ser>
          <c:idx val="4"/>
          <c:order val="4"/>
          <c:tx>
            <c:strRef>
              <c:f>Sheet1!$F$1</c:f>
              <c:strCache>
                <c:ptCount val="1"/>
                <c:pt idx="0">
                  <c:v>Others-a</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Sheet1!$F$2:$F$8</c:f>
              <c:numCache>
                <c:formatCode>0.00</c:formatCode>
                <c:ptCount val="7"/>
                <c:pt idx="0">
                  <c:v>7.0000000000000007E-2</c:v>
                </c:pt>
                <c:pt idx="1">
                  <c:v>0.25</c:v>
                </c:pt>
                <c:pt idx="2">
                  <c:v>0.28999999999999998</c:v>
                </c:pt>
                <c:pt idx="3">
                  <c:v>0.54</c:v>
                </c:pt>
                <c:pt idx="4">
                  <c:v>0.92</c:v>
                </c:pt>
                <c:pt idx="5">
                  <c:v>1.41</c:v>
                </c:pt>
                <c:pt idx="6">
                  <c:v>2.77</c:v>
                </c:pt>
              </c:numCache>
            </c:numRef>
          </c:val>
          <c:smooth val="0"/>
          <c:extLst>
            <c:ext xmlns:c16="http://schemas.microsoft.com/office/drawing/2014/chart" uri="{C3380CC4-5D6E-409C-BE32-E72D297353CC}">
              <c16:uniqueId val="{00000004-8B30-4721-83C5-F75971B5F6F8}"/>
            </c:ext>
          </c:extLst>
        </c:ser>
        <c:dLbls>
          <c:showLegendKey val="0"/>
          <c:showVal val="0"/>
          <c:showCatName val="0"/>
          <c:showSerName val="0"/>
          <c:showPercent val="0"/>
          <c:showBubbleSize val="0"/>
        </c:dLbls>
        <c:smooth val="0"/>
        <c:axId val="1178299312"/>
        <c:axId val="1178288976"/>
      </c:lineChart>
      <c:catAx>
        <c:axId val="1178299312"/>
        <c:scaling>
          <c:orientation val="minMax"/>
        </c:scaling>
        <c:delete val="0"/>
        <c:axPos val="b"/>
        <c:numFmt formatCode="General" sourceLinked="0"/>
        <c:majorTickMark val="none"/>
        <c:minorTickMark val="none"/>
        <c:tickLblPos val="nextTo"/>
        <c:txPr>
          <a:bodyPr/>
          <a:lstStyle/>
          <a:p>
            <a:pPr>
              <a:defRPr sz="1000" b="1"/>
            </a:pPr>
            <a:endParaRPr lang="en-US"/>
          </a:p>
        </c:txPr>
        <c:crossAx val="1178288976"/>
        <c:crosses val="autoZero"/>
        <c:auto val="1"/>
        <c:lblAlgn val="ctr"/>
        <c:lblOffset val="100"/>
        <c:noMultiLvlLbl val="0"/>
      </c:catAx>
      <c:valAx>
        <c:axId val="1178288976"/>
        <c:scaling>
          <c:orientation val="minMax"/>
          <c:min val="0"/>
        </c:scaling>
        <c:delete val="0"/>
        <c:axPos val="l"/>
        <c:majorGridlines/>
        <c:title>
          <c:tx>
            <c:rich>
              <a:bodyPr/>
              <a:lstStyle/>
              <a:p>
                <a:pPr>
                  <a:defRPr/>
                </a:pPr>
                <a:r>
                  <a:rPr lang="en-US" dirty="0">
                    <a:latin typeface="Arial" pitchFamily="34" charset="0"/>
                  </a:rPr>
                  <a:t>Million mt</a:t>
                </a:r>
              </a:p>
            </c:rich>
          </c:tx>
          <c:overlay val="0"/>
        </c:title>
        <c:numFmt formatCode="0.00" sourceLinked="1"/>
        <c:majorTickMark val="none"/>
        <c:minorTickMark val="none"/>
        <c:tickLblPos val="nextTo"/>
        <c:txPr>
          <a:bodyPr/>
          <a:lstStyle/>
          <a:p>
            <a:pPr>
              <a:defRPr sz="900">
                <a:solidFill>
                  <a:schemeClr val="tx1"/>
                </a:solidFill>
              </a:defRPr>
            </a:pPr>
            <a:endParaRPr lang="en-US"/>
          </a:p>
        </c:txPr>
        <c:crossAx val="1178299312"/>
        <c:crosses val="autoZero"/>
        <c:crossBetween val="between"/>
      </c:valAx>
      <c:dTable>
        <c:showHorzBorder val="1"/>
        <c:showVertBorder val="1"/>
        <c:showOutline val="1"/>
        <c:showKeys val="1"/>
        <c:txPr>
          <a:bodyPr/>
          <a:lstStyle/>
          <a:p>
            <a:pPr rtl="0">
              <a:defRPr b="1"/>
            </a:pPr>
            <a:endParaRPr lang="en-US"/>
          </a:p>
        </c:txPr>
      </c:dTable>
      <c:spPr>
        <a:noFill/>
        <a:ln w="25400">
          <a:noFill/>
        </a:ln>
        <a:effectLst/>
      </c:spPr>
    </c:plotArea>
    <c:plotVisOnly val="1"/>
    <c:dispBlanksAs val="zero"/>
    <c:showDLblsOverMax val="0"/>
  </c:chart>
  <c:spPr>
    <a:solidFill>
      <a:schemeClr val="bg1">
        <a:lumMod val="85000"/>
      </a:schemeClr>
    </a:solidFill>
    <a:ln w="19050">
      <a:solidFill>
        <a:schemeClr val="accent1"/>
      </a:solidFill>
      <a:prstDash val="sysDash"/>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Global</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Sheet1!$B$2:$B$8</c:f>
              <c:numCache>
                <c:formatCode>0</c:formatCode>
                <c:ptCount val="7"/>
                <c:pt idx="0">
                  <c:v>115</c:v>
                </c:pt>
                <c:pt idx="1">
                  <c:v>1000</c:v>
                </c:pt>
                <c:pt idx="2">
                  <c:v>1510</c:v>
                </c:pt>
                <c:pt idx="3">
                  <c:v>2870</c:v>
                </c:pt>
                <c:pt idx="4">
                  <c:v>4550</c:v>
                </c:pt>
                <c:pt idx="5">
                  <c:v>8300</c:v>
                </c:pt>
                <c:pt idx="6">
                  <c:v>12400</c:v>
                </c:pt>
              </c:numCache>
            </c:numRef>
          </c:val>
          <c:smooth val="0"/>
          <c:extLst>
            <c:ext xmlns:c16="http://schemas.microsoft.com/office/drawing/2014/chart" uri="{C3380CC4-5D6E-409C-BE32-E72D297353CC}">
              <c16:uniqueId val="{00000004-C13C-4BF6-AE8A-778A182234B1}"/>
            </c:ext>
          </c:extLst>
        </c:ser>
        <c:ser>
          <c:idx val="1"/>
          <c:order val="1"/>
          <c:tx>
            <c:strRef>
              <c:f>Sheet1!$C$1</c:f>
              <c:strCache>
                <c:ptCount val="1"/>
                <c:pt idx="0">
                  <c:v>NA</c:v>
                </c:pt>
              </c:strCache>
            </c:strRef>
          </c:tx>
          <c:spPr>
            <a:ln>
              <a:solidFill>
                <a:srgbClr val="FFC000"/>
              </a:solidFill>
            </a:ln>
          </c:spPr>
          <c:marker>
            <c:symbol val="none"/>
          </c:marker>
          <c:dPt>
            <c:idx val="0"/>
            <c:bubble3D val="0"/>
            <c:spPr>
              <a:ln w="19050">
                <a:solidFill>
                  <a:srgbClr val="FFC000"/>
                </a:solidFill>
              </a:ln>
              <a:effectLst/>
            </c:spPr>
            <c:extLst>
              <c:ext xmlns:c16="http://schemas.microsoft.com/office/drawing/2014/chart" uri="{C3380CC4-5D6E-409C-BE32-E72D297353CC}">
                <c16:uniqueId val="{00000001-D877-43BE-922E-6ACD6BEAD331}"/>
              </c:ext>
            </c:extLst>
          </c:dPt>
          <c:dPt>
            <c:idx val="2"/>
            <c:bubble3D val="0"/>
            <c:spPr>
              <a:ln w="19050">
                <a:solidFill>
                  <a:srgbClr val="FFC000"/>
                </a:solidFill>
              </a:ln>
              <a:effectLst/>
            </c:spPr>
            <c:extLst>
              <c:ext xmlns:c16="http://schemas.microsoft.com/office/drawing/2014/chart" uri="{C3380CC4-5D6E-409C-BE32-E72D297353CC}">
                <c16:uniqueId val="{00000003-D877-43BE-922E-6ACD6BEAD331}"/>
              </c:ext>
            </c:extLst>
          </c:dPt>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Sheet1!$C$2:$C$8</c:f>
              <c:numCache>
                <c:formatCode>0</c:formatCode>
                <c:ptCount val="7"/>
                <c:pt idx="0">
                  <c:v>30</c:v>
                </c:pt>
                <c:pt idx="1">
                  <c:v>95</c:v>
                </c:pt>
                <c:pt idx="2">
                  <c:v>150</c:v>
                </c:pt>
                <c:pt idx="3">
                  <c:v>370</c:v>
                </c:pt>
                <c:pt idx="4">
                  <c:v>550</c:v>
                </c:pt>
                <c:pt idx="5">
                  <c:v>1100</c:v>
                </c:pt>
                <c:pt idx="6">
                  <c:v>1700</c:v>
                </c:pt>
              </c:numCache>
            </c:numRef>
          </c:val>
          <c:smooth val="0"/>
          <c:extLst>
            <c:ext xmlns:c16="http://schemas.microsoft.com/office/drawing/2014/chart" uri="{C3380CC4-5D6E-409C-BE32-E72D297353CC}">
              <c16:uniqueId val="{00000005-C13C-4BF6-AE8A-778A182234B1}"/>
            </c:ext>
          </c:extLst>
        </c:ser>
        <c:ser>
          <c:idx val="2"/>
          <c:order val="2"/>
          <c:tx>
            <c:strRef>
              <c:f>Sheet1!$D$1</c:f>
              <c:strCache>
                <c:ptCount val="1"/>
                <c:pt idx="0">
                  <c:v>EU</c:v>
                </c:pt>
              </c:strCache>
            </c:strRef>
          </c:tx>
          <c:spPr>
            <a:ln>
              <a:solidFill>
                <a:srgbClr val="00B05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Sheet1!$D$2:$D$8</c:f>
              <c:numCache>
                <c:formatCode>0</c:formatCode>
                <c:ptCount val="7"/>
                <c:pt idx="0">
                  <c:v>35</c:v>
                </c:pt>
                <c:pt idx="1">
                  <c:v>240</c:v>
                </c:pt>
                <c:pt idx="2">
                  <c:v>380</c:v>
                </c:pt>
                <c:pt idx="3">
                  <c:v>850</c:v>
                </c:pt>
                <c:pt idx="4">
                  <c:v>1600</c:v>
                </c:pt>
                <c:pt idx="5">
                  <c:v>2600</c:v>
                </c:pt>
                <c:pt idx="6">
                  <c:v>4000</c:v>
                </c:pt>
              </c:numCache>
            </c:numRef>
          </c:val>
          <c:smooth val="0"/>
          <c:extLst>
            <c:ext xmlns:c16="http://schemas.microsoft.com/office/drawing/2014/chart" uri="{C3380CC4-5D6E-409C-BE32-E72D297353CC}">
              <c16:uniqueId val="{00000006-C13C-4BF6-AE8A-778A182234B1}"/>
            </c:ext>
          </c:extLst>
        </c:ser>
        <c:ser>
          <c:idx val="3"/>
          <c:order val="3"/>
          <c:tx>
            <c:strRef>
              <c:f>Sheet1!$E$1</c:f>
              <c:strCache>
                <c:ptCount val="1"/>
                <c:pt idx="0">
                  <c:v>China</c:v>
                </c:pt>
              </c:strCache>
            </c:strRef>
          </c:tx>
          <c:spPr>
            <a:ln>
              <a:solidFill>
                <a:srgbClr val="C0000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Sheet1!$E$2:$E$8</c:f>
              <c:numCache>
                <c:formatCode>0</c:formatCode>
                <c:ptCount val="7"/>
                <c:pt idx="0">
                  <c:v>40</c:v>
                </c:pt>
                <c:pt idx="1">
                  <c:v>600</c:v>
                </c:pt>
                <c:pt idx="2">
                  <c:v>900</c:v>
                </c:pt>
                <c:pt idx="3">
                  <c:v>1300</c:v>
                </c:pt>
                <c:pt idx="4">
                  <c:v>1900</c:v>
                </c:pt>
                <c:pt idx="5">
                  <c:v>3600</c:v>
                </c:pt>
                <c:pt idx="6">
                  <c:v>5200</c:v>
                </c:pt>
              </c:numCache>
            </c:numRef>
          </c:val>
          <c:smooth val="0"/>
          <c:extLst>
            <c:ext xmlns:c16="http://schemas.microsoft.com/office/drawing/2014/chart" uri="{C3380CC4-5D6E-409C-BE32-E72D297353CC}">
              <c16:uniqueId val="{00000004-2CB8-4055-A88C-89A7F0BAA88B}"/>
            </c:ext>
          </c:extLst>
        </c:ser>
        <c:ser>
          <c:idx val="4"/>
          <c:order val="4"/>
          <c:tx>
            <c:strRef>
              <c:f>Sheet1!$F$1</c:f>
              <c:strCache>
                <c:ptCount val="1"/>
                <c:pt idx="0">
                  <c:v>Others-a</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Sheet1!$F$2:$F$8</c:f>
              <c:numCache>
                <c:formatCode>0</c:formatCode>
                <c:ptCount val="7"/>
                <c:pt idx="0">
                  <c:v>10</c:v>
                </c:pt>
                <c:pt idx="1">
                  <c:v>65</c:v>
                </c:pt>
                <c:pt idx="2">
                  <c:v>80</c:v>
                </c:pt>
                <c:pt idx="3">
                  <c:v>350</c:v>
                </c:pt>
                <c:pt idx="4">
                  <c:v>500</c:v>
                </c:pt>
                <c:pt idx="5">
                  <c:v>1000</c:v>
                </c:pt>
                <c:pt idx="6">
                  <c:v>1500</c:v>
                </c:pt>
              </c:numCache>
            </c:numRef>
          </c:val>
          <c:smooth val="0"/>
          <c:extLst>
            <c:ext xmlns:c16="http://schemas.microsoft.com/office/drawing/2014/chart" uri="{C3380CC4-5D6E-409C-BE32-E72D297353CC}">
              <c16:uniqueId val="{00000005-2CB8-4055-A88C-89A7F0BAA88B}"/>
            </c:ext>
          </c:extLst>
        </c:ser>
        <c:dLbls>
          <c:showLegendKey val="0"/>
          <c:showVal val="0"/>
          <c:showCatName val="0"/>
          <c:showSerName val="0"/>
          <c:showPercent val="0"/>
          <c:showBubbleSize val="0"/>
        </c:dLbls>
        <c:smooth val="0"/>
        <c:axId val="1178297680"/>
        <c:axId val="1178291152"/>
      </c:lineChart>
      <c:catAx>
        <c:axId val="1178297680"/>
        <c:scaling>
          <c:orientation val="minMax"/>
        </c:scaling>
        <c:delete val="0"/>
        <c:axPos val="b"/>
        <c:numFmt formatCode="General" sourceLinked="0"/>
        <c:majorTickMark val="none"/>
        <c:minorTickMark val="none"/>
        <c:tickLblPos val="nextTo"/>
        <c:txPr>
          <a:bodyPr/>
          <a:lstStyle/>
          <a:p>
            <a:pPr>
              <a:defRPr sz="1000" b="1"/>
            </a:pPr>
            <a:endParaRPr lang="en-US"/>
          </a:p>
        </c:txPr>
        <c:crossAx val="1178291152"/>
        <c:crossesAt val="0"/>
        <c:auto val="1"/>
        <c:lblAlgn val="ctr"/>
        <c:lblOffset val="100"/>
        <c:noMultiLvlLbl val="0"/>
      </c:catAx>
      <c:valAx>
        <c:axId val="1178291152"/>
        <c:scaling>
          <c:orientation val="minMax"/>
        </c:scaling>
        <c:delete val="0"/>
        <c:axPos val="l"/>
        <c:majorGridlines/>
        <c:title>
          <c:tx>
            <c:rich>
              <a:bodyPr/>
              <a:lstStyle/>
              <a:p>
                <a:pPr>
                  <a:defRPr/>
                </a:pPr>
                <a:r>
                  <a:rPr lang="en-US" dirty="0">
                    <a:latin typeface="Arial" pitchFamily="34" charset="0"/>
                  </a:rPr>
                  <a:t>‘000 units</a:t>
                </a:r>
              </a:p>
            </c:rich>
          </c:tx>
          <c:overlay val="0"/>
        </c:title>
        <c:numFmt formatCode="#,##0" sourceLinked="0"/>
        <c:majorTickMark val="none"/>
        <c:minorTickMark val="none"/>
        <c:tickLblPos val="nextTo"/>
        <c:txPr>
          <a:bodyPr/>
          <a:lstStyle/>
          <a:p>
            <a:pPr>
              <a:defRPr sz="900">
                <a:solidFill>
                  <a:schemeClr val="tx1"/>
                </a:solidFill>
              </a:defRPr>
            </a:pPr>
            <a:endParaRPr lang="en-US"/>
          </a:p>
        </c:txPr>
        <c:crossAx val="1178297680"/>
        <c:crosses val="autoZero"/>
        <c:crossBetween val="between"/>
      </c:valAx>
      <c:dTable>
        <c:showHorzBorder val="1"/>
        <c:showVertBorder val="1"/>
        <c:showOutline val="1"/>
        <c:showKeys val="1"/>
        <c:txPr>
          <a:bodyPr/>
          <a:lstStyle/>
          <a:p>
            <a:pPr rtl="0">
              <a:defRPr b="1"/>
            </a:pPr>
            <a:endParaRPr lang="en-US"/>
          </a:p>
        </c:txPr>
      </c:dTable>
      <c:spPr>
        <a:noFill/>
        <a:ln w="25400">
          <a:noFill/>
        </a:ln>
        <a:effectLst/>
      </c:spPr>
    </c:plotArea>
    <c:plotVisOnly val="1"/>
    <c:dispBlanksAs val="zero"/>
    <c:showDLblsOverMax val="0"/>
  </c:chart>
  <c:spPr>
    <a:solidFill>
      <a:schemeClr val="bg1">
        <a:lumMod val="85000"/>
      </a:schemeClr>
    </a:solidFill>
    <a:ln w="19050">
      <a:solidFill>
        <a:schemeClr val="accent1"/>
      </a:solidFill>
      <a:prstDash val="sysDash"/>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Global</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Sheet1!$B$2:$B$8</c:f>
              <c:numCache>
                <c:formatCode>0.00</c:formatCode>
                <c:ptCount val="7"/>
                <c:pt idx="0">
                  <c:v>1.1499999999999999</c:v>
                </c:pt>
                <c:pt idx="1">
                  <c:v>10</c:v>
                </c:pt>
                <c:pt idx="2">
                  <c:v>15.1</c:v>
                </c:pt>
                <c:pt idx="3">
                  <c:v>28.7</c:v>
                </c:pt>
                <c:pt idx="4">
                  <c:v>45.5</c:v>
                </c:pt>
                <c:pt idx="5">
                  <c:v>83</c:v>
                </c:pt>
                <c:pt idx="6">
                  <c:v>124</c:v>
                </c:pt>
              </c:numCache>
            </c:numRef>
          </c:val>
          <c:smooth val="0"/>
          <c:extLst>
            <c:ext xmlns:c16="http://schemas.microsoft.com/office/drawing/2014/chart" uri="{C3380CC4-5D6E-409C-BE32-E72D297353CC}">
              <c16:uniqueId val="{00000004-3040-40C8-9CB1-A87B33836A92}"/>
            </c:ext>
          </c:extLst>
        </c:ser>
        <c:ser>
          <c:idx val="1"/>
          <c:order val="1"/>
          <c:tx>
            <c:strRef>
              <c:f>Sheet1!$C$1</c:f>
              <c:strCache>
                <c:ptCount val="1"/>
                <c:pt idx="0">
                  <c:v>NA</c:v>
                </c:pt>
              </c:strCache>
            </c:strRef>
          </c:tx>
          <c:spPr>
            <a:ln>
              <a:solidFill>
                <a:srgbClr val="FFC000"/>
              </a:solidFill>
            </a:ln>
          </c:spPr>
          <c:marker>
            <c:symbol val="none"/>
          </c:marker>
          <c:dPt>
            <c:idx val="0"/>
            <c:bubble3D val="0"/>
            <c:spPr>
              <a:ln w="19050">
                <a:solidFill>
                  <a:srgbClr val="FFC000"/>
                </a:solidFill>
              </a:ln>
              <a:effectLst/>
            </c:spPr>
            <c:extLst>
              <c:ext xmlns:c16="http://schemas.microsoft.com/office/drawing/2014/chart" uri="{C3380CC4-5D6E-409C-BE32-E72D297353CC}">
                <c16:uniqueId val="{00000001-BE76-44A1-9646-327300BC606E}"/>
              </c:ext>
            </c:extLst>
          </c:dPt>
          <c:dPt>
            <c:idx val="2"/>
            <c:bubble3D val="0"/>
            <c:spPr>
              <a:ln w="19050">
                <a:solidFill>
                  <a:srgbClr val="FFC000"/>
                </a:solidFill>
              </a:ln>
              <a:effectLst/>
            </c:spPr>
            <c:extLst>
              <c:ext xmlns:c16="http://schemas.microsoft.com/office/drawing/2014/chart" uri="{C3380CC4-5D6E-409C-BE32-E72D297353CC}">
                <c16:uniqueId val="{00000003-BE76-44A1-9646-327300BC606E}"/>
              </c:ext>
            </c:extLst>
          </c:dPt>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Sheet1!$C$2:$C$8</c:f>
              <c:numCache>
                <c:formatCode>0.00</c:formatCode>
                <c:ptCount val="7"/>
                <c:pt idx="0">
                  <c:v>0.3</c:v>
                </c:pt>
                <c:pt idx="1">
                  <c:v>0.95</c:v>
                </c:pt>
                <c:pt idx="2">
                  <c:v>1.5</c:v>
                </c:pt>
                <c:pt idx="3">
                  <c:v>3.7</c:v>
                </c:pt>
                <c:pt idx="4">
                  <c:v>5.5</c:v>
                </c:pt>
                <c:pt idx="5">
                  <c:v>11</c:v>
                </c:pt>
                <c:pt idx="6">
                  <c:v>17</c:v>
                </c:pt>
              </c:numCache>
            </c:numRef>
          </c:val>
          <c:smooth val="0"/>
          <c:extLst>
            <c:ext xmlns:c16="http://schemas.microsoft.com/office/drawing/2014/chart" uri="{C3380CC4-5D6E-409C-BE32-E72D297353CC}">
              <c16:uniqueId val="{00000005-3040-40C8-9CB1-A87B33836A92}"/>
            </c:ext>
          </c:extLst>
        </c:ser>
        <c:ser>
          <c:idx val="2"/>
          <c:order val="2"/>
          <c:tx>
            <c:strRef>
              <c:f>Sheet1!$D$1</c:f>
              <c:strCache>
                <c:ptCount val="1"/>
                <c:pt idx="0">
                  <c:v>EU</c:v>
                </c:pt>
              </c:strCache>
            </c:strRef>
          </c:tx>
          <c:spPr>
            <a:ln>
              <a:solidFill>
                <a:srgbClr val="00B05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Sheet1!$D$2:$D$8</c:f>
              <c:numCache>
                <c:formatCode>0.00</c:formatCode>
                <c:ptCount val="7"/>
                <c:pt idx="0">
                  <c:v>0.35</c:v>
                </c:pt>
                <c:pt idx="1">
                  <c:v>2.4</c:v>
                </c:pt>
                <c:pt idx="2">
                  <c:v>3.8</c:v>
                </c:pt>
                <c:pt idx="3">
                  <c:v>8.5</c:v>
                </c:pt>
                <c:pt idx="4">
                  <c:v>16</c:v>
                </c:pt>
                <c:pt idx="5">
                  <c:v>26</c:v>
                </c:pt>
                <c:pt idx="6">
                  <c:v>40</c:v>
                </c:pt>
              </c:numCache>
            </c:numRef>
          </c:val>
          <c:smooth val="0"/>
          <c:extLst>
            <c:ext xmlns:c16="http://schemas.microsoft.com/office/drawing/2014/chart" uri="{C3380CC4-5D6E-409C-BE32-E72D297353CC}">
              <c16:uniqueId val="{00000006-3040-40C8-9CB1-A87B33836A92}"/>
            </c:ext>
          </c:extLst>
        </c:ser>
        <c:ser>
          <c:idx val="3"/>
          <c:order val="3"/>
          <c:tx>
            <c:strRef>
              <c:f>Sheet1!$E$1</c:f>
              <c:strCache>
                <c:ptCount val="1"/>
                <c:pt idx="0">
                  <c:v>China</c:v>
                </c:pt>
              </c:strCache>
            </c:strRef>
          </c:tx>
          <c:spPr>
            <a:ln>
              <a:solidFill>
                <a:srgbClr val="C00000"/>
              </a:solidFill>
            </a:ln>
          </c:spPr>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Sheet1!$E$2:$E$8</c:f>
              <c:numCache>
                <c:formatCode>0.00</c:formatCode>
                <c:ptCount val="7"/>
                <c:pt idx="0">
                  <c:v>0.4</c:v>
                </c:pt>
                <c:pt idx="1">
                  <c:v>6</c:v>
                </c:pt>
                <c:pt idx="2">
                  <c:v>9</c:v>
                </c:pt>
                <c:pt idx="3">
                  <c:v>13</c:v>
                </c:pt>
                <c:pt idx="4">
                  <c:v>19</c:v>
                </c:pt>
                <c:pt idx="5">
                  <c:v>36</c:v>
                </c:pt>
                <c:pt idx="6">
                  <c:v>52</c:v>
                </c:pt>
              </c:numCache>
            </c:numRef>
          </c:val>
          <c:smooth val="0"/>
          <c:extLst>
            <c:ext xmlns:c16="http://schemas.microsoft.com/office/drawing/2014/chart" uri="{C3380CC4-5D6E-409C-BE32-E72D297353CC}">
              <c16:uniqueId val="{00000007-3040-40C8-9CB1-A87B33836A92}"/>
            </c:ext>
          </c:extLst>
        </c:ser>
        <c:ser>
          <c:idx val="4"/>
          <c:order val="4"/>
          <c:tx>
            <c:strRef>
              <c:f>Sheet1!$F$1</c:f>
              <c:strCache>
                <c:ptCount val="1"/>
                <c:pt idx="0">
                  <c:v>Others-a</c:v>
                </c:pt>
              </c:strCache>
            </c:strRef>
          </c:tx>
          <c:marker>
            <c:symbol val="none"/>
          </c:marker>
          <c:cat>
            <c:numRef>
              <c:f>Sheet1!$A$2:$A$8</c:f>
              <c:numCache>
                <c:formatCode>General</c:formatCode>
                <c:ptCount val="7"/>
                <c:pt idx="0">
                  <c:v>2015</c:v>
                </c:pt>
                <c:pt idx="1">
                  <c:v>2020</c:v>
                </c:pt>
                <c:pt idx="2">
                  <c:v>2021</c:v>
                </c:pt>
                <c:pt idx="3">
                  <c:v>2025</c:v>
                </c:pt>
                <c:pt idx="4">
                  <c:v>2030</c:v>
                </c:pt>
                <c:pt idx="5">
                  <c:v>2035</c:v>
                </c:pt>
                <c:pt idx="6">
                  <c:v>2040</c:v>
                </c:pt>
              </c:numCache>
            </c:numRef>
          </c:cat>
          <c:val>
            <c:numRef>
              <c:f>Sheet1!$F$2:$F$8</c:f>
              <c:numCache>
                <c:formatCode>0.00</c:formatCode>
                <c:ptCount val="7"/>
                <c:pt idx="0">
                  <c:v>0.1</c:v>
                </c:pt>
                <c:pt idx="1">
                  <c:v>0.65</c:v>
                </c:pt>
                <c:pt idx="2">
                  <c:v>0.8</c:v>
                </c:pt>
                <c:pt idx="3">
                  <c:v>3.5</c:v>
                </c:pt>
                <c:pt idx="4">
                  <c:v>5</c:v>
                </c:pt>
                <c:pt idx="5">
                  <c:v>10</c:v>
                </c:pt>
                <c:pt idx="6">
                  <c:v>15</c:v>
                </c:pt>
              </c:numCache>
            </c:numRef>
          </c:val>
          <c:smooth val="0"/>
          <c:extLst>
            <c:ext xmlns:c16="http://schemas.microsoft.com/office/drawing/2014/chart" uri="{C3380CC4-5D6E-409C-BE32-E72D297353CC}">
              <c16:uniqueId val="{00000004-BE76-44A1-9646-327300BC606E}"/>
            </c:ext>
          </c:extLst>
        </c:ser>
        <c:dLbls>
          <c:showLegendKey val="0"/>
          <c:showVal val="0"/>
          <c:showCatName val="0"/>
          <c:showSerName val="0"/>
          <c:showPercent val="0"/>
          <c:showBubbleSize val="0"/>
        </c:dLbls>
        <c:smooth val="0"/>
        <c:axId val="1178291696"/>
        <c:axId val="1178300400"/>
      </c:lineChart>
      <c:catAx>
        <c:axId val="1178291696"/>
        <c:scaling>
          <c:orientation val="minMax"/>
        </c:scaling>
        <c:delete val="0"/>
        <c:axPos val="b"/>
        <c:numFmt formatCode="General" sourceLinked="0"/>
        <c:majorTickMark val="none"/>
        <c:minorTickMark val="none"/>
        <c:tickLblPos val="nextTo"/>
        <c:txPr>
          <a:bodyPr/>
          <a:lstStyle/>
          <a:p>
            <a:pPr>
              <a:defRPr sz="1000" b="1"/>
            </a:pPr>
            <a:endParaRPr lang="en-US"/>
          </a:p>
        </c:txPr>
        <c:crossAx val="1178300400"/>
        <c:crosses val="autoZero"/>
        <c:auto val="1"/>
        <c:lblAlgn val="ctr"/>
        <c:lblOffset val="100"/>
        <c:noMultiLvlLbl val="0"/>
      </c:catAx>
      <c:valAx>
        <c:axId val="1178300400"/>
        <c:scaling>
          <c:orientation val="minMax"/>
          <c:min val="0"/>
        </c:scaling>
        <c:delete val="0"/>
        <c:axPos val="l"/>
        <c:majorGridlines/>
        <c:title>
          <c:tx>
            <c:rich>
              <a:bodyPr/>
              <a:lstStyle/>
              <a:p>
                <a:pPr>
                  <a:defRPr/>
                </a:pPr>
                <a:r>
                  <a:rPr lang="en-US" dirty="0">
                    <a:latin typeface="Arial" pitchFamily="34" charset="0"/>
                  </a:rPr>
                  <a:t>‘000 mt</a:t>
                </a:r>
              </a:p>
            </c:rich>
          </c:tx>
          <c:overlay val="0"/>
        </c:title>
        <c:numFmt formatCode="0.00" sourceLinked="1"/>
        <c:majorTickMark val="none"/>
        <c:minorTickMark val="none"/>
        <c:tickLblPos val="nextTo"/>
        <c:txPr>
          <a:bodyPr/>
          <a:lstStyle/>
          <a:p>
            <a:pPr>
              <a:defRPr sz="900">
                <a:solidFill>
                  <a:schemeClr val="tx1"/>
                </a:solidFill>
              </a:defRPr>
            </a:pPr>
            <a:endParaRPr lang="en-US"/>
          </a:p>
        </c:txPr>
        <c:crossAx val="1178291696"/>
        <c:crosses val="autoZero"/>
        <c:crossBetween val="between"/>
      </c:valAx>
      <c:dTable>
        <c:showHorzBorder val="1"/>
        <c:showVertBorder val="1"/>
        <c:showOutline val="1"/>
        <c:showKeys val="1"/>
        <c:txPr>
          <a:bodyPr/>
          <a:lstStyle/>
          <a:p>
            <a:pPr rtl="0">
              <a:defRPr b="1"/>
            </a:pPr>
            <a:endParaRPr lang="en-US"/>
          </a:p>
        </c:txPr>
      </c:dTable>
      <c:spPr>
        <a:noFill/>
        <a:ln w="25400">
          <a:noFill/>
        </a:ln>
        <a:effectLst/>
      </c:spPr>
    </c:plotArea>
    <c:plotVisOnly val="1"/>
    <c:dispBlanksAs val="zero"/>
    <c:showDLblsOverMax val="0"/>
  </c:chart>
  <c:spPr>
    <a:solidFill>
      <a:schemeClr val="bg1">
        <a:lumMod val="85000"/>
      </a:schemeClr>
    </a:solidFill>
    <a:ln w="19050">
      <a:solidFill>
        <a:schemeClr val="accent1"/>
      </a:solidFill>
      <a:prstDash val="sysDash"/>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0.3928</cdr:x>
      <cdr:y>0.36105</cdr:y>
    </cdr:from>
    <cdr:to>
      <cdr:x>0.5868</cdr:x>
      <cdr:y>0.54063</cdr:y>
    </cdr:to>
    <cdr:sp macro="" textlink="">
      <cdr:nvSpPr>
        <cdr:cNvPr id="2" name="Oval 1"/>
        <cdr:cNvSpPr/>
      </cdr:nvSpPr>
      <cdr:spPr>
        <a:xfrm xmlns:a="http://schemas.openxmlformats.org/drawingml/2006/main">
          <a:off x="1443990" y="845450"/>
          <a:ext cx="713189" cy="420512"/>
        </a:xfrm>
        <a:prstGeom xmlns:a="http://schemas.openxmlformats.org/drawingml/2006/main" prst="ellipse">
          <a:avLst/>
        </a:prstGeom>
        <a:solidFill xmlns:a="http://schemas.openxmlformats.org/drawingml/2006/main">
          <a:schemeClr val="bg2">
            <a:lumMod val="9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n-US" sz="1000" b="1" dirty="0">
              <a:solidFill>
                <a:schemeClr val="tx1"/>
              </a:solidFill>
              <a:latin typeface="Arial" panose="020B0604020202020204" pitchFamily="34" charset="0"/>
              <a:cs typeface="Arial" panose="020B0604020202020204" pitchFamily="34" charset="0"/>
            </a:rPr>
            <a:t>4,000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D38D8-3F58-49A6-8C21-1F73755BEACA}" type="datetimeFigureOut">
              <a:rPr lang="en-IN" smtClean="0"/>
              <a:t>28-02-2023</a:t>
            </a:fld>
            <a:endParaRPr lang="en-IN"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C2DB3-F76E-4AAC-BCA6-2F739A4CB1B3}" type="slidenum">
              <a:rPr lang="en-IN" smtClean="0"/>
              <a:t>‹#›</a:t>
            </a:fld>
            <a:endParaRPr lang="en-IN" dirty="0"/>
          </a:p>
        </p:txBody>
      </p:sp>
    </p:spTree>
    <p:extLst>
      <p:ext uri="{BB962C8B-B14F-4D97-AF65-F5344CB8AC3E}">
        <p14:creationId xmlns:p14="http://schemas.microsoft.com/office/powerpoint/2010/main" val="2842862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latin typeface="Arial" pitchFamily="34" charset="0"/>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p>
        </p:txBody>
      </p:sp>
      <p:grpSp>
        <p:nvGrpSpPr>
          <p:cNvPr id="2" name="Group 1"/>
          <p:cNvGrpSpPr/>
          <p:nvPr/>
        </p:nvGrpSpPr>
        <p:grpSpPr>
          <a:xfrm>
            <a:off x="-3764"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350" dirty="0">
                <a:solidFill>
                  <a:prstClr val="black"/>
                </a:solidFill>
                <a:latin typeface="Arial"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350" dirty="0">
                <a:solidFill>
                  <a:prstClr val="black"/>
                </a:solidFill>
                <a:latin typeface="Arial"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sz="1350" dirty="0">
                <a:solidFill>
                  <a:prstClr val="white"/>
                </a:solidFill>
                <a:latin typeface="Arial"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BB73EF-743B-4650-9C9D-E80AA8B3AB9D}" type="datetimeFigureOut">
              <a:rPr lang="en-US" smtClean="0"/>
              <a:pPr/>
              <a:t>2/28/2023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0903E60-C5B9-4537-A67F-E7602C44B201}" type="slidenum">
              <a:rPr lang="en-US" smtClean="0"/>
              <a:pPr/>
              <a:t>‹#›</a:t>
            </a:fld>
            <a:endParaRPr lang="en-US" dirty="0"/>
          </a:p>
        </p:txBody>
      </p:sp>
    </p:spTree>
    <p:extLst>
      <p:ext uri="{BB962C8B-B14F-4D97-AF65-F5344CB8AC3E}">
        <p14:creationId xmlns:p14="http://schemas.microsoft.com/office/powerpoint/2010/main" val="321315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9AE176-E907-4596-90AA-B1DBB147B21A}"/>
              </a:ext>
            </a:extLst>
          </p:cNvPr>
          <p:cNvSpPr/>
          <p:nvPr userDrawn="1"/>
        </p:nvSpPr>
        <p:spPr>
          <a:xfrm>
            <a:off x="0" y="1"/>
            <a:ext cx="9144000" cy="874800"/>
          </a:xfrm>
          <a:prstGeom prst="rect">
            <a:avLst/>
          </a:prstGeom>
          <a:gradFill flip="none" rotWithShape="1">
            <a:gsLst>
              <a:gs pos="87000">
                <a:schemeClr val="bg1">
                  <a:lumMod val="95000"/>
                </a:schemeClr>
              </a:gs>
              <a:gs pos="100000">
                <a:schemeClr val="bg1">
                  <a:lumMod val="65000"/>
                </a:schemeClr>
              </a:gs>
            </a:gsLst>
            <a:path path="circle">
              <a:fillToRect l="50000" t="50000" r="50000" b="50000"/>
            </a:path>
            <a:tileRect/>
          </a:gradFill>
          <a:ln w="12700" cap="flat" cmpd="sng" algn="ctr">
            <a:noFill/>
            <a:prstDash val="solid"/>
            <a:miter lim="800000"/>
          </a:ln>
          <a:effectLst/>
        </p:spPr>
        <p:txBody>
          <a:bodyPr rtlCol="0" anchor="ctr"/>
          <a:lstStyle/>
          <a:p>
            <a:pPr algn="ctr">
              <a:defRPr/>
            </a:pPr>
            <a:endParaRPr lang="id-ID" sz="1350" kern="0" dirty="0">
              <a:solidFill>
                <a:prstClr val="white"/>
              </a:solidFill>
              <a:latin typeface="Trebuchet MS" pitchFamily="34" charset="0"/>
            </a:endParaRPr>
          </a:p>
        </p:txBody>
      </p:sp>
      <p:sp>
        <p:nvSpPr>
          <p:cNvPr id="3" name="Content Placeholder 2"/>
          <p:cNvSpPr>
            <a:spLocks noGrp="1"/>
          </p:cNvSpPr>
          <p:nvPr>
            <p:ph idx="1"/>
          </p:nvPr>
        </p:nvSpPr>
        <p:spPr/>
        <p:txBody>
          <a:bodyPr>
            <a:normAutofit/>
          </a:bodyPr>
          <a:lstStyle>
            <a:lvl1pPr marL="257175" indent="-175022">
              <a:buClr>
                <a:schemeClr val="tx1"/>
              </a:buClr>
              <a:buSzPct val="100000"/>
              <a:buFont typeface="Arial" pitchFamily="34" charset="0"/>
              <a:buChar char="•"/>
              <a:defRPr sz="1500">
                <a:latin typeface="Arial" pitchFamily="34" charset="0"/>
                <a:cs typeface="Arial" pitchFamily="34" charset="0"/>
              </a:defRPr>
            </a:lvl1pPr>
            <a:lvl2pPr marL="466344" indent="-171450">
              <a:buClr>
                <a:schemeClr val="tx1"/>
              </a:buClr>
              <a:buSzPct val="100000"/>
              <a:buFont typeface="Wingdings" pitchFamily="2" charset="2"/>
              <a:buChar char="§"/>
              <a:defRPr sz="1500">
                <a:latin typeface="Arial" pitchFamily="34" charset="0"/>
                <a:cs typeface="Arial" pitchFamily="34" charset="0"/>
              </a:defRPr>
            </a:lvl2pPr>
            <a:lvl3pPr marL="644652" indent="-171450">
              <a:buClr>
                <a:schemeClr val="tx1"/>
              </a:buClr>
              <a:buFont typeface="Wingdings 2" pitchFamily="18" charset="2"/>
              <a:buChar char=""/>
              <a:defRPr sz="1500">
                <a:latin typeface="Arial" pitchFamily="34" charset="0"/>
                <a:cs typeface="Arial" pitchFamily="34" charset="0"/>
              </a:defRPr>
            </a:lvl3pPr>
            <a:lvl4pPr>
              <a:buClr>
                <a:schemeClr val="tx1"/>
              </a:buClr>
              <a:defRPr sz="1500">
                <a:latin typeface="Arial" pitchFamily="34" charset="0"/>
                <a:cs typeface="Arial" pitchFamily="34" charset="0"/>
              </a:defRPr>
            </a:lvl4pPr>
            <a:lvl5pPr>
              <a:buClr>
                <a:schemeClr val="tx1"/>
              </a:buClr>
              <a:defRPr sz="1500">
                <a:latin typeface="Arial" pitchFamily="34" charset="0"/>
                <a:cs typeface="Arial" pitchFamily="34" charset="0"/>
              </a:defRPr>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233124" y="6492876"/>
            <a:ext cx="2350681" cy="365125"/>
          </a:xfrm>
        </p:spPr>
        <p:txBody>
          <a:bodyPr/>
          <a:lstStyle>
            <a:lvl1pPr algn="l">
              <a:defRPr>
                <a:solidFill>
                  <a:schemeClr val="bg1"/>
                </a:solidFill>
              </a:defRPr>
            </a:lvl1pPr>
            <a:extLst/>
          </a:lstStyle>
          <a:p>
            <a:endParaRPr lang="en-US" dirty="0"/>
          </a:p>
        </p:txBody>
      </p:sp>
      <p:sp>
        <p:nvSpPr>
          <p:cNvPr id="6" name="Slide Number Placeholder 5"/>
          <p:cNvSpPr>
            <a:spLocks noGrp="1"/>
          </p:cNvSpPr>
          <p:nvPr>
            <p:ph type="sldNum" sz="quarter" idx="12"/>
          </p:nvPr>
        </p:nvSpPr>
        <p:spPr/>
        <p:txBody>
          <a:bodyPr/>
          <a:lstStyle/>
          <a:p>
            <a:fld id="{E0903E60-C5B9-4537-A67F-E7602C44B201}"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a:xfrm>
            <a:off x="457200" y="274638"/>
            <a:ext cx="8229600" cy="544228"/>
          </a:xfrm>
        </p:spPr>
        <p:txBody>
          <a:bodyPr rtlCol="0">
            <a:normAutofit/>
          </a:bodyPr>
          <a:lstStyle>
            <a:lvl1pPr>
              <a:defRPr sz="2100">
                <a:effectLst/>
                <a:latin typeface="Arial" pitchFamily="34" charset="0"/>
                <a:cs typeface="Arial" pitchFamily="34" charset="0"/>
              </a:defRPr>
            </a:lvl1pPr>
            <a:extLst/>
          </a:lstStyle>
          <a:p>
            <a:r>
              <a:rPr kumimoji="0" lang="en-US" dirty="0"/>
              <a:t>Click to edit Master title style</a:t>
            </a:r>
          </a:p>
        </p:txBody>
      </p:sp>
      <p:pic>
        <p:nvPicPr>
          <p:cNvPr id="9" name="Picture 14" descr="SAI logo">
            <a:extLst>
              <a:ext uri="{FF2B5EF4-FFF2-40B4-BE49-F238E27FC236}">
                <a16:creationId xmlns:a16="http://schemas.microsoft.com/office/drawing/2014/main" id="{50A35087-B5F8-4A54-BA45-37AF2E2955B7}"/>
              </a:ext>
            </a:extLst>
          </p:cNvPr>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7643813" y="57148"/>
            <a:ext cx="1285875" cy="638175"/>
          </a:xfrm>
          <a:prstGeom prst="rect">
            <a:avLst/>
          </a:prstGeom>
          <a:noFill/>
          <a:ln w="9525">
            <a:noFill/>
            <a:miter lim="800000"/>
            <a:headEnd/>
            <a:tailEnd/>
          </a:ln>
        </p:spPr>
      </p:pic>
      <p:sp>
        <p:nvSpPr>
          <p:cNvPr id="2" name="Date Placeholder 1"/>
          <p:cNvSpPr>
            <a:spLocks noGrp="1"/>
          </p:cNvSpPr>
          <p:nvPr>
            <p:ph type="dt" sz="half" idx="13"/>
          </p:nvPr>
        </p:nvSpPr>
        <p:spPr/>
        <p:txBody>
          <a:bodyPr/>
          <a:lstStyle/>
          <a:p>
            <a:fld id="{B4BB73EF-743B-4650-9C9D-E80AA8B3AB9D}" type="datetimeFigureOut">
              <a:rPr lang="en-US" smtClean="0">
                <a:solidFill>
                  <a:prstClr val="black"/>
                </a:solidFill>
              </a:rPr>
              <a:pPr/>
              <a:t>2/28/2023</a:t>
            </a:fld>
            <a:endParaRPr lang="en-US" dirty="0">
              <a:solidFill>
                <a:prstClr val="black"/>
              </a:solidFill>
            </a:endParaRPr>
          </a:p>
        </p:txBody>
      </p:sp>
    </p:spTree>
    <p:extLst>
      <p:ext uri="{BB962C8B-B14F-4D97-AF65-F5344CB8AC3E}">
        <p14:creationId xmlns:p14="http://schemas.microsoft.com/office/powerpoint/2010/main" val="83779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heme" Target="../theme/them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dirty="0">
              <a:solidFill>
                <a:prstClr val="black"/>
              </a:solidFill>
              <a:latin typeface="Arial" pitchFamily="34" charset="0"/>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lang="en-US" sz="1350" dirty="0">
              <a:solidFill>
                <a:prstClr val="black"/>
              </a:solidFill>
              <a:latin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algn="ctr"/>
            <a:endParaRPr lang="en-US" sz="1350" dirty="0">
              <a:solidFill>
                <a:prstClr val="white"/>
              </a:solidFill>
              <a:latin typeface="Arial" pitchFamily="34" charset="0"/>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latin typeface="Arial" pitchFamily="34" charset="0"/>
              </a:defRPr>
            </a:lvl1pPr>
            <a:extLst/>
          </a:lstStyle>
          <a:p>
            <a:fld id="{B4BB73EF-743B-4650-9C9D-E80AA8B3AB9D}" type="datetimeFigureOut">
              <a:rPr lang="en-US" smtClean="0">
                <a:solidFill>
                  <a:prstClr val="black"/>
                </a:solidFill>
              </a:rPr>
              <a:pPr/>
              <a:t>2/28/2023</a:t>
            </a:fld>
            <a:endParaRPr lang="en-US" dirty="0">
              <a:solidFill>
                <a:prstClr val="black"/>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latin typeface="Arial" pitchFamily="34" charset="0"/>
              </a:defRPr>
            </a:lvl1pPr>
            <a:extLst/>
          </a:lstStyle>
          <a:p>
            <a:endParaRPr lang="en-US" dirty="0">
              <a:solidFill>
                <a:prstClr val="black"/>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latin typeface="Arial" pitchFamily="34" charset="0"/>
              </a:defRPr>
            </a:lvl1pPr>
            <a:extLst/>
          </a:lstStyle>
          <a:p>
            <a:fld id="{E0903E60-C5B9-4537-A67F-E7602C44B201}" type="slidenum">
              <a:rPr lang="en-US" smtClean="0">
                <a:solidFill>
                  <a:prstClr val="black"/>
                </a:solidFill>
              </a:rPr>
              <a:pPr/>
              <a:t>‹#›</a:t>
            </a:fld>
            <a:endParaRPr lang="en-US" dirty="0">
              <a:solidFill>
                <a:prstClr val="black"/>
              </a:solidFill>
            </a:endParaRPr>
          </a:p>
        </p:txBody>
      </p:sp>
      <p:graphicFrame>
        <p:nvGraphicFramePr>
          <p:cNvPr id="11" name="Object 10" hidden="1">
            <a:extLst>
              <a:ext uri="{FF2B5EF4-FFF2-40B4-BE49-F238E27FC236}">
                <a16:creationId xmlns:a16="http://schemas.microsoft.com/office/drawing/2014/main" id="{854E1FB6-F17E-4E5A-8725-2AA0A370893D}"/>
              </a:ext>
            </a:extLst>
          </p:cNvPr>
          <p:cNvGraphicFramePr>
            <a:graphicFrameLocks noChangeAspect="1"/>
          </p:cNvGraphicFramePr>
          <p:nvPr userDrawn="1">
            <p:custDataLst>
              <p:tags r:id="rId4"/>
            </p:custDataLst>
            <p:extLst>
              <p:ext uri="{D42A27DB-BD31-4B8C-83A1-F6EECF244321}">
                <p14:modId xmlns:p14="http://schemas.microsoft.com/office/powerpoint/2010/main" val="3134507465"/>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Slide" r:id="rId7" imgW="444" imgH="443" progId="TCLayout.ActiveDocument.1">
                  <p:embed/>
                </p:oleObj>
              </mc:Choice>
              <mc:Fallback>
                <p:oleObj name="think-cell Slide" r:id="rId7" imgW="444" imgH="443" progId="TCLayout.ActiveDocument.1">
                  <p:embed/>
                  <p:pic>
                    <p:nvPicPr>
                      <p:cNvPr id="11" name="Object 10" hidden="1">
                        <a:extLst>
                          <a:ext uri="{FF2B5EF4-FFF2-40B4-BE49-F238E27FC236}">
                            <a16:creationId xmlns:a16="http://schemas.microsoft.com/office/drawing/2014/main" id="{854E1FB6-F17E-4E5A-8725-2AA0A370893D}"/>
                          </a:ext>
                        </a:extLst>
                      </p:cNvPr>
                      <p:cNvPicPr/>
                      <p:nvPr/>
                    </p:nvPicPr>
                    <p:blipFill>
                      <a:blip r:embed="rId8"/>
                      <a:stretch>
                        <a:fillRect/>
                      </a:stretch>
                    </p:blipFill>
                    <p:spPr>
                      <a:xfrm>
                        <a:off x="1191" y="1588"/>
                        <a:ext cx="1191" cy="1588"/>
                      </a:xfrm>
                      <a:prstGeom prst="rect">
                        <a:avLst/>
                      </a:prstGeom>
                    </p:spPr>
                  </p:pic>
                </p:oleObj>
              </mc:Fallback>
            </mc:AlternateContent>
          </a:graphicData>
        </a:graphic>
      </p:graphicFrame>
      <p:sp>
        <p:nvSpPr>
          <p:cNvPr id="16" name="Rectangle 15" hidden="1">
            <a:extLst>
              <a:ext uri="{FF2B5EF4-FFF2-40B4-BE49-F238E27FC236}">
                <a16:creationId xmlns:a16="http://schemas.microsoft.com/office/drawing/2014/main" id="{A3F9F030-293B-4841-8700-5755826530F5}"/>
              </a:ext>
            </a:extLst>
          </p:cNvPr>
          <p:cNvSpPr/>
          <p:nvPr userDrawn="1">
            <p:custDataLst>
              <p:tags r:id="rId5"/>
            </p:custDataLst>
          </p:nvPr>
        </p:nvSpPr>
        <p:spPr>
          <a:xfrm>
            <a:off x="0" y="0"/>
            <a:ext cx="119063"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300" dirty="0">
              <a:solidFill>
                <a:prstClr val="white"/>
              </a:solidFill>
              <a:latin typeface="Calibri Light" panose="020F0302020204030204" pitchFamily="34" charset="0"/>
              <a:sym typeface="Calibri Light" panose="020F0302020204030204" pitchFamily="34" charset="0"/>
            </a:endParaRPr>
          </a:p>
        </p:txBody>
      </p:sp>
    </p:spTree>
    <p:extLst>
      <p:ext uri="{BB962C8B-B14F-4D97-AF65-F5344CB8AC3E}">
        <p14:creationId xmlns:p14="http://schemas.microsoft.com/office/powerpoint/2010/main" val="2180830425"/>
      </p:ext>
    </p:extLst>
  </p:cSld>
  <p:clrMap bg1="lt1" tx1="dk1" bg2="lt2" tx2="dk2" accent1="accent1" accent2="accent2" accent3="accent3" accent4="accent4" accent5="accent5" accent6="accent6" hlink="hlink" folHlink="folHlink"/>
  <p:sldLayoutIdLst>
    <p:sldLayoutId id="2147483703" r:id="rId1"/>
    <p:sldLayoutId id="2147483704" r:id="rId2"/>
  </p:sldLayoutIdLst>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Arial" pitchFamily="34" charset="0"/>
          <a:ea typeface="+mj-ea"/>
          <a:cs typeface="Arial" pitchFamily="34" charset="0"/>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Arial" pitchFamily="34" charset="0"/>
          <a:ea typeface="+mn-ea"/>
          <a:cs typeface="Arial" pitchFamily="34" charset="0"/>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Arial" pitchFamily="34" charset="0"/>
          <a:ea typeface="+mn-ea"/>
          <a:cs typeface="Arial" pitchFamily="34" charset="0"/>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Arial" pitchFamily="34" charset="0"/>
          <a:ea typeface="+mn-ea"/>
          <a:cs typeface="Arial" pitchFamily="34" charset="0"/>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Arial" pitchFamily="34" charset="0"/>
          <a:ea typeface="+mn-ea"/>
          <a:cs typeface="Arial" pitchFamily="34" charset="0"/>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Arial" pitchFamily="34" charset="0"/>
          <a:ea typeface="+mn-ea"/>
          <a:cs typeface="Arial" pitchFamily="34" charset="0"/>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979739D-78A4-4856-BC20-BF4174158580}" type="slidenum">
              <a:rPr lang="en-US" smtClean="0"/>
              <a:pPr/>
              <a:t>1</a:t>
            </a:fld>
            <a:endParaRPr lang="en-US" dirty="0"/>
          </a:p>
        </p:txBody>
      </p:sp>
      <p:sp>
        <p:nvSpPr>
          <p:cNvPr id="160" name="Text Placeholder 17">
            <a:extLst>
              <a:ext uri="{FF2B5EF4-FFF2-40B4-BE49-F238E27FC236}">
                <a16:creationId xmlns:a16="http://schemas.microsoft.com/office/drawing/2014/main" id="{70812BD8-0B48-4BC7-8F05-A33E029F0EA0}"/>
              </a:ext>
            </a:extLst>
          </p:cNvPr>
          <p:cNvSpPr txBox="1">
            <a:spLocks/>
          </p:cNvSpPr>
          <p:nvPr/>
        </p:nvSpPr>
        <p:spPr>
          <a:xfrm>
            <a:off x="918554" y="2319529"/>
            <a:ext cx="5177886" cy="2235055"/>
          </a:xfrm>
          <a:prstGeom prst="rect">
            <a:avLst/>
          </a:prstGeom>
          <a:solidFill>
            <a:srgbClr val="365BA9"/>
          </a:solidFill>
          <a:effectLst>
            <a:glow rad="304800">
              <a:schemeClr val="accent1">
                <a:alpha val="40000"/>
              </a:schemeClr>
            </a:glow>
            <a:softEdge rad="76200"/>
          </a:effectLst>
          <a:scene3d>
            <a:camera prst="orthographicFront"/>
            <a:lightRig rig="threePt" dir="t"/>
          </a:scene3d>
          <a:sp3d>
            <a:bevelT w="57150"/>
            <a:bevelB w="57150"/>
          </a:sp3d>
        </p:spPr>
        <p:txBody>
          <a:bodyPr/>
          <a:lstStyle>
            <a:lvl1pPr marL="0" indent="0" algn="l" defTabSz="1088502" rtl="0" eaLnBrk="1" latinLnBrk="0" hangingPunct="1">
              <a:spcBef>
                <a:spcPct val="20000"/>
              </a:spcBef>
              <a:buFontTx/>
              <a:buNone/>
              <a:defRPr sz="900" kern="1200" baseline="0">
                <a:solidFill>
                  <a:schemeClr val="bg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lumMod val="75000"/>
                    <a:lumOff val="25000"/>
                  </a:schemeClr>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lumMod val="75000"/>
                    <a:lumOff val="25000"/>
                  </a:schemeClr>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endParaRPr lang="en-US" sz="675" dirty="0">
              <a:latin typeface="Arial" pitchFamily="34" charset="0"/>
            </a:endParaRPr>
          </a:p>
        </p:txBody>
      </p:sp>
      <p:sp>
        <p:nvSpPr>
          <p:cNvPr id="161" name="Title 1">
            <a:extLst>
              <a:ext uri="{FF2B5EF4-FFF2-40B4-BE49-F238E27FC236}">
                <a16:creationId xmlns:a16="http://schemas.microsoft.com/office/drawing/2014/main" id="{DFF93559-80A1-405B-8365-30D907E63BC8}"/>
              </a:ext>
            </a:extLst>
          </p:cNvPr>
          <p:cNvSpPr txBox="1">
            <a:spLocks/>
          </p:cNvSpPr>
          <p:nvPr/>
        </p:nvSpPr>
        <p:spPr>
          <a:xfrm>
            <a:off x="1088575" y="2540042"/>
            <a:ext cx="4735917" cy="1860509"/>
          </a:xfrm>
          <a:prstGeom prst="rect">
            <a:avLst/>
          </a:prstGeom>
          <a:noFill/>
        </p:spPr>
        <p:txBody>
          <a:bodyPr vert="horz" wrap="square" lIns="68580" tIns="6858" rIns="68580" bIns="6858" rtlCol="0" anchor="t" anchorCtr="0">
            <a:spAutoFit/>
          </a:bodyPr>
          <a:lstStyle>
            <a:lvl1pPr marL="0" algn="l" defTabSz="914400" rtl="0" eaLnBrk="1" latinLnBrk="0" hangingPunct="1">
              <a:lnSpc>
                <a:spcPct val="100000"/>
              </a:lnSpc>
              <a:spcBef>
                <a:spcPct val="0"/>
              </a:spcBef>
              <a:buNone/>
              <a:defRPr lang="en-US" sz="2800" b="0" kern="1200" cap="none" baseline="0">
                <a:solidFill>
                  <a:schemeClr val="bg1"/>
                </a:solidFill>
                <a:latin typeface="Arial Black" pitchFamily="34" charset="0"/>
                <a:ea typeface="Arial Unicode MS" pitchFamily="34" charset="-128"/>
                <a:cs typeface="Arial Unicode MS" pitchFamily="34" charset="-128"/>
              </a:defRPr>
            </a:lvl1pPr>
          </a:lstStyle>
          <a:p>
            <a:r>
              <a:rPr lang="en-US" sz="4000" dirty="0">
                <a:latin typeface="Arial" panose="020B0604020202020204" pitchFamily="34" charset="0"/>
                <a:cs typeface="Arial" panose="020B0604020202020204" pitchFamily="34" charset="0"/>
              </a:rPr>
              <a:t>Power Cable in New and Emerging Markets</a:t>
            </a:r>
          </a:p>
        </p:txBody>
      </p:sp>
      <p:sp>
        <p:nvSpPr>
          <p:cNvPr id="162" name="Text Placeholder 7">
            <a:extLst>
              <a:ext uri="{FF2B5EF4-FFF2-40B4-BE49-F238E27FC236}">
                <a16:creationId xmlns:a16="http://schemas.microsoft.com/office/drawing/2014/main" id="{BCCE3CC5-70EF-41F8-BB33-54FAE6178CC8}"/>
              </a:ext>
            </a:extLst>
          </p:cNvPr>
          <p:cNvSpPr txBox="1">
            <a:spLocks/>
          </p:cNvSpPr>
          <p:nvPr/>
        </p:nvSpPr>
        <p:spPr>
          <a:xfrm>
            <a:off x="685801" y="3758735"/>
            <a:ext cx="4735917" cy="344928"/>
          </a:xfrm>
          <a:prstGeom prst="rect">
            <a:avLst/>
          </a:prstGeom>
        </p:spPr>
        <p:txBody>
          <a:bodyPr/>
          <a:lstStyle>
            <a:lvl1pPr marL="0" indent="0" algn="l" defTabSz="1088502" rtl="0" eaLnBrk="1" latinLnBrk="0" hangingPunct="1">
              <a:spcBef>
                <a:spcPct val="20000"/>
              </a:spcBef>
              <a:buFont typeface="Arial" panose="020B0604020202020204" pitchFamily="34" charset="0"/>
              <a:buNone/>
              <a:defRPr lang="en-US" sz="1600" b="0" kern="1200" dirty="0" smtClean="0">
                <a:solidFill>
                  <a:schemeClr val="bg1"/>
                </a:solidFill>
                <a:latin typeface="+mn-lt"/>
                <a:ea typeface="+mn-ea"/>
                <a:cs typeface="+mn-cs"/>
              </a:defRPr>
            </a:lvl1pPr>
            <a:lvl2pPr marL="342900" indent="-342900" algn="r" defTabSz="1088502" rtl="0" eaLnBrk="1" fontAlgn="base" latinLnBrk="0" hangingPunct="1">
              <a:spcBef>
                <a:spcPct val="20000"/>
              </a:spcBef>
              <a:spcAft>
                <a:spcPct val="0"/>
              </a:spcAft>
              <a:buFont typeface="Arial" panose="020B0604020202020204" pitchFamily="34" charset="0"/>
              <a:buNone/>
              <a:defRPr lang="en-US" sz="1600" b="1" kern="1200" dirty="0" smtClean="0">
                <a:solidFill>
                  <a:srgbClr val="5A5A88"/>
                </a:solidFill>
                <a:latin typeface="+mn-lt"/>
                <a:ea typeface="+mn-ea"/>
                <a:cs typeface="+mn-cs"/>
              </a:defRPr>
            </a:lvl2pPr>
            <a:lvl3pPr marL="342900" indent="-342900" algn="r" defTabSz="1088502" rtl="0" eaLnBrk="1" fontAlgn="base" latinLnBrk="0" hangingPunct="1">
              <a:spcBef>
                <a:spcPct val="20000"/>
              </a:spcBef>
              <a:spcAft>
                <a:spcPct val="0"/>
              </a:spcAft>
              <a:buFont typeface="Arial" panose="020B0604020202020204" pitchFamily="34" charset="0"/>
              <a:buNone/>
              <a:defRPr lang="en-GB" sz="1600" b="1" kern="1200" dirty="0">
                <a:solidFill>
                  <a:srgbClr val="5A5A88"/>
                </a:solidFill>
                <a:latin typeface="+mn-lt"/>
                <a:ea typeface="+mn-ea"/>
                <a:cs typeface="+mn-cs"/>
              </a:defRPr>
            </a:lvl3pPr>
            <a:lvl4pPr marL="1371600" indent="0" algn="r" defTabSz="1088502" rtl="0" eaLnBrk="1" latinLnBrk="0" hangingPunct="1">
              <a:spcBef>
                <a:spcPct val="20000"/>
              </a:spcBef>
              <a:buFont typeface="Arial" panose="020B0604020202020204" pitchFamily="34" charset="0"/>
              <a:buNone/>
              <a:defRPr sz="2400" kern="1200">
                <a:solidFill>
                  <a:schemeClr val="bg1"/>
                </a:solidFill>
                <a:latin typeface="+mn-lt"/>
                <a:ea typeface="+mn-ea"/>
                <a:cs typeface="+mn-cs"/>
              </a:defRPr>
            </a:lvl4pPr>
            <a:lvl5pPr marL="1828800" indent="0" algn="r" defTabSz="1088502" rtl="0" eaLnBrk="1" latinLnBrk="0" hangingPunct="1">
              <a:spcBef>
                <a:spcPct val="20000"/>
              </a:spcBef>
              <a:buFont typeface="Arial" panose="020B0604020202020204" pitchFamily="34" charset="0"/>
              <a:buNone/>
              <a:defRPr sz="2400" kern="1200">
                <a:solidFill>
                  <a:schemeClr val="bg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35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979739D-78A4-4856-BC20-BF4174158580}" type="slidenum">
              <a:rPr lang="en-US" smtClean="0"/>
              <a:pPr/>
              <a:t>10</a:t>
            </a:fld>
            <a:endParaRPr lang="en-US" dirty="0"/>
          </a:p>
        </p:txBody>
      </p:sp>
      <p:sp>
        <p:nvSpPr>
          <p:cNvPr id="2" name="Title 1"/>
          <p:cNvSpPr>
            <a:spLocks noGrp="1"/>
          </p:cNvSpPr>
          <p:nvPr>
            <p:ph type="title"/>
          </p:nvPr>
        </p:nvSpPr>
        <p:spPr>
          <a:xfrm>
            <a:off x="222251" y="240394"/>
            <a:ext cx="8229600" cy="408171"/>
          </a:xfrm>
        </p:spPr>
        <p:txBody>
          <a:bodyPr>
            <a:noAutofit/>
          </a:bodyPr>
          <a:lstStyle/>
          <a:p>
            <a:r>
              <a:rPr lang="en-US" sz="2000" dirty="0"/>
              <a:t>B&amp;C AND SMART CITY MARKET TRENDS</a:t>
            </a:r>
            <a:endParaRPr lang="en-US" sz="2000" dirty="0">
              <a:latin typeface="Arial Narrow" panose="020B0606020202030204" pitchFamily="34" charset="0"/>
            </a:endParaRPr>
          </a:p>
        </p:txBody>
      </p:sp>
      <p:sp>
        <p:nvSpPr>
          <p:cNvPr id="21" name="Content Placeholder 2"/>
          <p:cNvSpPr txBox="1">
            <a:spLocks/>
          </p:cNvSpPr>
          <p:nvPr/>
        </p:nvSpPr>
        <p:spPr>
          <a:xfrm>
            <a:off x="299357" y="2839013"/>
            <a:ext cx="6075317" cy="2412264"/>
          </a:xfrm>
          <a:prstGeom prst="rect">
            <a:avLst/>
          </a:prstGeom>
          <a:gradFill rotWithShape="1">
            <a:gsLst>
              <a:gs pos="0">
                <a:srgbClr val="97BAFF">
                  <a:tint val="50000"/>
                  <a:satMod val="300000"/>
                </a:srgbClr>
              </a:gs>
              <a:gs pos="35000">
                <a:srgbClr val="97BAFF">
                  <a:tint val="37000"/>
                  <a:satMod val="300000"/>
                </a:srgbClr>
              </a:gs>
              <a:gs pos="100000">
                <a:srgbClr val="97BAFF">
                  <a:tint val="15000"/>
                  <a:satMod val="350000"/>
                </a:srgbClr>
              </a:gs>
            </a:gsLst>
            <a:lin ang="16200000" scaled="1"/>
          </a:gradFill>
          <a:ln w="9525" cap="flat" cmpd="sng" algn="ctr">
            <a:solidFill>
              <a:srgbClr val="97BAFF">
                <a:shade val="95000"/>
                <a:satMod val="105000"/>
              </a:srgbClr>
            </a:solidFill>
            <a:prstDash val="solid"/>
          </a:ln>
          <a:effectLst>
            <a:outerShdw blurRad="40000" dist="20000" dir="5400000" rotWithShape="0">
              <a:srgbClr val="000000">
                <a:alpha val="38000"/>
              </a:srgbClr>
            </a:outerShdw>
          </a:effectLst>
        </p:spPr>
        <p:txBody>
          <a:bodyPr vert="horz">
            <a:noAutofit/>
          </a:bodyPr>
          <a:lstStyle>
            <a:lvl1pPr marL="342900" indent="-233363" algn="l" rtl="0" eaLnBrk="1" latinLnBrk="0" hangingPunct="1">
              <a:spcBef>
                <a:spcPts val="400"/>
              </a:spcBef>
              <a:spcAft>
                <a:spcPts val="0"/>
              </a:spcAft>
              <a:buClr>
                <a:schemeClr val="tx1"/>
              </a:buClr>
              <a:buSzPct val="100000"/>
              <a:buFont typeface="Arial" pitchFamily="34" charset="0"/>
              <a:buChar char="•"/>
              <a:defRPr kumimoji="0" sz="2000" kern="1200">
                <a:solidFill>
                  <a:schemeClr val="tx1"/>
                </a:solidFill>
                <a:latin typeface="Arial" pitchFamily="34" charset="0"/>
                <a:ea typeface="+mn-ea"/>
                <a:cs typeface="Arial" pitchFamily="34" charset="0"/>
              </a:defRPr>
            </a:lvl1pPr>
            <a:lvl2pPr marL="621792" indent="-228600" algn="l" rtl="0" eaLnBrk="1" latinLnBrk="0" hangingPunct="1">
              <a:spcBef>
                <a:spcPts val="324"/>
              </a:spcBef>
              <a:buClr>
                <a:schemeClr val="tx1"/>
              </a:buClr>
              <a:buSzPct val="100000"/>
              <a:buFont typeface="Wingdings" pitchFamily="2" charset="2"/>
              <a:buChar char="§"/>
              <a:defRPr kumimoji="0" sz="2000" kern="1200">
                <a:solidFill>
                  <a:schemeClr val="tx1"/>
                </a:solidFill>
                <a:latin typeface="Arial" pitchFamily="34" charset="0"/>
                <a:ea typeface="+mn-ea"/>
                <a:cs typeface="Arial" pitchFamily="34" charset="0"/>
              </a:defRPr>
            </a:lvl2pPr>
            <a:lvl3pPr marL="859536" indent="-228600" algn="l" rtl="0" eaLnBrk="1" latinLnBrk="0" hangingPunct="1">
              <a:spcBef>
                <a:spcPts val="350"/>
              </a:spcBef>
              <a:buClr>
                <a:schemeClr val="tx1"/>
              </a:buClr>
              <a:buSzPct val="100000"/>
              <a:buFont typeface="Wingdings 2" pitchFamily="18" charset="2"/>
              <a:buChar char=""/>
              <a:defRPr kumimoji="0" sz="2000" kern="1200">
                <a:solidFill>
                  <a:schemeClr val="tx1"/>
                </a:solidFill>
                <a:latin typeface="Arial" pitchFamily="34" charset="0"/>
                <a:ea typeface="+mn-ea"/>
                <a:cs typeface="Arial" pitchFamily="34" charset="0"/>
              </a:defRPr>
            </a:lvl3pPr>
            <a:lvl4pPr marL="11430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4pPr>
            <a:lvl5pPr marL="13716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74625" indent="-174625">
              <a:spcBef>
                <a:spcPts val="300"/>
              </a:spcBef>
              <a:buClr>
                <a:schemeClr val="accent2"/>
              </a:buClr>
              <a:buSzPct val="75000"/>
              <a:buFontTx/>
              <a:buChar char="●"/>
            </a:pPr>
            <a:r>
              <a:rPr lang="en-US" sz="900" b="1" u="sng" dirty="0">
                <a:ea typeface="Arial Unicode MS" pitchFamily="34" charset="-128"/>
              </a:rPr>
              <a:t>Smart Cities</a:t>
            </a:r>
            <a:r>
              <a:rPr lang="en-US" sz="900" dirty="0">
                <a:ea typeface="Arial Unicode MS" pitchFamily="34" charset="-128"/>
              </a:rPr>
              <a:t>:</a:t>
            </a:r>
            <a:r>
              <a:rPr lang="en-US" sz="900" dirty="0"/>
              <a:t> A smart city is an urban area that utilizes IoT sensors, actuators, and different types of electronic </a:t>
            </a:r>
            <a:r>
              <a:rPr lang="en-US" sz="900" b="1" i="1" dirty="0"/>
              <a:t>Internet of Things </a:t>
            </a:r>
            <a:r>
              <a:rPr lang="en-US" sz="900" dirty="0"/>
              <a:t>technology to connect components across the city. It impacts every layer of a city, from underneath the streets, to the air that citizens are breathing. Data from all segments is collected and analyzed, and then insights and patterns are detected to better manage assets, resources and services efficiently </a:t>
            </a:r>
          </a:p>
          <a:p>
            <a:pPr marL="174625" indent="-174625">
              <a:spcBef>
                <a:spcPts val="300"/>
              </a:spcBef>
              <a:buClr>
                <a:schemeClr val="accent2"/>
              </a:buClr>
              <a:buSzPct val="75000"/>
              <a:buFontTx/>
              <a:buChar char="●"/>
            </a:pPr>
            <a:r>
              <a:rPr lang="en-US" sz="900" dirty="0"/>
              <a:t>Asia and Europe currently lead the world in copper demand for use in smart cities, at 40% and 35% respectively</a:t>
            </a:r>
          </a:p>
          <a:p>
            <a:pPr marL="453517" lvl="1" indent="-174625">
              <a:spcBef>
                <a:spcPts val="300"/>
              </a:spcBef>
              <a:buClr>
                <a:schemeClr val="accent2"/>
              </a:buClr>
              <a:buSzPct val="75000"/>
              <a:buFontTx/>
              <a:buChar char="●"/>
            </a:pPr>
            <a:r>
              <a:rPr lang="en-US" sz="900" dirty="0"/>
              <a:t>North America has a market share of 20%</a:t>
            </a:r>
          </a:p>
          <a:p>
            <a:pPr marL="453517" lvl="1" indent="-174625">
              <a:spcBef>
                <a:spcPts val="300"/>
              </a:spcBef>
              <a:buClr>
                <a:schemeClr val="accent2"/>
              </a:buClr>
              <a:buSzPct val="75000"/>
              <a:buFontTx/>
              <a:buChar char="●"/>
            </a:pPr>
            <a:r>
              <a:rPr lang="en-US" sz="900" dirty="0"/>
              <a:t>By 2030, North America will have the highest growth and will be at par with Asia and Europe </a:t>
            </a:r>
          </a:p>
          <a:p>
            <a:pPr marL="174625" indent="-174625">
              <a:spcBef>
                <a:spcPts val="300"/>
              </a:spcBef>
              <a:buClr>
                <a:schemeClr val="accent2"/>
              </a:buClr>
              <a:buSzPct val="75000"/>
              <a:buFontTx/>
              <a:buChar char="●"/>
            </a:pPr>
            <a:r>
              <a:rPr lang="en-US" sz="900" dirty="0"/>
              <a:t>In China, </a:t>
            </a:r>
            <a:r>
              <a:rPr lang="en-US" altLang="zh-CN" sz="900" dirty="0"/>
              <a:t>smart cables are an indispensable in smart cities</a:t>
            </a:r>
          </a:p>
          <a:p>
            <a:pPr marL="171450" indent="-171450">
              <a:spcBef>
                <a:spcPts val="300"/>
              </a:spcBef>
              <a:buClr>
                <a:schemeClr val="accent2"/>
              </a:buClr>
              <a:buSzPct val="75000"/>
              <a:buFont typeface="Wingdings" panose="05000000000000000000" pitchFamily="2" charset="2"/>
              <a:buChar char="§"/>
            </a:pPr>
            <a:r>
              <a:rPr lang="en-US" altLang="zh-CN" sz="900" dirty="0"/>
              <a:t>With the help of smart cities, a comprehensive intelligent management platform, the intelligent application of smart cables is likely to expand further with growing expansion and reliance of 5G networks on cables </a:t>
            </a:r>
          </a:p>
          <a:p>
            <a:pPr marL="171450" indent="-171450">
              <a:spcBef>
                <a:spcPts val="300"/>
              </a:spcBef>
              <a:buClr>
                <a:schemeClr val="accent2"/>
              </a:buClr>
              <a:buSzPct val="75000"/>
              <a:buFont typeface="Wingdings" panose="05000000000000000000" pitchFamily="2" charset="2"/>
              <a:buChar char="§"/>
            </a:pPr>
            <a:r>
              <a:rPr lang="en-US" altLang="zh-CN" sz="900" dirty="0"/>
              <a:t>Arrival of 5G networks has increased reliance on some key components significantly, especially connectors and cables used in wireless and wired infrastructure  </a:t>
            </a:r>
          </a:p>
          <a:p>
            <a:pPr marL="174625" indent="-174625">
              <a:spcBef>
                <a:spcPts val="300"/>
              </a:spcBef>
              <a:buClr>
                <a:schemeClr val="accent2"/>
              </a:buClr>
              <a:buSzPct val="75000"/>
              <a:buFontTx/>
              <a:buChar char="●"/>
            </a:pPr>
            <a:r>
              <a:rPr lang="en-US" sz="900" dirty="0"/>
              <a:t>Key sectors, including transport mobility, energy, infrastructure, and smart buildings, all use copper. As the adoption of new copper-based technologies increases, forecast shows copper demand in smart buildings will be a large growth area</a:t>
            </a:r>
            <a:endParaRPr lang="en-US" sz="900" b="1" u="sng" dirty="0">
              <a:ea typeface="Arial Unicode MS" pitchFamily="34" charset="-128"/>
            </a:endParaRPr>
          </a:p>
        </p:txBody>
      </p:sp>
      <p:pic>
        <p:nvPicPr>
          <p:cNvPr id="10" name="Picture 18" descr="smart city: Opinion: Why Smart Cities will evolve into hyper-connected  cities, Government News, ET Government">
            <a:extLst>
              <a:ext uri="{FF2B5EF4-FFF2-40B4-BE49-F238E27FC236}">
                <a16:creationId xmlns:a16="http://schemas.microsoft.com/office/drawing/2014/main" id="{504CA1B0-B3FA-4A8F-8BDF-9114D507EA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3388" y="2839013"/>
            <a:ext cx="2352017" cy="23164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D620028-C7AF-4BF8-83E8-ED5A7AA1A15D}"/>
              </a:ext>
            </a:extLst>
          </p:cNvPr>
          <p:cNvPicPr>
            <a:picLocks noChangeAspect="1"/>
          </p:cNvPicPr>
          <p:nvPr/>
        </p:nvPicPr>
        <p:blipFill>
          <a:blip r:embed="rId3"/>
          <a:stretch>
            <a:fillRect/>
          </a:stretch>
        </p:blipFill>
        <p:spPr>
          <a:xfrm>
            <a:off x="6613675" y="1311512"/>
            <a:ext cx="2191443" cy="1126890"/>
          </a:xfrm>
          <a:prstGeom prst="rect">
            <a:avLst/>
          </a:prstGeom>
          <a:ln w="88900" cap="sq" cmpd="thickThin">
            <a:solidFill>
              <a:srgbClr val="000000"/>
            </a:solidFill>
            <a:prstDash val="solid"/>
            <a:miter lim="800000"/>
          </a:ln>
          <a:effectLst>
            <a:innerShdw blurRad="76200">
              <a:srgbClr val="000000"/>
            </a:innerShdw>
          </a:effectLst>
        </p:spPr>
      </p:pic>
      <p:sp>
        <p:nvSpPr>
          <p:cNvPr id="9" name="Content Placeholder 2">
            <a:extLst>
              <a:ext uri="{FF2B5EF4-FFF2-40B4-BE49-F238E27FC236}">
                <a16:creationId xmlns:a16="http://schemas.microsoft.com/office/drawing/2014/main" id="{F747F498-C52B-4FE9-A5D1-C09C89877C20}"/>
              </a:ext>
            </a:extLst>
          </p:cNvPr>
          <p:cNvSpPr txBox="1">
            <a:spLocks/>
          </p:cNvSpPr>
          <p:nvPr/>
        </p:nvSpPr>
        <p:spPr>
          <a:xfrm>
            <a:off x="299357" y="1290895"/>
            <a:ext cx="6075317" cy="1234592"/>
          </a:xfrm>
          <a:prstGeom prst="rect">
            <a:avLst/>
          </a:prstGeom>
          <a:gradFill rotWithShape="1">
            <a:gsLst>
              <a:gs pos="0">
                <a:srgbClr val="97BAFF">
                  <a:tint val="50000"/>
                  <a:satMod val="300000"/>
                </a:srgbClr>
              </a:gs>
              <a:gs pos="35000">
                <a:srgbClr val="97BAFF">
                  <a:tint val="37000"/>
                  <a:satMod val="300000"/>
                </a:srgbClr>
              </a:gs>
              <a:gs pos="100000">
                <a:srgbClr val="97BAFF">
                  <a:tint val="15000"/>
                  <a:satMod val="350000"/>
                </a:srgbClr>
              </a:gs>
            </a:gsLst>
            <a:lin ang="16200000" scaled="1"/>
          </a:gradFill>
          <a:ln w="9525" cap="flat" cmpd="sng" algn="ctr">
            <a:solidFill>
              <a:srgbClr val="97BAFF">
                <a:shade val="95000"/>
                <a:satMod val="105000"/>
              </a:srgbClr>
            </a:solidFill>
            <a:prstDash val="solid"/>
          </a:ln>
          <a:effectLst>
            <a:outerShdw blurRad="40000" dist="20000" dir="5400000" rotWithShape="0">
              <a:srgbClr val="000000">
                <a:alpha val="38000"/>
              </a:srgbClr>
            </a:outerShdw>
          </a:effectLst>
        </p:spPr>
        <p:txBody>
          <a:bodyPr vert="horz">
            <a:noAutofit/>
          </a:bodyPr>
          <a:lstStyle>
            <a:lvl1pPr marL="342900" indent="-233363" algn="l" rtl="0" eaLnBrk="1" latinLnBrk="0" hangingPunct="1">
              <a:spcBef>
                <a:spcPts val="400"/>
              </a:spcBef>
              <a:spcAft>
                <a:spcPts val="0"/>
              </a:spcAft>
              <a:buClr>
                <a:schemeClr val="tx1"/>
              </a:buClr>
              <a:buSzPct val="100000"/>
              <a:buFont typeface="Arial" pitchFamily="34" charset="0"/>
              <a:buChar char="•"/>
              <a:defRPr kumimoji="0" sz="2000" kern="1200">
                <a:solidFill>
                  <a:schemeClr val="tx1"/>
                </a:solidFill>
                <a:latin typeface="Arial" pitchFamily="34" charset="0"/>
                <a:ea typeface="+mn-ea"/>
                <a:cs typeface="Arial" pitchFamily="34" charset="0"/>
              </a:defRPr>
            </a:lvl1pPr>
            <a:lvl2pPr marL="621792" indent="-228600" algn="l" rtl="0" eaLnBrk="1" latinLnBrk="0" hangingPunct="1">
              <a:spcBef>
                <a:spcPts val="324"/>
              </a:spcBef>
              <a:buClr>
                <a:schemeClr val="tx1"/>
              </a:buClr>
              <a:buSzPct val="100000"/>
              <a:buFont typeface="Wingdings" pitchFamily="2" charset="2"/>
              <a:buChar char="§"/>
              <a:defRPr kumimoji="0" sz="2000" kern="1200">
                <a:solidFill>
                  <a:schemeClr val="tx1"/>
                </a:solidFill>
                <a:latin typeface="Arial" pitchFamily="34" charset="0"/>
                <a:ea typeface="+mn-ea"/>
                <a:cs typeface="Arial" pitchFamily="34" charset="0"/>
              </a:defRPr>
            </a:lvl2pPr>
            <a:lvl3pPr marL="859536" indent="-228600" algn="l" rtl="0" eaLnBrk="1" latinLnBrk="0" hangingPunct="1">
              <a:spcBef>
                <a:spcPts val="350"/>
              </a:spcBef>
              <a:buClr>
                <a:schemeClr val="tx1"/>
              </a:buClr>
              <a:buSzPct val="100000"/>
              <a:buFont typeface="Wingdings 2" pitchFamily="18" charset="2"/>
              <a:buChar char=""/>
              <a:defRPr kumimoji="0" sz="2000" kern="1200">
                <a:solidFill>
                  <a:schemeClr val="tx1"/>
                </a:solidFill>
                <a:latin typeface="Arial" pitchFamily="34" charset="0"/>
                <a:ea typeface="+mn-ea"/>
                <a:cs typeface="Arial" pitchFamily="34" charset="0"/>
              </a:defRPr>
            </a:lvl3pPr>
            <a:lvl4pPr marL="11430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4pPr>
            <a:lvl5pPr marL="13716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74625" indent="-174625">
              <a:spcBef>
                <a:spcPts val="300"/>
              </a:spcBef>
              <a:buClr>
                <a:schemeClr val="accent2"/>
              </a:buClr>
              <a:buSzPct val="75000"/>
              <a:buFontTx/>
              <a:buChar char="●"/>
            </a:pPr>
            <a:r>
              <a:rPr lang="en-US" sz="900" b="1" dirty="0">
                <a:ea typeface="Arial Unicode MS" pitchFamily="34" charset="-128"/>
              </a:rPr>
              <a:t>B&amp;C</a:t>
            </a:r>
            <a:r>
              <a:rPr lang="en-US" sz="900" b="1" u="sng" dirty="0">
                <a:ea typeface="Arial Unicode MS" pitchFamily="34" charset="-128"/>
              </a:rPr>
              <a:t>:</a:t>
            </a:r>
            <a:r>
              <a:rPr lang="en-US" sz="900" dirty="0"/>
              <a:t> Building and construction is expected to grow at 9-10% CAGR. Smart building adaptations will lead to increased copper consumption </a:t>
            </a:r>
          </a:p>
          <a:p>
            <a:pPr marL="174625" indent="-174625">
              <a:spcBef>
                <a:spcPts val="300"/>
              </a:spcBef>
              <a:buClr>
                <a:schemeClr val="accent2"/>
              </a:buClr>
              <a:buSzPct val="75000"/>
              <a:buFontTx/>
              <a:buChar char="●"/>
            </a:pPr>
            <a:r>
              <a:rPr lang="en-US" sz="900" dirty="0"/>
              <a:t>Green regulations in building standards like ASHRAE (USA), Eurocodes (EU), and voluntary certification such as LEED (US Green Building Council), Green Star (Australia), CASBEE (Germany), BREEAM (UK BRE) are likely to become increasingly strict, and also enforced </a:t>
            </a:r>
          </a:p>
          <a:p>
            <a:pPr marL="174625" indent="-174625">
              <a:spcBef>
                <a:spcPts val="300"/>
              </a:spcBef>
              <a:buClr>
                <a:schemeClr val="accent2"/>
              </a:buClr>
              <a:buSzPct val="75000"/>
              <a:buFontTx/>
              <a:buChar char="●"/>
            </a:pPr>
            <a:r>
              <a:rPr lang="en-US" sz="900" dirty="0"/>
              <a:t>Global demand for copper in climate-related commercial retrofitting market is likely to grow rapidly in response to growing adoption of green energy technologies and co-generation, HVAC efficiency, lighting efficiency, building envelopes, free cooling etc. </a:t>
            </a:r>
            <a:endParaRPr lang="en-US" sz="900" b="1" u="sng" dirty="0">
              <a:ea typeface="Arial Unicode MS" pitchFamily="34" charset="-128"/>
            </a:endParaRPr>
          </a:p>
        </p:txBody>
      </p:sp>
    </p:spTree>
    <p:extLst>
      <p:ext uri="{BB962C8B-B14F-4D97-AF65-F5344CB8AC3E}">
        <p14:creationId xmlns:p14="http://schemas.microsoft.com/office/powerpoint/2010/main" val="57059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a:extLst>
              <a:ext uri="{FF2B5EF4-FFF2-40B4-BE49-F238E27FC236}">
                <a16:creationId xmlns:a16="http://schemas.microsoft.com/office/drawing/2014/main" id="{9F315A9A-033A-414F-ABFC-073B2BCDB08E}"/>
              </a:ext>
            </a:extLst>
          </p:cNvPr>
          <p:cNvSpPr>
            <a:spLocks noGrp="1"/>
          </p:cNvSpPr>
          <p:nvPr>
            <p:ph idx="1"/>
          </p:nvPr>
        </p:nvSpPr>
        <p:spPr>
          <a:xfrm>
            <a:off x="234562" y="1218954"/>
            <a:ext cx="8452238" cy="1347913"/>
          </a:xfrm>
          <a:noFill/>
        </p:spPr>
        <p:txBody>
          <a:bodyPr>
            <a:noAutofit/>
          </a:bodyPr>
          <a:lstStyle/>
          <a:p>
            <a:pPr>
              <a:lnSpc>
                <a:spcPct val="150000"/>
              </a:lnSpc>
            </a:pPr>
            <a:r>
              <a:rPr lang="en-US" sz="1400" dirty="0">
                <a:ea typeface="Calibri" panose="020F0502020204030204" pitchFamily="34" charset="0"/>
              </a:rPr>
              <a:t>Emerging technologies i.e. building &amp; construction, RE, data centers, and EV are expected to drive overall copper demand through 2035</a:t>
            </a:r>
          </a:p>
          <a:p>
            <a:pPr marL="511175" lvl="1" indent="-161925">
              <a:lnSpc>
                <a:spcPct val="150000"/>
              </a:lnSpc>
              <a:spcBef>
                <a:spcPts val="300"/>
              </a:spcBef>
              <a:buClrTx/>
              <a:buSzPct val="75000"/>
              <a:buFont typeface="Arial" pitchFamily="34" charset="0"/>
              <a:buChar char="–"/>
            </a:pPr>
            <a:r>
              <a:rPr lang="en-US" sz="1400" dirty="0">
                <a:ea typeface="Arial Unicode MS" pitchFamily="34" charset="-128"/>
                <a:cs typeface="Arial Unicode MS" pitchFamily="34" charset="-128"/>
              </a:rPr>
              <a:t>Building &amp; construction and RE segments are expected to drive maximum growth among all emerging technologies</a:t>
            </a:r>
          </a:p>
        </p:txBody>
      </p:sp>
      <p:sp>
        <p:nvSpPr>
          <p:cNvPr id="5" name="Slide Number Placeholder 4"/>
          <p:cNvSpPr>
            <a:spLocks noGrp="1"/>
          </p:cNvSpPr>
          <p:nvPr>
            <p:ph type="sldNum" sz="quarter" idx="12"/>
          </p:nvPr>
        </p:nvSpPr>
        <p:spPr/>
        <p:txBody>
          <a:bodyPr/>
          <a:lstStyle/>
          <a:p>
            <a:fld id="{6979739D-78A4-4856-BC20-BF4174158580}" type="slidenum">
              <a:rPr lang="en-US" smtClean="0"/>
              <a:pPr/>
              <a:t>11</a:t>
            </a:fld>
            <a:endParaRPr lang="en-US" dirty="0"/>
          </a:p>
        </p:txBody>
      </p:sp>
      <p:sp>
        <p:nvSpPr>
          <p:cNvPr id="2" name="Title 1"/>
          <p:cNvSpPr>
            <a:spLocks noGrp="1"/>
          </p:cNvSpPr>
          <p:nvPr>
            <p:ph type="title"/>
          </p:nvPr>
        </p:nvSpPr>
        <p:spPr>
          <a:xfrm>
            <a:off x="234562" y="152712"/>
            <a:ext cx="8229600" cy="544228"/>
          </a:xfrm>
        </p:spPr>
        <p:txBody>
          <a:bodyPr>
            <a:normAutofit/>
          </a:bodyPr>
          <a:lstStyle/>
          <a:p>
            <a:r>
              <a:rPr lang="en-US" sz="2000" dirty="0"/>
              <a:t>EMERGING TECHNOLOGIES  </a:t>
            </a:r>
            <a:endParaRPr lang="en-US" sz="2000" dirty="0">
              <a:latin typeface="Arial Narrow" panose="020B0606020202030204" pitchFamily="34" charset="0"/>
            </a:endParaRPr>
          </a:p>
        </p:txBody>
      </p:sp>
      <p:sp>
        <p:nvSpPr>
          <p:cNvPr id="10" name="TextBox 9">
            <a:extLst>
              <a:ext uri="{FF2B5EF4-FFF2-40B4-BE49-F238E27FC236}">
                <a16:creationId xmlns:a16="http://schemas.microsoft.com/office/drawing/2014/main" id="{C4A979FD-47FD-49D4-A7A8-5F6E839EFACA}"/>
              </a:ext>
            </a:extLst>
          </p:cNvPr>
          <p:cNvSpPr txBox="1"/>
          <p:nvPr/>
        </p:nvSpPr>
        <p:spPr>
          <a:xfrm>
            <a:off x="3586980" y="5696382"/>
            <a:ext cx="1139555" cy="230832"/>
          </a:xfrm>
          <a:prstGeom prst="rect">
            <a:avLst/>
          </a:prstGeom>
          <a:noFill/>
        </p:spPr>
        <p:txBody>
          <a:bodyPr wrap="square" rtlCol="0">
            <a:spAutoFit/>
          </a:bodyPr>
          <a:lstStyle/>
          <a:p>
            <a:r>
              <a:rPr lang="en-US" sz="900" b="1" dirty="0">
                <a:latin typeface="Arial" pitchFamily="34" charset="0"/>
                <a:cs typeface="Arial" pitchFamily="34" charset="0"/>
              </a:rPr>
              <a:t>e-estimated</a:t>
            </a:r>
          </a:p>
        </p:txBody>
      </p:sp>
      <p:graphicFrame>
        <p:nvGraphicFramePr>
          <p:cNvPr id="16" name="Content Placeholder 7"/>
          <p:cNvGraphicFramePr>
            <a:graphicFrameLocks/>
          </p:cNvGraphicFramePr>
          <p:nvPr>
            <p:extLst>
              <p:ext uri="{D42A27DB-BD31-4B8C-83A1-F6EECF244321}">
                <p14:modId xmlns:p14="http://schemas.microsoft.com/office/powerpoint/2010/main" val="1179163996"/>
              </p:ext>
            </p:extLst>
          </p:nvPr>
        </p:nvGraphicFramePr>
        <p:xfrm>
          <a:off x="1204108" y="2967678"/>
          <a:ext cx="6833642" cy="2664502"/>
        </p:xfrm>
        <a:graphic>
          <a:graphicData uri="http://schemas.openxmlformats.org/drawingml/2006/chart">
            <c:chart xmlns:c="http://schemas.openxmlformats.org/drawingml/2006/chart" xmlns:r="http://schemas.openxmlformats.org/officeDocument/2006/relationships" r:id="rId2"/>
          </a:graphicData>
        </a:graphic>
      </p:graphicFrame>
      <p:sp>
        <p:nvSpPr>
          <p:cNvPr id="17" name="Rectangle 16"/>
          <p:cNvSpPr/>
          <p:nvPr/>
        </p:nvSpPr>
        <p:spPr>
          <a:xfrm>
            <a:off x="2247798" y="2838166"/>
            <a:ext cx="4598233" cy="285750"/>
          </a:xfrm>
          <a:prstGeom prst="rect">
            <a:avLst/>
          </a:prstGeom>
          <a:solidFill>
            <a:srgbClr val="475A8D"/>
          </a:solidFill>
          <a:ln/>
        </p:spPr>
        <p:style>
          <a:lnRef idx="0">
            <a:schemeClr val="accent2"/>
          </a:lnRef>
          <a:fillRef idx="3">
            <a:schemeClr val="accent2"/>
          </a:fillRef>
          <a:effectRef idx="3">
            <a:schemeClr val="accent2"/>
          </a:effectRef>
          <a:fontRef idx="minor">
            <a:schemeClr val="lt1"/>
          </a:fontRef>
        </p:style>
        <p:txBody>
          <a:bodyPr rtlCol="0" anchor="ctr"/>
          <a:lstStyle/>
          <a:p>
            <a:pPr algn="ctr">
              <a:defRPr/>
            </a:pPr>
            <a:r>
              <a:rPr lang="en-US" sz="1050" b="1" u="sng" dirty="0">
                <a:solidFill>
                  <a:srgbClr val="FFFFFF"/>
                </a:solidFill>
                <a:latin typeface="Arial" charset="0"/>
                <a:cs typeface="Arial" charset="0"/>
              </a:rPr>
              <a:t>Copper Demand – Emerging Technology (kmt) </a:t>
            </a:r>
          </a:p>
        </p:txBody>
      </p:sp>
      <p:sp>
        <p:nvSpPr>
          <p:cNvPr id="18" name="TextBox 17"/>
          <p:cNvSpPr txBox="1"/>
          <p:nvPr/>
        </p:nvSpPr>
        <p:spPr>
          <a:xfrm>
            <a:off x="2394908" y="3395214"/>
            <a:ext cx="498410"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US" sz="900" b="1" dirty="0">
                <a:latin typeface="Arial" pitchFamily="34" charset="0"/>
                <a:cs typeface="Arial" pitchFamily="34" charset="0"/>
              </a:rPr>
              <a:t>1,130</a:t>
            </a:r>
            <a:endParaRPr lang="en-IN" sz="900" b="1" dirty="0">
              <a:latin typeface="Arial" pitchFamily="34" charset="0"/>
              <a:cs typeface="Arial" pitchFamily="34" charset="0"/>
            </a:endParaRPr>
          </a:p>
        </p:txBody>
      </p:sp>
      <p:sp>
        <p:nvSpPr>
          <p:cNvPr id="19" name="TextBox 18"/>
          <p:cNvSpPr txBox="1"/>
          <p:nvPr/>
        </p:nvSpPr>
        <p:spPr>
          <a:xfrm>
            <a:off x="3599743" y="3395214"/>
            <a:ext cx="498410"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US" sz="900" b="1" dirty="0">
                <a:latin typeface="Arial" pitchFamily="34" charset="0"/>
                <a:cs typeface="Arial" pitchFamily="34" charset="0"/>
              </a:rPr>
              <a:t>5,760</a:t>
            </a:r>
            <a:endParaRPr lang="en-IN" sz="900" b="1" dirty="0">
              <a:latin typeface="Arial" pitchFamily="34" charset="0"/>
              <a:cs typeface="Arial" pitchFamily="34" charset="0"/>
            </a:endParaRPr>
          </a:p>
        </p:txBody>
      </p:sp>
      <p:sp>
        <p:nvSpPr>
          <p:cNvPr id="20" name="TextBox 19"/>
          <p:cNvSpPr txBox="1"/>
          <p:nvPr/>
        </p:nvSpPr>
        <p:spPr>
          <a:xfrm>
            <a:off x="4750400" y="3395214"/>
            <a:ext cx="498410"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IN" sz="900" b="1" dirty="0">
                <a:latin typeface="Arial" pitchFamily="34" charset="0"/>
                <a:cs typeface="Arial" pitchFamily="34" charset="0"/>
              </a:rPr>
              <a:t>8,600</a:t>
            </a:r>
          </a:p>
        </p:txBody>
      </p:sp>
      <p:sp>
        <p:nvSpPr>
          <p:cNvPr id="21" name="TextBox 20"/>
          <p:cNvSpPr txBox="1"/>
          <p:nvPr/>
        </p:nvSpPr>
        <p:spPr>
          <a:xfrm>
            <a:off x="6000205" y="3395214"/>
            <a:ext cx="498410"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US" sz="900" b="1" dirty="0">
                <a:latin typeface="Arial" pitchFamily="34" charset="0"/>
                <a:cs typeface="Arial" pitchFamily="34" charset="0"/>
              </a:rPr>
              <a:t>8,267</a:t>
            </a:r>
            <a:endParaRPr lang="en-IN" sz="900" b="1" dirty="0">
              <a:latin typeface="Arial" pitchFamily="34" charset="0"/>
              <a:cs typeface="Arial" pitchFamily="34" charset="0"/>
            </a:endParaRPr>
          </a:p>
        </p:txBody>
      </p:sp>
    </p:spTree>
    <p:extLst>
      <p:ext uri="{BB962C8B-B14F-4D97-AF65-F5344CB8AC3E}">
        <p14:creationId xmlns:p14="http://schemas.microsoft.com/office/powerpoint/2010/main" val="2948229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a:extLst>
              <a:ext uri="{FF2B5EF4-FFF2-40B4-BE49-F238E27FC236}">
                <a16:creationId xmlns:a16="http://schemas.microsoft.com/office/drawing/2014/main" id="{9F315A9A-033A-414F-ABFC-073B2BCDB08E}"/>
              </a:ext>
            </a:extLst>
          </p:cNvPr>
          <p:cNvSpPr>
            <a:spLocks noGrp="1"/>
          </p:cNvSpPr>
          <p:nvPr>
            <p:ph idx="1"/>
          </p:nvPr>
        </p:nvSpPr>
        <p:spPr>
          <a:xfrm>
            <a:off x="260347" y="1297562"/>
            <a:ext cx="8569805" cy="676612"/>
          </a:xfrm>
          <a:noFill/>
        </p:spPr>
        <p:txBody>
          <a:bodyPr>
            <a:noAutofit/>
          </a:bodyPr>
          <a:lstStyle/>
          <a:p>
            <a:pPr>
              <a:lnSpc>
                <a:spcPct val="150000"/>
              </a:lnSpc>
              <a:buClr>
                <a:schemeClr val="accent2"/>
              </a:buClr>
            </a:pPr>
            <a:r>
              <a:rPr lang="en-US" sz="1400" dirty="0"/>
              <a:t>Copper demand from power cables expected to reach 8.7 million at 4.5% CAGR through 2035</a:t>
            </a:r>
          </a:p>
          <a:p>
            <a:pPr>
              <a:lnSpc>
                <a:spcPct val="150000"/>
              </a:lnSpc>
              <a:buClr>
                <a:schemeClr val="accent2"/>
              </a:buClr>
            </a:pPr>
            <a:r>
              <a:rPr lang="en-US" sz="1400" dirty="0"/>
              <a:t>Aluminum, an alternative energy conductor, is expected to experience a slower growth, at 3.9% CAGR through 2035</a:t>
            </a:r>
          </a:p>
        </p:txBody>
      </p:sp>
      <p:sp>
        <p:nvSpPr>
          <p:cNvPr id="5" name="Slide Number Placeholder 4"/>
          <p:cNvSpPr>
            <a:spLocks noGrp="1"/>
          </p:cNvSpPr>
          <p:nvPr>
            <p:ph type="sldNum" sz="quarter" idx="12"/>
          </p:nvPr>
        </p:nvSpPr>
        <p:spPr/>
        <p:txBody>
          <a:bodyPr/>
          <a:lstStyle/>
          <a:p>
            <a:fld id="{6979739D-78A4-4856-BC20-BF4174158580}" type="slidenum">
              <a:rPr lang="en-US" smtClean="0"/>
              <a:pPr/>
              <a:t>12</a:t>
            </a:fld>
            <a:endParaRPr lang="en-US" dirty="0"/>
          </a:p>
        </p:txBody>
      </p:sp>
      <p:sp>
        <p:nvSpPr>
          <p:cNvPr id="2" name="Title 1"/>
          <p:cNvSpPr>
            <a:spLocks noGrp="1"/>
          </p:cNvSpPr>
          <p:nvPr>
            <p:ph type="title"/>
          </p:nvPr>
        </p:nvSpPr>
        <p:spPr>
          <a:xfrm>
            <a:off x="334744" y="179237"/>
            <a:ext cx="8229600" cy="544228"/>
          </a:xfrm>
        </p:spPr>
        <p:txBody>
          <a:bodyPr>
            <a:normAutofit/>
          </a:bodyPr>
          <a:lstStyle/>
          <a:p>
            <a:r>
              <a:rPr lang="en-US" sz="2000" dirty="0"/>
              <a:t>POWER CABLE FORECAST</a:t>
            </a:r>
            <a:endParaRPr lang="en-US" sz="2000" dirty="0">
              <a:latin typeface="Arial Narrow" panose="020B0606020202030204" pitchFamily="34" charset="0"/>
            </a:endParaRPr>
          </a:p>
        </p:txBody>
      </p:sp>
      <p:sp>
        <p:nvSpPr>
          <p:cNvPr id="10" name="TextBox 9">
            <a:extLst>
              <a:ext uri="{FF2B5EF4-FFF2-40B4-BE49-F238E27FC236}">
                <a16:creationId xmlns:a16="http://schemas.microsoft.com/office/drawing/2014/main" id="{C4A979FD-47FD-49D4-A7A8-5F6E839EFACA}"/>
              </a:ext>
            </a:extLst>
          </p:cNvPr>
          <p:cNvSpPr txBox="1"/>
          <p:nvPr/>
        </p:nvSpPr>
        <p:spPr>
          <a:xfrm>
            <a:off x="3879767" y="5501667"/>
            <a:ext cx="1139555" cy="230832"/>
          </a:xfrm>
          <a:prstGeom prst="rect">
            <a:avLst/>
          </a:prstGeom>
          <a:noFill/>
        </p:spPr>
        <p:txBody>
          <a:bodyPr wrap="square" rtlCol="0">
            <a:spAutoFit/>
          </a:bodyPr>
          <a:lstStyle/>
          <a:p>
            <a:r>
              <a:rPr lang="en-US" sz="900" b="1" dirty="0">
                <a:latin typeface="Arial" pitchFamily="34" charset="0"/>
                <a:cs typeface="Arial" pitchFamily="34" charset="0"/>
              </a:rPr>
              <a:t>e-estimated</a:t>
            </a:r>
          </a:p>
        </p:txBody>
      </p:sp>
      <p:graphicFrame>
        <p:nvGraphicFramePr>
          <p:cNvPr id="16" name="Content Placeholder 7"/>
          <p:cNvGraphicFramePr>
            <a:graphicFrameLocks/>
          </p:cNvGraphicFramePr>
          <p:nvPr>
            <p:extLst>
              <p:ext uri="{D42A27DB-BD31-4B8C-83A1-F6EECF244321}">
                <p14:modId xmlns:p14="http://schemas.microsoft.com/office/powerpoint/2010/main" val="601883477"/>
              </p:ext>
            </p:extLst>
          </p:nvPr>
        </p:nvGraphicFramePr>
        <p:xfrm>
          <a:off x="1233925" y="2707653"/>
          <a:ext cx="6833642" cy="2664502"/>
        </p:xfrm>
        <a:graphic>
          <a:graphicData uri="http://schemas.openxmlformats.org/drawingml/2006/chart">
            <c:chart xmlns:c="http://schemas.openxmlformats.org/drawingml/2006/chart" xmlns:r="http://schemas.openxmlformats.org/officeDocument/2006/relationships" r:id="rId2"/>
          </a:graphicData>
        </a:graphic>
      </p:graphicFrame>
      <p:sp>
        <p:nvSpPr>
          <p:cNvPr id="17" name="Rectangle 16"/>
          <p:cNvSpPr/>
          <p:nvPr/>
        </p:nvSpPr>
        <p:spPr>
          <a:xfrm>
            <a:off x="2277615" y="2578141"/>
            <a:ext cx="4598233" cy="285750"/>
          </a:xfrm>
          <a:prstGeom prst="rect">
            <a:avLst/>
          </a:prstGeom>
          <a:solidFill>
            <a:srgbClr val="475A8D"/>
          </a:solidFill>
          <a:ln/>
        </p:spPr>
        <p:style>
          <a:lnRef idx="0">
            <a:schemeClr val="accent2"/>
          </a:lnRef>
          <a:fillRef idx="3">
            <a:schemeClr val="accent2"/>
          </a:fillRef>
          <a:effectRef idx="3">
            <a:schemeClr val="accent2"/>
          </a:effectRef>
          <a:fontRef idx="minor">
            <a:schemeClr val="lt1"/>
          </a:fontRef>
        </p:style>
        <p:txBody>
          <a:bodyPr rtlCol="0" anchor="ctr"/>
          <a:lstStyle/>
          <a:p>
            <a:pPr algn="ctr">
              <a:defRPr/>
            </a:pPr>
            <a:r>
              <a:rPr lang="en-US" sz="1050" b="1" u="sng" dirty="0">
                <a:solidFill>
                  <a:srgbClr val="FFFFFF"/>
                </a:solidFill>
                <a:latin typeface="Arial" charset="0"/>
                <a:cs typeface="Arial" charset="0"/>
              </a:rPr>
              <a:t>Copper Demand – Emerging Technology (kmt) </a:t>
            </a:r>
          </a:p>
        </p:txBody>
      </p:sp>
      <p:sp>
        <p:nvSpPr>
          <p:cNvPr id="18" name="TextBox 17"/>
          <p:cNvSpPr txBox="1"/>
          <p:nvPr/>
        </p:nvSpPr>
        <p:spPr>
          <a:xfrm>
            <a:off x="2368781" y="3064292"/>
            <a:ext cx="631499"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US" sz="900" b="1" dirty="0">
                <a:latin typeface="Arial" pitchFamily="34" charset="0"/>
                <a:cs typeface="Arial" pitchFamily="34" charset="0"/>
              </a:rPr>
              <a:t>8,700</a:t>
            </a:r>
            <a:endParaRPr lang="en-IN" sz="900" b="1" dirty="0">
              <a:latin typeface="Arial" pitchFamily="34" charset="0"/>
              <a:cs typeface="Arial" pitchFamily="34" charset="0"/>
            </a:endParaRPr>
          </a:p>
        </p:txBody>
      </p:sp>
      <p:sp>
        <p:nvSpPr>
          <p:cNvPr id="19" name="TextBox 18"/>
          <p:cNvSpPr txBox="1"/>
          <p:nvPr/>
        </p:nvSpPr>
        <p:spPr>
          <a:xfrm>
            <a:off x="3573616" y="3064292"/>
            <a:ext cx="631499"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US" sz="900" b="1" dirty="0">
                <a:latin typeface="Arial" pitchFamily="34" charset="0"/>
                <a:cs typeface="Arial" pitchFamily="34" charset="0"/>
              </a:rPr>
              <a:t>10,370</a:t>
            </a:r>
            <a:endParaRPr lang="en-IN" sz="900" b="1" dirty="0">
              <a:latin typeface="Arial" pitchFamily="34" charset="0"/>
              <a:cs typeface="Arial" pitchFamily="34" charset="0"/>
            </a:endParaRPr>
          </a:p>
        </p:txBody>
      </p:sp>
      <p:sp>
        <p:nvSpPr>
          <p:cNvPr id="20" name="TextBox 19"/>
          <p:cNvSpPr txBox="1"/>
          <p:nvPr/>
        </p:nvSpPr>
        <p:spPr>
          <a:xfrm>
            <a:off x="4724273" y="3064292"/>
            <a:ext cx="631499"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IN" sz="900" b="1" dirty="0">
                <a:latin typeface="Arial" pitchFamily="34" charset="0"/>
                <a:cs typeface="Arial" pitchFamily="34" charset="0"/>
              </a:rPr>
              <a:t>13,035</a:t>
            </a:r>
          </a:p>
        </p:txBody>
      </p:sp>
      <p:sp>
        <p:nvSpPr>
          <p:cNvPr id="21" name="TextBox 20"/>
          <p:cNvSpPr txBox="1"/>
          <p:nvPr/>
        </p:nvSpPr>
        <p:spPr>
          <a:xfrm>
            <a:off x="5974078" y="3064292"/>
            <a:ext cx="631499" cy="220376"/>
          </a:xfrm>
          <a:prstGeom prst="roundRect">
            <a:avLst/>
          </a:prstGeom>
          <a:solidFill>
            <a:srgbClr val="FFFFCC">
              <a:lumMod val="90000"/>
            </a:srgbClr>
          </a:solidFill>
          <a:ln w="9525" cap="flat" cmpd="sng" algn="ctr">
            <a:noFill/>
            <a:prstDash val="solid"/>
          </a:ln>
          <a:effectLst>
            <a:outerShdw blurRad="40000" dist="23000" dir="5400000" rotWithShape="0">
              <a:srgbClr val="000000">
                <a:alpha val="35000"/>
              </a:srgbClr>
            </a:outerShdw>
          </a:effectLst>
        </p:spPr>
        <p:txBody>
          <a:bodyPr wrap="square" lIns="34290" rIns="34290" rtlCol="0" anchor="ctr">
            <a:noAutofit/>
          </a:bodyPr>
          <a:lstStyle/>
          <a:p>
            <a:pPr algn="ctr"/>
            <a:r>
              <a:rPr lang="en-US" sz="900" b="1" dirty="0">
                <a:latin typeface="Arial" pitchFamily="34" charset="0"/>
                <a:cs typeface="Arial" pitchFamily="34" charset="0"/>
              </a:rPr>
              <a:t>15,625</a:t>
            </a:r>
            <a:endParaRPr lang="en-IN" sz="900" b="1" dirty="0">
              <a:latin typeface="Arial" pitchFamily="34" charset="0"/>
              <a:cs typeface="Arial" pitchFamily="34" charset="0"/>
            </a:endParaRPr>
          </a:p>
        </p:txBody>
      </p:sp>
    </p:spTree>
    <p:extLst>
      <p:ext uri="{BB962C8B-B14F-4D97-AF65-F5344CB8AC3E}">
        <p14:creationId xmlns:p14="http://schemas.microsoft.com/office/powerpoint/2010/main" val="276105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979739D-78A4-4856-BC20-BF4174158580}" type="slidenum">
              <a:rPr lang="en-US" smtClean="0"/>
              <a:pPr/>
              <a:t>2</a:t>
            </a:fld>
            <a:endParaRPr lang="en-US" dirty="0"/>
          </a:p>
        </p:txBody>
      </p:sp>
      <p:sp>
        <p:nvSpPr>
          <p:cNvPr id="2" name="Title 1"/>
          <p:cNvSpPr>
            <a:spLocks noGrp="1"/>
          </p:cNvSpPr>
          <p:nvPr>
            <p:ph type="title"/>
          </p:nvPr>
        </p:nvSpPr>
        <p:spPr>
          <a:xfrm>
            <a:off x="247651" y="170135"/>
            <a:ext cx="8229600" cy="544228"/>
          </a:xfrm>
        </p:spPr>
        <p:txBody>
          <a:bodyPr>
            <a:normAutofit/>
          </a:bodyPr>
          <a:lstStyle/>
          <a:p>
            <a:r>
              <a:rPr lang="en-US" sz="2000" dirty="0"/>
              <a:t>POWER CABLE – MARKET &amp; REGULATORY ENVIRONMENT </a:t>
            </a:r>
          </a:p>
        </p:txBody>
      </p:sp>
      <p:graphicFrame>
        <p:nvGraphicFramePr>
          <p:cNvPr id="15" name="Chart 14"/>
          <p:cNvGraphicFramePr/>
          <p:nvPr>
            <p:extLst>
              <p:ext uri="{D42A27DB-BD31-4B8C-83A1-F6EECF244321}">
                <p14:modId xmlns:p14="http://schemas.microsoft.com/office/powerpoint/2010/main" val="3785632242"/>
              </p:ext>
            </p:extLst>
          </p:nvPr>
        </p:nvGraphicFramePr>
        <p:xfrm>
          <a:off x="177800" y="1886586"/>
          <a:ext cx="3905250" cy="329383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2">
            <a:extLst>
              <a:ext uri="{FF2B5EF4-FFF2-40B4-BE49-F238E27FC236}">
                <a16:creationId xmlns:a16="http://schemas.microsoft.com/office/drawing/2014/main" id="{5A6652DB-2EF8-95F0-245D-F26511C1B00F}"/>
              </a:ext>
            </a:extLst>
          </p:cNvPr>
          <p:cNvSpPr txBox="1">
            <a:spLocks/>
          </p:cNvSpPr>
          <p:nvPr/>
        </p:nvSpPr>
        <p:spPr>
          <a:xfrm>
            <a:off x="4362451" y="1384664"/>
            <a:ext cx="4459332" cy="4622630"/>
          </a:xfrm>
          <a:prstGeom prst="rect">
            <a:avLst/>
          </a:prstGeom>
          <a:solidFill>
            <a:schemeClr val="accent1">
              <a:lumMod val="20000"/>
              <a:lumOff val="80000"/>
            </a:schemeClr>
          </a:solidFill>
          <a:ln>
            <a:solidFill>
              <a:schemeClr val="tx1"/>
            </a:solidFill>
          </a:ln>
          <a:effectLst>
            <a:outerShdw blurRad="63500" sx="102000" sy="102000" algn="ctr" rotWithShape="0">
              <a:prstClr val="black">
                <a:alpha val="40000"/>
              </a:prstClr>
            </a:outerShdw>
          </a:effectLst>
        </p:spPr>
        <p:txBody>
          <a:bodyPr vert="horz" anchor="ctr">
            <a:noAutofit/>
          </a:bodyPr>
          <a:lstStyle>
            <a:lvl1pPr marL="257175" indent="-175022" algn="l" rtl="0" eaLnBrk="1" latinLnBrk="0" hangingPunct="1">
              <a:spcBef>
                <a:spcPts val="300"/>
              </a:spcBef>
              <a:spcAft>
                <a:spcPts val="0"/>
              </a:spcAft>
              <a:buClr>
                <a:schemeClr val="tx1"/>
              </a:buClr>
              <a:buSzPct val="100000"/>
              <a:buFont typeface="Arial" pitchFamily="34" charset="0"/>
              <a:buChar char="•"/>
              <a:defRPr kumimoji="0" sz="1500" kern="1200">
                <a:solidFill>
                  <a:schemeClr val="tx1"/>
                </a:solidFill>
                <a:latin typeface="Arial" pitchFamily="34" charset="0"/>
                <a:ea typeface="+mn-ea"/>
                <a:cs typeface="Arial" pitchFamily="34" charset="0"/>
              </a:defRPr>
            </a:lvl1pPr>
            <a:lvl2pPr marL="466344" indent="-171450" algn="l" rtl="0" eaLnBrk="1" latinLnBrk="0" hangingPunct="1">
              <a:spcBef>
                <a:spcPts val="243"/>
              </a:spcBef>
              <a:buClr>
                <a:schemeClr val="tx1"/>
              </a:buClr>
              <a:buSzPct val="100000"/>
              <a:buFont typeface="Wingdings" pitchFamily="2" charset="2"/>
              <a:buChar char="§"/>
              <a:defRPr kumimoji="0" sz="1500" kern="1200">
                <a:solidFill>
                  <a:schemeClr val="tx1"/>
                </a:solidFill>
                <a:latin typeface="Arial" pitchFamily="34" charset="0"/>
                <a:ea typeface="+mn-ea"/>
                <a:cs typeface="Arial" pitchFamily="34" charset="0"/>
              </a:defRPr>
            </a:lvl2pPr>
            <a:lvl3pPr marL="644652" indent="-171450" algn="l" rtl="0" eaLnBrk="1" latinLnBrk="0" hangingPunct="1">
              <a:spcBef>
                <a:spcPts val="263"/>
              </a:spcBef>
              <a:buClr>
                <a:schemeClr val="tx1"/>
              </a:buClr>
              <a:buSzPct val="100000"/>
              <a:buFont typeface="Wingdings 2" pitchFamily="18" charset="2"/>
              <a:buChar char=""/>
              <a:defRPr kumimoji="0" sz="1500" kern="1200">
                <a:solidFill>
                  <a:schemeClr val="tx1"/>
                </a:solidFill>
                <a:latin typeface="Arial" pitchFamily="34" charset="0"/>
                <a:ea typeface="+mn-ea"/>
                <a:cs typeface="Arial" pitchFamily="34" charset="0"/>
              </a:defRPr>
            </a:lvl3pPr>
            <a:lvl4pPr marL="857250" indent="-171450" algn="l" rtl="0" eaLnBrk="1" latinLnBrk="0" hangingPunct="1">
              <a:spcBef>
                <a:spcPts val="263"/>
              </a:spcBef>
              <a:buClr>
                <a:schemeClr val="tx1"/>
              </a:buClr>
              <a:buFont typeface="Wingdings 2"/>
              <a:buChar char=""/>
              <a:defRPr kumimoji="0" sz="1500" kern="1200">
                <a:solidFill>
                  <a:schemeClr val="tx1"/>
                </a:solidFill>
                <a:latin typeface="Arial" pitchFamily="34" charset="0"/>
                <a:ea typeface="+mn-ea"/>
                <a:cs typeface="Arial" pitchFamily="34" charset="0"/>
              </a:defRPr>
            </a:lvl4pPr>
            <a:lvl5pPr marL="1028700" indent="-171450" algn="l" rtl="0" eaLnBrk="1" latinLnBrk="0" hangingPunct="1">
              <a:spcBef>
                <a:spcPts val="263"/>
              </a:spcBef>
              <a:buClr>
                <a:schemeClr val="tx1"/>
              </a:buClr>
              <a:buFont typeface="Wingdings 2"/>
              <a:buChar char=""/>
              <a:defRPr kumimoji="0" sz="1500" kern="1200">
                <a:solidFill>
                  <a:schemeClr val="tx1"/>
                </a:solidFill>
                <a:latin typeface="Arial" pitchFamily="34" charset="0"/>
                <a:ea typeface="+mn-ea"/>
                <a:cs typeface="Arial" pitchFamily="34" charset="0"/>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a:lstStyle>
          <a:p>
            <a:r>
              <a:rPr lang="en-US" sz="1000" dirty="0"/>
              <a:t>In 2021, US rejoined Paris Agreement with target to reach net zero emissions by 2050. US has set goal to reach 100% carbon pollution-free electricity by 2035 </a:t>
            </a:r>
          </a:p>
          <a:p>
            <a:r>
              <a:rPr lang="en-US" sz="1000" dirty="0"/>
              <a:t>Increasing distributed energy resources (DERs) are putting pressure on ageing T&amp;D network to integrate new technologies</a:t>
            </a:r>
          </a:p>
          <a:p>
            <a:r>
              <a:rPr lang="en-US" sz="1000" dirty="0"/>
              <a:t>Advanced economies have completed several rounds of investments in grid-modernization technologies </a:t>
            </a:r>
          </a:p>
          <a:p>
            <a:r>
              <a:rPr lang="en-US" sz="1000" dirty="0"/>
              <a:t>Renewable Energy Directive establishes rules for EU to achieve 32% renewables target by 2030 </a:t>
            </a:r>
          </a:p>
          <a:p>
            <a:r>
              <a:rPr lang="en-US" sz="1000" dirty="0"/>
              <a:t>European automotive industry is making rapid transition to EV market</a:t>
            </a:r>
          </a:p>
          <a:p>
            <a:r>
              <a:rPr lang="en-US" sz="1000" dirty="0"/>
              <a:t>This, in turn, will translate into high demand for fast charge technology cables from end users</a:t>
            </a:r>
          </a:p>
          <a:p>
            <a:r>
              <a:rPr lang="en-US" sz="1000" dirty="0"/>
              <a:t>Germany’s new Renewable Energy Act 2021 (EEG 2021), passed in 2020, set a carbon neutrality target for 2050 and a 100 GW solar capacity target for 2030  </a:t>
            </a:r>
          </a:p>
          <a:p>
            <a:r>
              <a:rPr lang="en-IN" sz="1000" dirty="0">
                <a:solidFill>
                  <a:srgbClr val="000000"/>
                </a:solidFill>
              </a:rPr>
              <a:t>In 2020, Ten Year Network Development Plan 2020 (TYNDP) aims to lay 46,000 km for both refurbishment and new lines across Europe by 2030 to meet growing consumer demand</a:t>
            </a:r>
          </a:p>
          <a:p>
            <a:r>
              <a:rPr lang="en-US" sz="1000" dirty="0"/>
              <a:t>China released an industrial development plan for new energy vehicles for 2021–2035; it has proposed a target of 20% for new energy vehicles in the market by 2025 </a:t>
            </a:r>
          </a:p>
          <a:p>
            <a:r>
              <a:rPr lang="en-US" sz="1000" dirty="0"/>
              <a:t>California passed an executive order committing to 100% zero-emission passenger cars and light-duty trucks in new vehicle sales by 2035</a:t>
            </a:r>
          </a:p>
          <a:p>
            <a:r>
              <a:rPr lang="en-US" sz="1000" dirty="0"/>
              <a:t>Under World Green Building Council’s net zero carbon buildings commitment (six sub-national states, 27  cities, and 79  businesses have committed to net zero buildings by 2050</a:t>
            </a:r>
            <a:r>
              <a:rPr lang="en-IN" sz="1000" dirty="0"/>
              <a:t> </a:t>
            </a:r>
            <a:endParaRPr lang="en-US" sz="1000" dirty="0"/>
          </a:p>
        </p:txBody>
      </p:sp>
    </p:spTree>
    <p:extLst>
      <p:ext uri="{BB962C8B-B14F-4D97-AF65-F5344CB8AC3E}">
        <p14:creationId xmlns:p14="http://schemas.microsoft.com/office/powerpoint/2010/main" val="2126539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8956" y="2785606"/>
            <a:ext cx="4094923" cy="900615"/>
          </a:xfrm>
          <a:solidFill>
            <a:schemeClr val="accent1">
              <a:lumMod val="40000"/>
              <a:lumOff val="60000"/>
            </a:schemeClr>
          </a:solidFill>
        </p:spPr>
        <p:txBody>
          <a:bodyPr>
            <a:noAutofit/>
          </a:bodyPr>
          <a:lstStyle/>
          <a:p>
            <a:r>
              <a:rPr lang="en-US" sz="1200" dirty="0">
                <a:solidFill>
                  <a:schemeClr val="tx2"/>
                </a:solidFill>
              </a:rPr>
              <a:t>In 2021, overall global power cable market was 8.7 million mt in volume terms</a:t>
            </a:r>
          </a:p>
          <a:p>
            <a:r>
              <a:rPr lang="en-US" sz="1200" dirty="0">
                <a:solidFill>
                  <a:schemeClr val="tx2"/>
                </a:solidFill>
              </a:rPr>
              <a:t>Copper constitutes 54% of overall demand followed by aluminum with 46%</a:t>
            </a:r>
          </a:p>
        </p:txBody>
      </p:sp>
      <p:sp>
        <p:nvSpPr>
          <p:cNvPr id="5" name="Slide Number Placeholder 4"/>
          <p:cNvSpPr>
            <a:spLocks noGrp="1"/>
          </p:cNvSpPr>
          <p:nvPr>
            <p:ph type="sldNum" sz="quarter" idx="12"/>
          </p:nvPr>
        </p:nvSpPr>
        <p:spPr/>
        <p:txBody>
          <a:bodyPr/>
          <a:lstStyle/>
          <a:p>
            <a:fld id="{6979739D-78A4-4856-BC20-BF4174158580}" type="slidenum">
              <a:rPr lang="en-US" smtClean="0"/>
              <a:pPr/>
              <a:t>3</a:t>
            </a:fld>
            <a:endParaRPr lang="en-US" dirty="0"/>
          </a:p>
        </p:txBody>
      </p:sp>
      <p:sp>
        <p:nvSpPr>
          <p:cNvPr id="2" name="Title 1"/>
          <p:cNvSpPr>
            <a:spLocks noGrp="1"/>
          </p:cNvSpPr>
          <p:nvPr>
            <p:ph type="title"/>
          </p:nvPr>
        </p:nvSpPr>
        <p:spPr>
          <a:xfrm>
            <a:off x="326571" y="211368"/>
            <a:ext cx="8229600" cy="544228"/>
          </a:xfrm>
        </p:spPr>
        <p:txBody>
          <a:bodyPr>
            <a:normAutofit/>
          </a:bodyPr>
          <a:lstStyle/>
          <a:p>
            <a:r>
              <a:rPr lang="en-US" sz="2000" dirty="0"/>
              <a:t>POWER CABLE STATUS</a:t>
            </a:r>
          </a:p>
        </p:txBody>
      </p:sp>
      <p:sp>
        <p:nvSpPr>
          <p:cNvPr id="16" name="TextBox 15">
            <a:extLst>
              <a:ext uri="{FF2B5EF4-FFF2-40B4-BE49-F238E27FC236}">
                <a16:creationId xmlns:a16="http://schemas.microsoft.com/office/drawing/2014/main" id="{50317C90-3F1C-43D9-A88A-2E633533161C}"/>
              </a:ext>
            </a:extLst>
          </p:cNvPr>
          <p:cNvSpPr txBox="1"/>
          <p:nvPr/>
        </p:nvSpPr>
        <p:spPr>
          <a:xfrm>
            <a:off x="156385" y="1232729"/>
            <a:ext cx="8856647" cy="1075744"/>
          </a:xfrm>
          <a:prstGeom prst="rect">
            <a:avLst/>
          </a:prstGeom>
          <a:noFill/>
        </p:spPr>
        <p:txBody>
          <a:bodyPr wrap="square">
            <a:spAutoFit/>
          </a:bodyPr>
          <a:lstStyle/>
          <a:p>
            <a:pPr marL="227013" indent="-227013" algn="just">
              <a:buClr>
                <a:schemeClr val="accent2"/>
              </a:buClr>
              <a:buFont typeface="Arial" panose="020B0604020202020204" pitchFamily="34" charset="0"/>
              <a:buChar char="•"/>
            </a:pPr>
            <a:r>
              <a:rPr lang="en-US" sz="1400" b="0" i="0" dirty="0">
                <a:solidFill>
                  <a:srgbClr val="212529"/>
                </a:solidFill>
                <a:effectLst/>
                <a:latin typeface="Arial" panose="020B0604020202020204" pitchFamily="34" charset="0"/>
                <a:cs typeface="Arial" panose="020B0604020202020204" pitchFamily="34" charset="0"/>
              </a:rPr>
              <a:t>Power cables are available in various load-carrying capacities</a:t>
            </a:r>
            <a:r>
              <a:rPr lang="en-US" sz="1400" dirty="0">
                <a:solidFill>
                  <a:srgbClr val="212529"/>
                </a:solidFill>
                <a:latin typeface="Arial" panose="020B0604020202020204" pitchFamily="34" charset="0"/>
                <a:cs typeface="Arial" panose="020B0604020202020204" pitchFamily="34" charset="0"/>
              </a:rPr>
              <a:t> and </a:t>
            </a:r>
            <a:r>
              <a:rPr lang="en-US" sz="1400" b="0" i="0" dirty="0">
                <a:solidFill>
                  <a:srgbClr val="212529"/>
                </a:solidFill>
                <a:effectLst/>
                <a:latin typeface="Arial" panose="020B0604020202020204" pitchFamily="34" charset="0"/>
                <a:cs typeface="Arial" panose="020B0604020202020204" pitchFamily="34" charset="0"/>
              </a:rPr>
              <a:t>materials, and with varying voltage ranges; these can be installed either underground </a:t>
            </a:r>
            <a:r>
              <a:rPr lang="en-US" sz="1400" dirty="0">
                <a:solidFill>
                  <a:srgbClr val="212529"/>
                </a:solidFill>
                <a:latin typeface="Arial" panose="020B0604020202020204" pitchFamily="34" charset="0"/>
                <a:cs typeface="Arial" panose="020B0604020202020204" pitchFamily="34" charset="0"/>
              </a:rPr>
              <a:t>or </a:t>
            </a:r>
            <a:r>
              <a:rPr lang="en-US" sz="1400" b="0" i="0" dirty="0">
                <a:effectLst/>
                <a:latin typeface="Arial" panose="020B0604020202020204" pitchFamily="34" charset="0"/>
                <a:cs typeface="Arial" panose="020B0604020202020204" pitchFamily="34" charset="0"/>
              </a:rPr>
              <a:t>overhead</a:t>
            </a:r>
          </a:p>
          <a:p>
            <a:pPr marL="214313" indent="-214313">
              <a:lnSpc>
                <a:spcPts val="1800"/>
              </a:lnSpc>
              <a:spcBef>
                <a:spcPts val="300"/>
              </a:spcBef>
              <a:buClr>
                <a:schemeClr val="accent2"/>
              </a:buClr>
              <a:buFont typeface="Arial" panose="020B0604020202020204" pitchFamily="34" charset="0"/>
              <a:buChar char="•"/>
            </a:pPr>
            <a:r>
              <a:rPr lang="en-US" sz="1400" dirty="0">
                <a:solidFill>
                  <a:srgbClr val="212529"/>
                </a:solidFill>
                <a:latin typeface="Arial" panose="020B0604020202020204" pitchFamily="34" charset="0"/>
                <a:cs typeface="Arial" panose="020B0604020202020204" pitchFamily="34" charset="0"/>
              </a:rPr>
              <a:t>Power cables are divided into three cable types; </a:t>
            </a:r>
            <a:r>
              <a:rPr lang="en-US" sz="1400" b="0" i="0" dirty="0">
                <a:solidFill>
                  <a:srgbClr val="212529"/>
                </a:solidFill>
                <a:effectLst/>
                <a:latin typeface="Arial" panose="020B0604020202020204" pitchFamily="34" charset="0"/>
                <a:cs typeface="Arial" panose="020B0604020202020204" pitchFamily="34" charset="0"/>
              </a:rPr>
              <a:t>they include high-, medium- and low-voltage cables </a:t>
            </a:r>
          </a:p>
          <a:p>
            <a:pPr marL="214313" indent="-214313">
              <a:lnSpc>
                <a:spcPts val="1800"/>
              </a:lnSpc>
              <a:spcBef>
                <a:spcPts val="300"/>
              </a:spcBef>
              <a:buClr>
                <a:schemeClr val="accent2"/>
              </a:buClr>
              <a:buFont typeface="Arial" panose="020B0604020202020204" pitchFamily="34" charset="0"/>
              <a:buChar char="•"/>
            </a:pPr>
            <a:r>
              <a:rPr lang="en-US" sz="1400" dirty="0">
                <a:solidFill>
                  <a:srgbClr val="212529"/>
                </a:solidFill>
                <a:latin typeface="Arial" panose="020B0604020202020204" pitchFamily="34" charset="0"/>
                <a:cs typeface="Arial" panose="020B0604020202020204" pitchFamily="34" charset="0"/>
              </a:rPr>
              <a:t>Mainly used for transmission and distribution of electrical energy in power utilities, and for other applications</a:t>
            </a:r>
          </a:p>
        </p:txBody>
      </p:sp>
      <p:sp>
        <p:nvSpPr>
          <p:cNvPr id="17" name="TextBox 16">
            <a:extLst>
              <a:ext uri="{FF2B5EF4-FFF2-40B4-BE49-F238E27FC236}">
                <a16:creationId xmlns:a16="http://schemas.microsoft.com/office/drawing/2014/main" id="{51B46DD7-6481-4E66-B454-FA73AF6A606A}"/>
              </a:ext>
            </a:extLst>
          </p:cNvPr>
          <p:cNvSpPr txBox="1"/>
          <p:nvPr/>
        </p:nvSpPr>
        <p:spPr>
          <a:xfrm>
            <a:off x="1519643" y="4789723"/>
            <a:ext cx="5630461" cy="1156792"/>
          </a:xfrm>
          <a:prstGeom prst="rect">
            <a:avLst/>
          </a:prstGeom>
          <a:solidFill>
            <a:schemeClr val="accent3">
              <a:lumMod val="20000"/>
              <a:lumOff val="80000"/>
            </a:schemeClr>
          </a:solidFill>
        </p:spPr>
        <p:txBody>
          <a:bodyPr wrap="square">
            <a:spAutoFit/>
          </a:bodyPr>
          <a:lstStyle/>
          <a:p>
            <a:pPr marL="171450" indent="-171450">
              <a:lnSpc>
                <a:spcPts val="1400"/>
              </a:lnSpc>
              <a:buFont typeface="Arial" panose="020B0604020202020204" pitchFamily="34" charset="0"/>
              <a:buChar char="•"/>
            </a:pPr>
            <a:r>
              <a:rPr lang="en-US" sz="1100" dirty="0">
                <a:solidFill>
                  <a:schemeClr val="tx2"/>
                </a:solidFill>
                <a:latin typeface="Arial" panose="020B0604020202020204" pitchFamily="34" charset="0"/>
                <a:cs typeface="Arial" panose="020B0604020202020204" pitchFamily="34" charset="0"/>
              </a:rPr>
              <a:t>Increase in demand for electricity coupled with increased population and urbanization</a:t>
            </a:r>
          </a:p>
          <a:p>
            <a:pPr marL="171450" indent="-171450">
              <a:lnSpc>
                <a:spcPts val="1400"/>
              </a:lnSpc>
              <a:buFont typeface="Arial" panose="020B0604020202020204" pitchFamily="34" charset="0"/>
              <a:buChar char="•"/>
            </a:pPr>
            <a:r>
              <a:rPr lang="en-US" sz="1100" dirty="0">
                <a:solidFill>
                  <a:schemeClr val="tx2"/>
                </a:solidFill>
                <a:latin typeface="Arial" panose="020B0604020202020204" pitchFamily="34" charset="0"/>
                <a:cs typeface="Arial" panose="020B0604020202020204" pitchFamily="34" charset="0"/>
              </a:rPr>
              <a:t>Commitment from key countries towards implementing Paris agreement</a:t>
            </a:r>
          </a:p>
          <a:p>
            <a:pPr marL="171450" indent="-171450">
              <a:lnSpc>
                <a:spcPts val="1400"/>
              </a:lnSpc>
              <a:buFont typeface="Arial" panose="020B0604020202020204" pitchFamily="34" charset="0"/>
              <a:buChar char="•"/>
            </a:pPr>
            <a:r>
              <a:rPr lang="en-US" sz="1100" dirty="0">
                <a:solidFill>
                  <a:schemeClr val="tx2"/>
                </a:solidFill>
                <a:latin typeface="Arial" panose="020B0604020202020204" pitchFamily="34" charset="0"/>
                <a:cs typeface="Arial" panose="020B0604020202020204" pitchFamily="34" charset="0"/>
              </a:rPr>
              <a:t>Rising trend of renewable energy generation around the globe</a:t>
            </a:r>
          </a:p>
          <a:p>
            <a:pPr marL="171450" indent="-171450">
              <a:lnSpc>
                <a:spcPts val="1400"/>
              </a:lnSpc>
              <a:buFont typeface="Arial" panose="020B0604020202020204" pitchFamily="34" charset="0"/>
              <a:buChar char="•"/>
            </a:pPr>
            <a:r>
              <a:rPr lang="en-US" sz="1100" dirty="0">
                <a:solidFill>
                  <a:schemeClr val="tx2"/>
                </a:solidFill>
                <a:latin typeface="Arial" panose="020B0604020202020204" pitchFamily="34" charset="0"/>
                <a:cs typeface="Arial" panose="020B0604020202020204" pitchFamily="34" charset="0"/>
              </a:rPr>
              <a:t>Rise in switch from overhead lines to underground lines</a:t>
            </a:r>
          </a:p>
          <a:p>
            <a:pPr marL="171450" indent="-171450">
              <a:lnSpc>
                <a:spcPts val="1400"/>
              </a:lnSpc>
              <a:buFont typeface="Arial" panose="020B0604020202020204" pitchFamily="34" charset="0"/>
              <a:buChar char="•"/>
            </a:pPr>
            <a:r>
              <a:rPr lang="en-US" sz="1100" dirty="0">
                <a:solidFill>
                  <a:schemeClr val="tx2"/>
                </a:solidFill>
                <a:latin typeface="Arial" panose="020B0604020202020204" pitchFamily="34" charset="0"/>
                <a:cs typeface="Arial" panose="020B0604020202020204" pitchFamily="34" charset="0"/>
              </a:rPr>
              <a:t>Replacement of older grid infrastructure</a:t>
            </a:r>
          </a:p>
          <a:p>
            <a:pPr marL="171450" indent="-171450">
              <a:lnSpc>
                <a:spcPts val="1400"/>
              </a:lnSpc>
              <a:buFont typeface="Arial" panose="020B0604020202020204" pitchFamily="34" charset="0"/>
              <a:buChar char="•"/>
            </a:pPr>
            <a:r>
              <a:rPr lang="en-US" sz="1100" dirty="0">
                <a:solidFill>
                  <a:schemeClr val="tx2"/>
                </a:solidFill>
                <a:latin typeface="Arial" panose="020B0604020202020204" pitchFamily="34" charset="0"/>
                <a:cs typeface="Arial" panose="020B0604020202020204" pitchFamily="34" charset="0"/>
              </a:rPr>
              <a:t>Encouraging policies and initiatives of various governments and incentives</a:t>
            </a:r>
          </a:p>
        </p:txBody>
      </p:sp>
      <p:sp>
        <p:nvSpPr>
          <p:cNvPr id="18" name="Arrow: Down 17">
            <a:extLst>
              <a:ext uri="{FF2B5EF4-FFF2-40B4-BE49-F238E27FC236}">
                <a16:creationId xmlns:a16="http://schemas.microsoft.com/office/drawing/2014/main" id="{6CC920C0-C9EB-4A3F-AE55-D5BB03A0B9C4}"/>
              </a:ext>
            </a:extLst>
          </p:cNvPr>
          <p:cNvSpPr/>
          <p:nvPr/>
        </p:nvSpPr>
        <p:spPr>
          <a:xfrm>
            <a:off x="3590871" y="3787664"/>
            <a:ext cx="1251092" cy="900615"/>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latin typeface="Arial" panose="020B0604020202020204" pitchFamily="34" charset="0"/>
                <a:cs typeface="Arial" panose="020B0604020202020204" pitchFamily="34" charset="0"/>
              </a:rPr>
              <a:t>Key factors </a:t>
            </a:r>
            <a:r>
              <a:rPr lang="en-US" sz="1000" dirty="0">
                <a:solidFill>
                  <a:schemeClr val="tx2"/>
                </a:solidFill>
                <a:latin typeface="Arial" panose="020B0604020202020204" pitchFamily="34" charset="0"/>
                <a:cs typeface="Arial" panose="020B0604020202020204" pitchFamily="34" charset="0"/>
              </a:rPr>
              <a:t>driving</a:t>
            </a:r>
            <a:r>
              <a:rPr lang="en-US" sz="900" dirty="0">
                <a:solidFill>
                  <a:schemeClr val="tx2"/>
                </a:solidFill>
                <a:latin typeface="Arial" panose="020B0604020202020204" pitchFamily="34" charset="0"/>
                <a:cs typeface="Arial" panose="020B0604020202020204" pitchFamily="34" charset="0"/>
              </a:rPr>
              <a:t> growth</a:t>
            </a:r>
            <a:endParaRPr lang="en-US" sz="900" dirty="0">
              <a:solidFill>
                <a:schemeClr val="tx2"/>
              </a:solidFill>
            </a:endParaRPr>
          </a:p>
        </p:txBody>
      </p:sp>
    </p:spTree>
    <p:extLst>
      <p:ext uri="{BB962C8B-B14F-4D97-AF65-F5344CB8AC3E}">
        <p14:creationId xmlns:p14="http://schemas.microsoft.com/office/powerpoint/2010/main" val="150629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2521" y="1627899"/>
            <a:ext cx="7296474" cy="638111"/>
          </a:xfrm>
        </p:spPr>
        <p:txBody>
          <a:bodyPr>
            <a:noAutofit/>
          </a:bodyPr>
          <a:lstStyle/>
          <a:p>
            <a:pPr>
              <a:lnSpc>
                <a:spcPts val="1800"/>
              </a:lnSpc>
            </a:pPr>
            <a:r>
              <a:rPr lang="en-US" sz="1400" dirty="0"/>
              <a:t>In 2021, China was the leading consumer of copper in power cables</a:t>
            </a:r>
          </a:p>
          <a:p>
            <a:pPr>
              <a:lnSpc>
                <a:spcPts val="1800"/>
              </a:lnSpc>
            </a:pPr>
            <a:r>
              <a:rPr lang="en-US" sz="1400" dirty="0"/>
              <a:t>ROW leads in aluminum use followed by Europe, with ~62% and ~18% respectively</a:t>
            </a:r>
          </a:p>
          <a:p>
            <a:pPr>
              <a:lnSpc>
                <a:spcPts val="1800"/>
              </a:lnSpc>
            </a:pPr>
            <a:endParaRPr lang="en-US" sz="1400" dirty="0"/>
          </a:p>
          <a:p>
            <a:pPr>
              <a:lnSpc>
                <a:spcPts val="1800"/>
              </a:lnSpc>
            </a:pPr>
            <a:endParaRPr lang="en-IN" sz="1400" dirty="0"/>
          </a:p>
        </p:txBody>
      </p:sp>
      <p:sp>
        <p:nvSpPr>
          <p:cNvPr id="5" name="Slide Number Placeholder 4"/>
          <p:cNvSpPr>
            <a:spLocks noGrp="1"/>
          </p:cNvSpPr>
          <p:nvPr>
            <p:ph type="sldNum" sz="quarter" idx="12"/>
          </p:nvPr>
        </p:nvSpPr>
        <p:spPr/>
        <p:txBody>
          <a:bodyPr/>
          <a:lstStyle/>
          <a:p>
            <a:fld id="{6979739D-78A4-4856-BC20-BF4174158580}" type="slidenum">
              <a:rPr lang="en-US" smtClean="0"/>
              <a:pPr/>
              <a:t>4</a:t>
            </a:fld>
            <a:endParaRPr lang="en-US" dirty="0"/>
          </a:p>
        </p:txBody>
      </p:sp>
      <p:sp>
        <p:nvSpPr>
          <p:cNvPr id="2" name="Title 1"/>
          <p:cNvSpPr>
            <a:spLocks noGrp="1"/>
          </p:cNvSpPr>
          <p:nvPr>
            <p:ph type="title"/>
          </p:nvPr>
        </p:nvSpPr>
        <p:spPr>
          <a:xfrm>
            <a:off x="417672" y="265715"/>
            <a:ext cx="8229600" cy="408171"/>
          </a:xfrm>
        </p:spPr>
        <p:txBody>
          <a:bodyPr>
            <a:noAutofit/>
          </a:bodyPr>
          <a:lstStyle/>
          <a:p>
            <a:r>
              <a:rPr lang="en-US" sz="2000" dirty="0"/>
              <a:t>REGIONAL VIEW</a:t>
            </a:r>
          </a:p>
        </p:txBody>
      </p:sp>
      <p:graphicFrame>
        <p:nvGraphicFramePr>
          <p:cNvPr id="20" name="Chart 19"/>
          <p:cNvGraphicFramePr/>
          <p:nvPr/>
        </p:nvGraphicFramePr>
        <p:xfrm>
          <a:off x="915709" y="2918644"/>
          <a:ext cx="3676175" cy="2341643"/>
        </p:xfrm>
        <a:graphic>
          <a:graphicData uri="http://schemas.openxmlformats.org/drawingml/2006/chart">
            <c:chart xmlns:c="http://schemas.openxmlformats.org/drawingml/2006/chart" xmlns:r="http://schemas.openxmlformats.org/officeDocument/2006/relationships" r:id="rId2"/>
          </a:graphicData>
        </a:graphic>
      </p:graphicFrame>
      <p:sp>
        <p:nvSpPr>
          <p:cNvPr id="23" name="Rectangle 22"/>
          <p:cNvSpPr/>
          <p:nvPr/>
        </p:nvSpPr>
        <p:spPr>
          <a:xfrm>
            <a:off x="1456497" y="2754039"/>
            <a:ext cx="2811780" cy="342900"/>
          </a:xfrm>
          <a:prstGeom prst="rect">
            <a:avLst/>
          </a:prstGeom>
          <a:solidFill>
            <a:srgbClr val="475A8D"/>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050" b="1" u="sng" dirty="0">
                <a:latin typeface="Arial" pitchFamily="34" charset="0"/>
                <a:cs typeface="Arial" pitchFamily="34" charset="0"/>
              </a:rPr>
              <a:t>Copper power cable market, </a:t>
            </a:r>
            <a:br>
              <a:rPr lang="en-US" sz="1050" b="1" u="sng" dirty="0">
                <a:latin typeface="Arial" pitchFamily="34" charset="0"/>
                <a:cs typeface="Arial" pitchFamily="34" charset="0"/>
              </a:rPr>
            </a:br>
            <a:r>
              <a:rPr lang="en-US" sz="1050" b="1" u="sng" dirty="0">
                <a:latin typeface="Arial" pitchFamily="34" charset="0"/>
                <a:cs typeface="Arial" pitchFamily="34" charset="0"/>
              </a:rPr>
              <a:t>by Region (kmt)</a:t>
            </a:r>
          </a:p>
        </p:txBody>
      </p:sp>
      <p:sp>
        <p:nvSpPr>
          <p:cNvPr id="11" name="Rectangle 10"/>
          <p:cNvSpPr/>
          <p:nvPr/>
        </p:nvSpPr>
        <p:spPr>
          <a:xfrm>
            <a:off x="5119041" y="2754039"/>
            <a:ext cx="2811780" cy="342900"/>
          </a:xfrm>
          <a:prstGeom prst="rect">
            <a:avLst/>
          </a:prstGeom>
          <a:solidFill>
            <a:srgbClr val="475A8D"/>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050" b="1" u="sng" dirty="0">
                <a:latin typeface="Arial" pitchFamily="34" charset="0"/>
                <a:cs typeface="Arial" pitchFamily="34" charset="0"/>
              </a:rPr>
              <a:t>Aluminum power cable market, </a:t>
            </a:r>
            <a:br>
              <a:rPr lang="en-US" sz="1050" b="1" u="sng" dirty="0">
                <a:latin typeface="Arial" pitchFamily="34" charset="0"/>
                <a:cs typeface="Arial" pitchFamily="34" charset="0"/>
              </a:rPr>
            </a:br>
            <a:r>
              <a:rPr lang="en-US" sz="1050" b="1" u="sng" dirty="0">
                <a:latin typeface="Arial" pitchFamily="34" charset="0"/>
                <a:cs typeface="Arial" pitchFamily="34" charset="0"/>
              </a:rPr>
              <a:t>by Region (kmt)</a:t>
            </a:r>
          </a:p>
        </p:txBody>
      </p:sp>
      <p:graphicFrame>
        <p:nvGraphicFramePr>
          <p:cNvPr id="12" name="Chart 11"/>
          <p:cNvGraphicFramePr/>
          <p:nvPr>
            <p:extLst>
              <p:ext uri="{D42A27DB-BD31-4B8C-83A1-F6EECF244321}">
                <p14:modId xmlns:p14="http://schemas.microsoft.com/office/powerpoint/2010/main" val="1464334135"/>
              </p:ext>
            </p:extLst>
          </p:nvPr>
        </p:nvGraphicFramePr>
        <p:xfrm>
          <a:off x="4686844" y="2918644"/>
          <a:ext cx="3676175" cy="2341643"/>
        </p:xfrm>
        <a:graphic>
          <a:graphicData uri="http://schemas.openxmlformats.org/drawingml/2006/chart">
            <c:chart xmlns:c="http://schemas.openxmlformats.org/drawingml/2006/chart" xmlns:r="http://schemas.openxmlformats.org/officeDocument/2006/relationships" r:id="rId3"/>
          </a:graphicData>
        </a:graphic>
      </p:graphicFrame>
      <p:sp>
        <p:nvSpPr>
          <p:cNvPr id="13" name="Oval 12"/>
          <p:cNvSpPr/>
          <p:nvPr/>
        </p:nvSpPr>
        <p:spPr>
          <a:xfrm>
            <a:off x="2299063" y="3764096"/>
            <a:ext cx="705394" cy="420521"/>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panose="020B0604020202020204" pitchFamily="34" charset="0"/>
                <a:cs typeface="Arial" panose="020B0604020202020204" pitchFamily="34" charset="0"/>
              </a:rPr>
              <a:t>4,700</a:t>
            </a:r>
          </a:p>
        </p:txBody>
      </p:sp>
    </p:spTree>
    <p:extLst>
      <p:ext uri="{BB962C8B-B14F-4D97-AF65-F5344CB8AC3E}">
        <p14:creationId xmlns:p14="http://schemas.microsoft.com/office/powerpoint/2010/main" val="1192172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453" y="1246988"/>
            <a:ext cx="8544394" cy="1038959"/>
          </a:xfrm>
        </p:spPr>
        <p:txBody>
          <a:bodyPr>
            <a:no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According to the Paris Agreement, reducing energy-related CO₂ emissions in every region across the globe is necessary to shift from consumption of fossil fuels that cause climate change to cleaner, renewable forms of energy</a:t>
            </a:r>
          </a:p>
          <a:p>
            <a:r>
              <a:rPr lang="en-US" sz="1400" dirty="0">
                <a:latin typeface="Calibri" panose="020F0502020204030204" pitchFamily="34" charset="0"/>
                <a:ea typeface="Calibri" panose="020F0502020204030204" pitchFamily="34" charset="0"/>
                <a:cs typeface="Times New Roman" panose="02020603050405020304" pitchFamily="18" charset="0"/>
              </a:rPr>
              <a:t>Solar, along with wind energy and EV infrastructure, will play a critical role</a:t>
            </a:r>
            <a:endParaRPr lang="en-IN" sz="1400" dirty="0"/>
          </a:p>
        </p:txBody>
      </p:sp>
      <p:sp>
        <p:nvSpPr>
          <p:cNvPr id="5" name="Slide Number Placeholder 4"/>
          <p:cNvSpPr>
            <a:spLocks noGrp="1"/>
          </p:cNvSpPr>
          <p:nvPr>
            <p:ph type="sldNum" sz="quarter" idx="12"/>
          </p:nvPr>
        </p:nvSpPr>
        <p:spPr/>
        <p:txBody>
          <a:bodyPr/>
          <a:lstStyle/>
          <a:p>
            <a:fld id="{6979739D-78A4-4856-BC20-BF4174158580}" type="slidenum">
              <a:rPr lang="en-US" smtClean="0"/>
              <a:pPr/>
              <a:t>5</a:t>
            </a:fld>
            <a:endParaRPr lang="en-US" dirty="0"/>
          </a:p>
        </p:txBody>
      </p:sp>
      <p:sp>
        <p:nvSpPr>
          <p:cNvPr id="2" name="Title 1"/>
          <p:cNvSpPr>
            <a:spLocks noGrp="1"/>
          </p:cNvSpPr>
          <p:nvPr>
            <p:ph type="title"/>
          </p:nvPr>
        </p:nvSpPr>
        <p:spPr>
          <a:xfrm>
            <a:off x="417672" y="210427"/>
            <a:ext cx="8229600" cy="544228"/>
          </a:xfrm>
        </p:spPr>
        <p:txBody>
          <a:bodyPr>
            <a:normAutofit/>
          </a:bodyPr>
          <a:lstStyle/>
          <a:p>
            <a:r>
              <a:rPr lang="en-US" sz="2000" dirty="0"/>
              <a:t>MARKET DEVELOPMENT</a:t>
            </a:r>
          </a:p>
        </p:txBody>
      </p:sp>
      <p:sp>
        <p:nvSpPr>
          <p:cNvPr id="9" name="Oval 8">
            <a:extLst>
              <a:ext uri="{FF2B5EF4-FFF2-40B4-BE49-F238E27FC236}">
                <a16:creationId xmlns:a16="http://schemas.microsoft.com/office/drawing/2014/main" id="{D080516E-0FA5-40AB-82C5-C771548D2284}"/>
              </a:ext>
            </a:extLst>
          </p:cNvPr>
          <p:cNvSpPr/>
          <p:nvPr/>
        </p:nvSpPr>
        <p:spPr>
          <a:xfrm>
            <a:off x="3974562" y="3414254"/>
            <a:ext cx="1943100" cy="2000250"/>
          </a:xfrm>
          <a:prstGeom prst="ellipse">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Oval 9">
            <a:extLst>
              <a:ext uri="{FF2B5EF4-FFF2-40B4-BE49-F238E27FC236}">
                <a16:creationId xmlns:a16="http://schemas.microsoft.com/office/drawing/2014/main" id="{56EC8BA6-2769-49CB-B87E-54C25284AD45}"/>
              </a:ext>
            </a:extLst>
          </p:cNvPr>
          <p:cNvSpPr/>
          <p:nvPr/>
        </p:nvSpPr>
        <p:spPr>
          <a:xfrm>
            <a:off x="4774662" y="3242804"/>
            <a:ext cx="324972" cy="3249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500" dirty="0">
                <a:solidFill>
                  <a:schemeClr val="bg2"/>
                </a:solidFill>
                <a:latin typeface="Arial" panose="020B0604020202020204" pitchFamily="34" charset="0"/>
                <a:cs typeface="Arial" panose="020B0604020202020204" pitchFamily="34" charset="0"/>
              </a:rPr>
              <a:t>01</a:t>
            </a:r>
          </a:p>
        </p:txBody>
      </p:sp>
      <p:sp>
        <p:nvSpPr>
          <p:cNvPr id="11" name="Oval 10">
            <a:extLst>
              <a:ext uri="{FF2B5EF4-FFF2-40B4-BE49-F238E27FC236}">
                <a16:creationId xmlns:a16="http://schemas.microsoft.com/office/drawing/2014/main" id="{757343C1-86B5-4DA5-9C64-A2C55F3F9FA8}"/>
              </a:ext>
            </a:extLst>
          </p:cNvPr>
          <p:cNvSpPr/>
          <p:nvPr/>
        </p:nvSpPr>
        <p:spPr>
          <a:xfrm>
            <a:off x="5631912" y="3757154"/>
            <a:ext cx="324972" cy="3249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500" dirty="0">
                <a:solidFill>
                  <a:schemeClr val="bg2"/>
                </a:solidFill>
                <a:latin typeface="Arial" panose="020B0604020202020204" pitchFamily="34" charset="0"/>
                <a:cs typeface="Arial" panose="020B0604020202020204" pitchFamily="34" charset="0"/>
              </a:rPr>
              <a:t>02</a:t>
            </a:r>
          </a:p>
        </p:txBody>
      </p:sp>
      <p:sp>
        <p:nvSpPr>
          <p:cNvPr id="12" name="Oval 11">
            <a:extLst>
              <a:ext uri="{FF2B5EF4-FFF2-40B4-BE49-F238E27FC236}">
                <a16:creationId xmlns:a16="http://schemas.microsoft.com/office/drawing/2014/main" id="{DF7676AC-67BD-4CE2-8F27-EB13BBAEA4E0}"/>
              </a:ext>
            </a:extLst>
          </p:cNvPr>
          <p:cNvSpPr/>
          <p:nvPr/>
        </p:nvSpPr>
        <p:spPr>
          <a:xfrm>
            <a:off x="5403312" y="5071604"/>
            <a:ext cx="324972" cy="3249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500" dirty="0">
                <a:solidFill>
                  <a:schemeClr val="bg2"/>
                </a:solidFill>
                <a:latin typeface="Arial" panose="020B0604020202020204" pitchFamily="34" charset="0"/>
                <a:cs typeface="Arial" panose="020B0604020202020204" pitchFamily="34" charset="0"/>
              </a:rPr>
              <a:t>03</a:t>
            </a:r>
          </a:p>
        </p:txBody>
      </p:sp>
      <p:sp>
        <p:nvSpPr>
          <p:cNvPr id="13" name="Oval 12">
            <a:extLst>
              <a:ext uri="{FF2B5EF4-FFF2-40B4-BE49-F238E27FC236}">
                <a16:creationId xmlns:a16="http://schemas.microsoft.com/office/drawing/2014/main" id="{6AEB33F1-436C-48FC-BAE6-DA5EC600A593}"/>
              </a:ext>
            </a:extLst>
          </p:cNvPr>
          <p:cNvSpPr/>
          <p:nvPr/>
        </p:nvSpPr>
        <p:spPr>
          <a:xfrm>
            <a:off x="4277886" y="5064704"/>
            <a:ext cx="324972" cy="3249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500" dirty="0">
                <a:solidFill>
                  <a:schemeClr val="bg2"/>
                </a:solidFill>
                <a:latin typeface="Arial" panose="020B0604020202020204" pitchFamily="34" charset="0"/>
                <a:cs typeface="Arial" panose="020B0604020202020204" pitchFamily="34" charset="0"/>
              </a:rPr>
              <a:t>04</a:t>
            </a:r>
          </a:p>
        </p:txBody>
      </p:sp>
      <p:sp>
        <p:nvSpPr>
          <p:cNvPr id="14" name="Oval 13">
            <a:extLst>
              <a:ext uri="{FF2B5EF4-FFF2-40B4-BE49-F238E27FC236}">
                <a16:creationId xmlns:a16="http://schemas.microsoft.com/office/drawing/2014/main" id="{604FD5B6-1E3F-4F88-AB4F-7B9DD14489F2}"/>
              </a:ext>
            </a:extLst>
          </p:cNvPr>
          <p:cNvSpPr/>
          <p:nvPr/>
        </p:nvSpPr>
        <p:spPr>
          <a:xfrm>
            <a:off x="3957017" y="3725625"/>
            <a:ext cx="324972" cy="3249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500" dirty="0">
                <a:solidFill>
                  <a:schemeClr val="bg2"/>
                </a:solidFill>
                <a:latin typeface="Arial" panose="020B0604020202020204" pitchFamily="34" charset="0"/>
                <a:cs typeface="Arial" panose="020B0604020202020204" pitchFamily="34" charset="0"/>
              </a:rPr>
              <a:t>05</a:t>
            </a:r>
          </a:p>
        </p:txBody>
      </p:sp>
      <p:sp>
        <p:nvSpPr>
          <p:cNvPr id="17" name="TextBox 16">
            <a:extLst>
              <a:ext uri="{FF2B5EF4-FFF2-40B4-BE49-F238E27FC236}">
                <a16:creationId xmlns:a16="http://schemas.microsoft.com/office/drawing/2014/main" id="{A3433BA3-C056-4A3E-9F1C-B3686E9998D3}"/>
              </a:ext>
            </a:extLst>
          </p:cNvPr>
          <p:cNvSpPr txBox="1"/>
          <p:nvPr/>
        </p:nvSpPr>
        <p:spPr>
          <a:xfrm>
            <a:off x="4490650" y="2444082"/>
            <a:ext cx="2486620" cy="184666"/>
          </a:xfrm>
          <a:prstGeom prst="rect">
            <a:avLst/>
          </a:prstGeom>
          <a:noFill/>
        </p:spPr>
        <p:txBody>
          <a:bodyPr wrap="square" lIns="0" tIns="0" rIns="0" bIns="0" rtlCol="0" anchor="b">
            <a:spAutoFit/>
          </a:bodyPr>
          <a:lstStyle/>
          <a:p>
            <a:r>
              <a:rPr lang="en-US" sz="1200" b="1" kern="0" dirty="0">
                <a:solidFill>
                  <a:schemeClr val="accent2">
                    <a:lumMod val="60000"/>
                    <a:lumOff val="40000"/>
                  </a:schemeClr>
                </a:solidFill>
                <a:latin typeface="Arial" pitchFamily="34" charset="0"/>
                <a:cs typeface="Arial" pitchFamily="34" charset="0"/>
              </a:rPr>
              <a:t>Solar Power</a:t>
            </a:r>
          </a:p>
        </p:txBody>
      </p:sp>
      <p:sp>
        <p:nvSpPr>
          <p:cNvPr id="18" name="TextBox 17">
            <a:extLst>
              <a:ext uri="{FF2B5EF4-FFF2-40B4-BE49-F238E27FC236}">
                <a16:creationId xmlns:a16="http://schemas.microsoft.com/office/drawing/2014/main" id="{B2BF5C6B-3E72-45DC-BB7D-30D939BA5FFB}"/>
              </a:ext>
            </a:extLst>
          </p:cNvPr>
          <p:cNvSpPr txBox="1"/>
          <p:nvPr/>
        </p:nvSpPr>
        <p:spPr>
          <a:xfrm>
            <a:off x="7347502" y="3737092"/>
            <a:ext cx="1665530" cy="969496"/>
          </a:xfrm>
          <a:prstGeom prst="rect">
            <a:avLst/>
          </a:prstGeom>
          <a:solidFill>
            <a:schemeClr val="accent2">
              <a:lumMod val="20000"/>
              <a:lumOff val="80000"/>
            </a:schemeClr>
          </a:solidFill>
        </p:spPr>
        <p:txBody>
          <a:bodyPr wrap="square" lIns="0" tIns="0" rIns="0" bIns="0" rtlCol="0">
            <a:spAutoFit/>
          </a:bodyPr>
          <a:lstStyle/>
          <a:p>
            <a:pPr marL="54000"/>
            <a:r>
              <a:rPr lang="en-US" sz="900" dirty="0">
                <a:latin typeface="Calibri" panose="020F0502020204030204" pitchFamily="34" charset="0"/>
                <a:ea typeface="Calibri" panose="020F0502020204030204" pitchFamily="34" charset="0"/>
                <a:cs typeface="Times New Roman" panose="02020603050405020304" pitchFamily="18" charset="0"/>
              </a:rPr>
              <a:t>Cable within Tower</a:t>
            </a:r>
          </a:p>
          <a:p>
            <a:pPr marL="54000"/>
            <a:r>
              <a:rPr lang="en-US" sz="900" dirty="0">
                <a:latin typeface="Calibri" panose="020F0502020204030204" pitchFamily="34" charset="0"/>
                <a:ea typeface="Calibri" panose="020F0502020204030204" pitchFamily="34" charset="0"/>
                <a:cs typeface="Times New Roman" panose="02020603050405020304" pitchFamily="18" charset="0"/>
              </a:rPr>
              <a:t>Inter-connecting Towers (&amp; to Farm step-up)</a:t>
            </a:r>
          </a:p>
          <a:p>
            <a:pPr marL="54000"/>
            <a:r>
              <a:rPr lang="en-US" sz="900" dirty="0">
                <a:latin typeface="Calibri" panose="020F0502020204030204" pitchFamily="34" charset="0"/>
                <a:ea typeface="Calibri" panose="020F0502020204030204" pitchFamily="34" charset="0"/>
                <a:cs typeface="Times New Roman" panose="02020603050405020304" pitchFamily="18" charset="0"/>
              </a:rPr>
              <a:t>Ground W&amp;C Usage</a:t>
            </a:r>
          </a:p>
          <a:p>
            <a:pPr marL="54000"/>
            <a:r>
              <a:rPr lang="en-US" sz="900" dirty="0">
                <a:latin typeface="Calibri" panose="020F0502020204030204" pitchFamily="34" charset="0"/>
                <a:ea typeface="Calibri" panose="020F0502020204030204" pitchFamily="34" charset="0"/>
                <a:cs typeface="Times New Roman" panose="02020603050405020304" pitchFamily="18" charset="0"/>
              </a:rPr>
              <a:t>Cable from Tower to Pad</a:t>
            </a:r>
          </a:p>
          <a:p>
            <a:pPr marL="54000"/>
            <a:r>
              <a:rPr lang="en-US" sz="900" dirty="0">
                <a:latin typeface="Calibri" panose="020F0502020204030204" pitchFamily="34" charset="0"/>
                <a:cs typeface="Times New Roman" panose="02020603050405020304" pitchFamily="18" charset="0"/>
              </a:rPr>
              <a:t>Electronic and data transmission cable</a:t>
            </a:r>
          </a:p>
        </p:txBody>
      </p:sp>
      <p:sp>
        <p:nvSpPr>
          <p:cNvPr id="19" name="TextBox 18">
            <a:extLst>
              <a:ext uri="{FF2B5EF4-FFF2-40B4-BE49-F238E27FC236}">
                <a16:creationId xmlns:a16="http://schemas.microsoft.com/office/drawing/2014/main" id="{7240898A-1EC2-4EF0-A75A-CCC3FD3A6DD3}"/>
              </a:ext>
            </a:extLst>
          </p:cNvPr>
          <p:cNvSpPr txBox="1"/>
          <p:nvPr/>
        </p:nvSpPr>
        <p:spPr>
          <a:xfrm>
            <a:off x="6076431" y="3519833"/>
            <a:ext cx="1741808" cy="184666"/>
          </a:xfrm>
          <a:prstGeom prst="rect">
            <a:avLst/>
          </a:prstGeom>
          <a:noFill/>
        </p:spPr>
        <p:txBody>
          <a:bodyPr wrap="square" lIns="0" tIns="0" rIns="0" bIns="0" rtlCol="0" anchor="b">
            <a:spAutoFit/>
          </a:bodyPr>
          <a:lstStyle/>
          <a:p>
            <a:r>
              <a:rPr lang="en-US" sz="1200" b="1" kern="0" dirty="0">
                <a:solidFill>
                  <a:schemeClr val="accent2"/>
                </a:solidFill>
                <a:latin typeface="Arial" pitchFamily="34" charset="0"/>
                <a:cs typeface="Arial" pitchFamily="34" charset="0"/>
              </a:rPr>
              <a:t>Offshore wind power</a:t>
            </a:r>
          </a:p>
        </p:txBody>
      </p:sp>
      <p:sp>
        <p:nvSpPr>
          <p:cNvPr id="21" name="TextBox 20">
            <a:extLst>
              <a:ext uri="{FF2B5EF4-FFF2-40B4-BE49-F238E27FC236}">
                <a16:creationId xmlns:a16="http://schemas.microsoft.com/office/drawing/2014/main" id="{76865145-2BAF-4F38-8ABB-1B41EBBC9741}"/>
              </a:ext>
            </a:extLst>
          </p:cNvPr>
          <p:cNvSpPr txBox="1"/>
          <p:nvPr/>
        </p:nvSpPr>
        <p:spPr>
          <a:xfrm>
            <a:off x="7130139" y="5208723"/>
            <a:ext cx="1747990" cy="969496"/>
          </a:xfrm>
          <a:prstGeom prst="rect">
            <a:avLst/>
          </a:prstGeom>
          <a:solidFill>
            <a:schemeClr val="accent3">
              <a:lumMod val="20000"/>
              <a:lumOff val="80000"/>
            </a:schemeClr>
          </a:solidFill>
        </p:spPr>
        <p:txBody>
          <a:bodyPr wrap="square" lIns="0" tIns="0" rIns="0" bIns="0" rtlCol="0">
            <a:spAutoFit/>
          </a:bodyPr>
          <a:lstStyle>
            <a:defPPr>
              <a:defRPr lang="en-US"/>
            </a:defPPr>
            <a:lvl1pPr>
              <a:defRPr sz="1100" b="0" i="0">
                <a:solidFill>
                  <a:srgbClr val="4B575F"/>
                </a:solidFill>
                <a:effectLst/>
              </a:defRPr>
            </a:lvl1pPr>
          </a:lstStyle>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Cable within Tower</a:t>
            </a:r>
          </a:p>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Inter-connecting Towers (&amp; to Farm step-up)</a:t>
            </a:r>
          </a:p>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Ground W&amp;C Usage</a:t>
            </a:r>
          </a:p>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Cable from Tower to Pad</a:t>
            </a:r>
          </a:p>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Electronic and data transmission cable</a:t>
            </a:r>
          </a:p>
        </p:txBody>
      </p:sp>
      <p:sp>
        <p:nvSpPr>
          <p:cNvPr id="22" name="TextBox 21">
            <a:extLst>
              <a:ext uri="{FF2B5EF4-FFF2-40B4-BE49-F238E27FC236}">
                <a16:creationId xmlns:a16="http://schemas.microsoft.com/office/drawing/2014/main" id="{D68C6A9C-31D2-4DF4-A842-EEAD880C9371}"/>
              </a:ext>
            </a:extLst>
          </p:cNvPr>
          <p:cNvSpPr txBox="1"/>
          <p:nvPr/>
        </p:nvSpPr>
        <p:spPr>
          <a:xfrm>
            <a:off x="5811706" y="5027424"/>
            <a:ext cx="1505368" cy="161583"/>
          </a:xfrm>
          <a:prstGeom prst="rect">
            <a:avLst/>
          </a:prstGeom>
          <a:solidFill>
            <a:schemeClr val="accent3">
              <a:lumMod val="60000"/>
              <a:lumOff val="40000"/>
            </a:schemeClr>
          </a:solidFill>
        </p:spPr>
        <p:txBody>
          <a:bodyPr wrap="square" lIns="0" tIns="0" rIns="0" bIns="0" rtlCol="0" anchor="b">
            <a:spAutoFit/>
          </a:bodyPr>
          <a:lstStyle/>
          <a:p>
            <a:r>
              <a:rPr lang="en-US" sz="1050" b="1" kern="0" dirty="0">
                <a:solidFill>
                  <a:schemeClr val="bg1"/>
                </a:solidFill>
                <a:latin typeface="Arial" pitchFamily="34" charset="0"/>
                <a:cs typeface="Arial" pitchFamily="34" charset="0"/>
              </a:rPr>
              <a:t>Onshore wind power</a:t>
            </a:r>
          </a:p>
        </p:txBody>
      </p:sp>
      <p:sp>
        <p:nvSpPr>
          <p:cNvPr id="33" name="TextBox 32">
            <a:extLst>
              <a:ext uri="{FF2B5EF4-FFF2-40B4-BE49-F238E27FC236}">
                <a16:creationId xmlns:a16="http://schemas.microsoft.com/office/drawing/2014/main" id="{12D2DAEF-AEE2-4A93-82B4-CDBB45B70DA8}"/>
              </a:ext>
            </a:extLst>
          </p:cNvPr>
          <p:cNvSpPr txBox="1"/>
          <p:nvPr/>
        </p:nvSpPr>
        <p:spPr>
          <a:xfrm>
            <a:off x="1983415" y="3417074"/>
            <a:ext cx="1788485" cy="415498"/>
          </a:xfrm>
          <a:prstGeom prst="rect">
            <a:avLst/>
          </a:prstGeom>
          <a:solidFill>
            <a:schemeClr val="accent1">
              <a:lumMod val="10000"/>
              <a:lumOff val="90000"/>
            </a:schemeClr>
          </a:solidFill>
        </p:spPr>
        <p:txBody>
          <a:bodyPr wrap="square" lIns="0" tIns="0" rIns="0" bIns="0" rtlCol="0">
            <a:spAutoFit/>
          </a:bodyPr>
          <a:lstStyle/>
          <a:p>
            <a:pPr marL="54000"/>
            <a:r>
              <a:rPr lang="en-US" sz="900" dirty="0">
                <a:latin typeface="Calibri" panose="020F0502020204030204" pitchFamily="34" charset="0"/>
                <a:ea typeface="Calibri" panose="020F0502020204030204" pitchFamily="34" charset="0"/>
                <a:cs typeface="Times New Roman" panose="02020603050405020304" pitchFamily="18" charset="0"/>
              </a:rPr>
              <a:t>Smart city - transport mobility, energy, infrastructure, and smart buildings, data Centre</a:t>
            </a:r>
          </a:p>
        </p:txBody>
      </p:sp>
      <p:pic>
        <p:nvPicPr>
          <p:cNvPr id="2052" name="Picture 4" descr="Aluminum Alloy Cable VS Copper Cable | Refractory Metals &amp; Alloys">
            <a:extLst>
              <a:ext uri="{FF2B5EF4-FFF2-40B4-BE49-F238E27FC236}">
                <a16:creationId xmlns:a16="http://schemas.microsoft.com/office/drawing/2014/main" id="{35793C55-2AF2-4103-9E45-EE9B4B923F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521" r="5804"/>
          <a:stretch/>
        </p:blipFill>
        <p:spPr bwMode="auto">
          <a:xfrm>
            <a:off x="4277886" y="3854693"/>
            <a:ext cx="1354027" cy="108742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JVN wins 1 GW solar project contract by bidding ₹2.45 per unit tariff">
            <a:extLst>
              <a:ext uri="{FF2B5EF4-FFF2-40B4-BE49-F238E27FC236}">
                <a16:creationId xmlns:a16="http://schemas.microsoft.com/office/drawing/2014/main" id="{A37C5369-1C99-42F9-ABBD-AA0C041766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833" y="2621208"/>
            <a:ext cx="905567" cy="572975"/>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a:extLst>
              <a:ext uri="{FF2B5EF4-FFF2-40B4-BE49-F238E27FC236}">
                <a16:creationId xmlns:a16="http://schemas.microsoft.com/office/drawing/2014/main" id="{F1695512-35CA-4711-B83F-404387B29B95}"/>
              </a:ext>
            </a:extLst>
          </p:cNvPr>
          <p:cNvSpPr txBox="1"/>
          <p:nvPr/>
        </p:nvSpPr>
        <p:spPr>
          <a:xfrm>
            <a:off x="5364646" y="2638816"/>
            <a:ext cx="2874752" cy="415498"/>
          </a:xfrm>
          <a:prstGeom prst="rect">
            <a:avLst/>
          </a:prstGeom>
          <a:solidFill>
            <a:schemeClr val="accent2">
              <a:lumMod val="20000"/>
              <a:lumOff val="80000"/>
            </a:schemeClr>
          </a:solidFill>
        </p:spPr>
        <p:txBody>
          <a:bodyPr wrap="square" lIns="0" tIns="0" rIns="0" bIns="0" rtlCol="0">
            <a:spAutoFit/>
          </a:bodyPr>
          <a:lstStyle/>
          <a:p>
            <a:pPr marL="54000"/>
            <a:r>
              <a:rPr lang="en-IN" sz="900" dirty="0">
                <a:latin typeface="Calibri" panose="020F0502020204030204" pitchFamily="34" charset="0"/>
                <a:ea typeface="Calibri" panose="020F0502020204030204" pitchFamily="34" charset="0"/>
                <a:cs typeface="Times New Roman" panose="02020603050405020304" pitchFamily="18" charset="0"/>
              </a:rPr>
              <a:t>In Solar PV cables is used for transmitting electrical power</a:t>
            </a:r>
          </a:p>
          <a:p>
            <a:pPr marL="54000"/>
            <a:r>
              <a:rPr lang="en-IN" sz="900" dirty="0">
                <a:latin typeface="Calibri" panose="020F0502020204030204" pitchFamily="34" charset="0"/>
                <a:ea typeface="Calibri" panose="020F0502020204030204" pitchFamily="34" charset="0"/>
                <a:cs typeface="Times New Roman" panose="02020603050405020304" pitchFamily="18" charset="0"/>
              </a:rPr>
              <a:t>Cable is used to conduct electricity</a:t>
            </a:r>
          </a:p>
          <a:p>
            <a:pPr marL="54000"/>
            <a:r>
              <a:rPr lang="en-IN" sz="900" dirty="0">
                <a:latin typeface="Calibri" panose="020F0502020204030204" pitchFamily="34" charset="0"/>
                <a:ea typeface="Calibri" panose="020F0502020204030204" pitchFamily="34" charset="0"/>
                <a:cs typeface="Times New Roman" panose="02020603050405020304" pitchFamily="18" charset="0"/>
              </a:rPr>
              <a:t>Heat exchangers are used to transfer solar energy</a:t>
            </a:r>
          </a:p>
        </p:txBody>
      </p:sp>
      <p:pic>
        <p:nvPicPr>
          <p:cNvPr id="2058" name="Picture 10" descr="Offshore wind energy | WindEurope">
            <a:extLst>
              <a:ext uri="{FF2B5EF4-FFF2-40B4-BE49-F238E27FC236}">
                <a16:creationId xmlns:a16="http://schemas.microsoft.com/office/drawing/2014/main" id="{7E7FE0DB-74CB-4674-B4F7-33AC03DFE7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2997" y="3757153"/>
            <a:ext cx="1296064" cy="9398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C98A9B24-43E8-4720-9570-6F5D60EA8EED}"/>
              </a:ext>
            </a:extLst>
          </p:cNvPr>
          <p:cNvPicPr>
            <a:picLocks noChangeAspect="1"/>
          </p:cNvPicPr>
          <p:nvPr/>
        </p:nvPicPr>
        <p:blipFill>
          <a:blip r:embed="rId5"/>
          <a:stretch>
            <a:fillRect/>
          </a:stretch>
        </p:blipFill>
        <p:spPr>
          <a:xfrm>
            <a:off x="5828288" y="5199294"/>
            <a:ext cx="1283012" cy="969497"/>
          </a:xfrm>
          <a:prstGeom prst="rect">
            <a:avLst/>
          </a:prstGeom>
        </p:spPr>
      </p:pic>
      <p:sp>
        <p:nvSpPr>
          <p:cNvPr id="44" name="TextBox 43">
            <a:extLst>
              <a:ext uri="{FF2B5EF4-FFF2-40B4-BE49-F238E27FC236}">
                <a16:creationId xmlns:a16="http://schemas.microsoft.com/office/drawing/2014/main" id="{2211CFF0-4BCA-45A0-BB9D-62972AED9154}"/>
              </a:ext>
            </a:extLst>
          </p:cNvPr>
          <p:cNvSpPr txBox="1"/>
          <p:nvPr/>
        </p:nvSpPr>
        <p:spPr>
          <a:xfrm>
            <a:off x="2225174" y="4696859"/>
            <a:ext cx="1747990" cy="553998"/>
          </a:xfrm>
          <a:prstGeom prst="rect">
            <a:avLst/>
          </a:prstGeom>
          <a:solidFill>
            <a:schemeClr val="accent3">
              <a:lumMod val="20000"/>
              <a:lumOff val="80000"/>
            </a:schemeClr>
          </a:solidFill>
        </p:spPr>
        <p:txBody>
          <a:bodyPr wrap="square" lIns="0" tIns="0" rIns="0" bIns="0" rtlCol="0">
            <a:spAutoFit/>
          </a:bodyPr>
          <a:lstStyle>
            <a:defPPr>
              <a:defRPr lang="en-US"/>
            </a:defPPr>
            <a:lvl1pPr>
              <a:defRPr sz="1100" b="0" i="0">
                <a:solidFill>
                  <a:srgbClr val="4B575F"/>
                </a:solidFill>
                <a:effectLst/>
              </a:defRPr>
            </a:lvl1pPr>
          </a:lstStyle>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Charging pad</a:t>
            </a:r>
          </a:p>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Vehicle charging points</a:t>
            </a:r>
          </a:p>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Cable Assembly</a:t>
            </a:r>
          </a:p>
          <a:p>
            <a:pPr marL="54000"/>
            <a:r>
              <a:rPr lang="en-US" sz="900" dirty="0">
                <a:solidFill>
                  <a:schemeClr val="tx1"/>
                </a:solidFill>
                <a:latin typeface="Calibri" panose="020F0502020204030204" pitchFamily="34" charset="0"/>
                <a:ea typeface="Calibri" panose="020F0502020204030204" pitchFamily="34" charset="0"/>
                <a:cs typeface="Times New Roman" panose="02020603050405020304" pitchFamily="18" charset="0"/>
              </a:rPr>
              <a:t>Cord extension set</a:t>
            </a:r>
            <a:endParaRPr lang="en-IN" sz="9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5" name="TextBox 44">
            <a:extLst>
              <a:ext uri="{FF2B5EF4-FFF2-40B4-BE49-F238E27FC236}">
                <a16:creationId xmlns:a16="http://schemas.microsoft.com/office/drawing/2014/main" id="{65C15D12-51DA-482C-887E-FA6A72DF09AD}"/>
              </a:ext>
            </a:extLst>
          </p:cNvPr>
          <p:cNvSpPr txBox="1"/>
          <p:nvPr/>
        </p:nvSpPr>
        <p:spPr>
          <a:xfrm>
            <a:off x="747716" y="4485744"/>
            <a:ext cx="1505368" cy="161583"/>
          </a:xfrm>
          <a:prstGeom prst="rect">
            <a:avLst/>
          </a:prstGeom>
          <a:solidFill>
            <a:schemeClr val="accent3">
              <a:lumMod val="60000"/>
              <a:lumOff val="40000"/>
            </a:schemeClr>
          </a:solidFill>
        </p:spPr>
        <p:txBody>
          <a:bodyPr wrap="square" lIns="0" tIns="0" rIns="0" bIns="0" rtlCol="0" anchor="b">
            <a:spAutoFit/>
          </a:bodyPr>
          <a:lstStyle/>
          <a:p>
            <a:r>
              <a:rPr lang="en-US" sz="1050" b="1" kern="0" dirty="0">
                <a:solidFill>
                  <a:schemeClr val="bg1"/>
                </a:solidFill>
                <a:latin typeface="Arial" pitchFamily="34" charset="0"/>
                <a:cs typeface="Arial" pitchFamily="34" charset="0"/>
              </a:rPr>
              <a:t>EV Charging station</a:t>
            </a:r>
          </a:p>
        </p:txBody>
      </p:sp>
      <p:pic>
        <p:nvPicPr>
          <p:cNvPr id="2060" name="Picture 12" descr="Charging stations for electric vehicles spread across China -  Chinadaily.com.cn">
            <a:extLst>
              <a:ext uri="{FF2B5EF4-FFF2-40B4-BE49-F238E27FC236}">
                <a16:creationId xmlns:a16="http://schemas.microsoft.com/office/drawing/2014/main" id="{B83FDA23-2A5E-4116-BF3B-CF6E4B7433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7715" y="4691890"/>
            <a:ext cx="1282736" cy="91483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33,829 Datacenter Stock Photos, Pictures &amp; Royalty-Free Images - iStock">
            <a:extLst>
              <a:ext uri="{FF2B5EF4-FFF2-40B4-BE49-F238E27FC236}">
                <a16:creationId xmlns:a16="http://schemas.microsoft.com/office/drawing/2014/main" id="{32A373BC-58AF-497B-96CB-8DA78CE3561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3466" y="3231245"/>
            <a:ext cx="954209" cy="613419"/>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40 MW / 80 MWh energy storage project with a leading renewable energy  company highlights Wärtsilä's technical capabilities">
            <a:extLst>
              <a:ext uri="{FF2B5EF4-FFF2-40B4-BE49-F238E27FC236}">
                <a16:creationId xmlns:a16="http://schemas.microsoft.com/office/drawing/2014/main" id="{7394DBED-1BA4-46DB-B09E-9A81786492B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898" y="3868517"/>
            <a:ext cx="1002775" cy="561554"/>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49">
            <a:extLst>
              <a:ext uri="{FF2B5EF4-FFF2-40B4-BE49-F238E27FC236}">
                <a16:creationId xmlns:a16="http://schemas.microsoft.com/office/drawing/2014/main" id="{DF0D9B1E-9204-48D6-A91A-B15CFC8D8BCB}"/>
              </a:ext>
            </a:extLst>
          </p:cNvPr>
          <p:cNvPicPr>
            <a:picLocks noChangeAspect="1"/>
          </p:cNvPicPr>
          <p:nvPr/>
        </p:nvPicPr>
        <p:blipFill rotWithShape="1">
          <a:blip r:embed="rId9"/>
          <a:srcRect l="717" t="5606" r="3348" b="6372"/>
          <a:stretch/>
        </p:blipFill>
        <p:spPr>
          <a:xfrm>
            <a:off x="732627" y="2578261"/>
            <a:ext cx="892979" cy="561554"/>
          </a:xfrm>
          <a:prstGeom prst="rect">
            <a:avLst/>
          </a:prstGeom>
          <a:ln w="88900" cap="sq" cmpd="thickThin">
            <a:solidFill>
              <a:srgbClr val="000000"/>
            </a:solidFill>
            <a:prstDash val="solid"/>
            <a:miter lim="800000"/>
          </a:ln>
          <a:effectLst>
            <a:innerShdw blurRad="76200">
              <a:srgbClr val="000000"/>
            </a:innerShdw>
          </a:effectLst>
        </p:spPr>
      </p:pic>
      <p:sp>
        <p:nvSpPr>
          <p:cNvPr id="51" name="TextBox 50">
            <a:extLst>
              <a:ext uri="{FF2B5EF4-FFF2-40B4-BE49-F238E27FC236}">
                <a16:creationId xmlns:a16="http://schemas.microsoft.com/office/drawing/2014/main" id="{ECC1D6C9-8154-4EA7-AF22-175C504BADE5}"/>
              </a:ext>
            </a:extLst>
          </p:cNvPr>
          <p:cNvSpPr txBox="1"/>
          <p:nvPr/>
        </p:nvSpPr>
        <p:spPr>
          <a:xfrm>
            <a:off x="1732603" y="3208565"/>
            <a:ext cx="1915061" cy="161583"/>
          </a:xfrm>
          <a:prstGeom prst="rect">
            <a:avLst/>
          </a:prstGeom>
          <a:solidFill>
            <a:schemeClr val="accent3">
              <a:lumMod val="60000"/>
              <a:lumOff val="40000"/>
            </a:schemeClr>
          </a:solidFill>
        </p:spPr>
        <p:txBody>
          <a:bodyPr wrap="square" lIns="0" tIns="0" rIns="0" bIns="0" rtlCol="0" anchor="b">
            <a:spAutoFit/>
          </a:bodyPr>
          <a:lstStyle/>
          <a:p>
            <a:r>
              <a:rPr lang="en-US" sz="1050" b="1" kern="0" dirty="0">
                <a:solidFill>
                  <a:schemeClr val="bg1"/>
                </a:solidFill>
                <a:latin typeface="Arial" pitchFamily="34" charset="0"/>
                <a:cs typeface="Arial" pitchFamily="34" charset="0"/>
              </a:rPr>
              <a:t>Other emerging technologies</a:t>
            </a:r>
          </a:p>
        </p:txBody>
      </p:sp>
      <p:pic>
        <p:nvPicPr>
          <p:cNvPr id="2066" name="Picture 18" descr="smart city: Opinion: Why Smart Cities will evolve into hyper-connected  cities, Government News, ET Government">
            <a:extLst>
              <a:ext uri="{FF2B5EF4-FFF2-40B4-BE49-F238E27FC236}">
                <a16:creationId xmlns:a16="http://schemas.microsoft.com/office/drawing/2014/main" id="{504CA1B0-B3FA-4A8F-8BDF-9114D507EA8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82662" y="3936446"/>
            <a:ext cx="1007937" cy="50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43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979739D-78A4-4856-BC20-BF4174158580}" type="slidenum">
              <a:rPr lang="en-US" smtClean="0"/>
              <a:pPr/>
              <a:t>6</a:t>
            </a:fld>
            <a:endParaRPr lang="en-US" dirty="0"/>
          </a:p>
        </p:txBody>
      </p:sp>
      <p:sp>
        <p:nvSpPr>
          <p:cNvPr id="2" name="Title 1"/>
          <p:cNvSpPr>
            <a:spLocks noGrp="1"/>
          </p:cNvSpPr>
          <p:nvPr>
            <p:ph type="title"/>
          </p:nvPr>
        </p:nvSpPr>
        <p:spPr>
          <a:xfrm>
            <a:off x="326572" y="195721"/>
            <a:ext cx="8229600" cy="544228"/>
          </a:xfrm>
        </p:spPr>
        <p:txBody>
          <a:bodyPr>
            <a:normAutofit/>
          </a:bodyPr>
          <a:lstStyle/>
          <a:p>
            <a:r>
              <a:rPr lang="en-US" sz="2000" dirty="0"/>
              <a:t>COPPER POWER CABLE DEMAND – WIND</a:t>
            </a:r>
            <a:endParaRPr lang="en-US" sz="2000" dirty="0">
              <a:latin typeface="Arial Narrow" panose="020B0606020202030204" pitchFamily="34" charset="0"/>
            </a:endParaRPr>
          </a:p>
        </p:txBody>
      </p:sp>
      <p:graphicFrame>
        <p:nvGraphicFramePr>
          <p:cNvPr id="14" name="图表 12">
            <a:extLst>
              <a:ext uri="{FF2B5EF4-FFF2-40B4-BE49-F238E27FC236}">
                <a16:creationId xmlns:a16="http://schemas.microsoft.com/office/drawing/2014/main" id="{36C08941-C86C-4A7E-97B9-93994ED9C735}"/>
              </a:ext>
            </a:extLst>
          </p:cNvPr>
          <p:cNvGraphicFramePr/>
          <p:nvPr>
            <p:extLst>
              <p:ext uri="{D42A27DB-BD31-4B8C-83A1-F6EECF244321}">
                <p14:modId xmlns:p14="http://schemas.microsoft.com/office/powerpoint/2010/main" val="804585476"/>
              </p:ext>
            </p:extLst>
          </p:nvPr>
        </p:nvGraphicFramePr>
        <p:xfrm>
          <a:off x="208332" y="2747052"/>
          <a:ext cx="4358111" cy="2557212"/>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24">
            <a:extLst>
              <a:ext uri="{FF2B5EF4-FFF2-40B4-BE49-F238E27FC236}">
                <a16:creationId xmlns:a16="http://schemas.microsoft.com/office/drawing/2014/main" id="{37561284-4E20-4B71-BA09-7D5D46DC9A6F}"/>
              </a:ext>
            </a:extLst>
          </p:cNvPr>
          <p:cNvSpPr>
            <a:spLocks noChangeArrowheads="1"/>
          </p:cNvSpPr>
          <p:nvPr/>
        </p:nvSpPr>
        <p:spPr bwMode="auto">
          <a:xfrm>
            <a:off x="200993" y="2539303"/>
            <a:ext cx="4369296" cy="276999"/>
          </a:xfrm>
          <a:prstGeom prst="rect">
            <a:avLst/>
          </a:prstGeom>
          <a:solidFill>
            <a:schemeClr val="accent1">
              <a:lumMod val="90000"/>
              <a:lumOff val="10000"/>
            </a:schemeClr>
          </a:solidFill>
          <a:ln w="28575">
            <a:noFill/>
            <a:miter lim="800000"/>
            <a:headEnd/>
            <a:tailEnd/>
          </a:ln>
        </p:spPr>
        <p:txBody>
          <a:bodyPr wrap="square">
            <a:spAutoFit/>
          </a:bodyPr>
          <a:lstStyle/>
          <a:p>
            <a:pPr algn="ctr">
              <a:defRPr/>
            </a:pPr>
            <a:r>
              <a:rPr lang="en-US" sz="1200" b="1" u="sng" dirty="0">
                <a:solidFill>
                  <a:srgbClr val="FFFFFF"/>
                </a:solidFill>
                <a:latin typeface="Arial" charset="0"/>
                <a:cs typeface="Arial" charset="0"/>
              </a:rPr>
              <a:t>Wind</a:t>
            </a:r>
            <a:r>
              <a:rPr lang="en-US" sz="900" b="1" u="sng" dirty="0">
                <a:solidFill>
                  <a:srgbClr val="FFFFFF"/>
                </a:solidFill>
                <a:latin typeface="Arial" charset="0"/>
                <a:cs typeface="Arial" charset="0"/>
              </a:rPr>
              <a:t> </a:t>
            </a:r>
            <a:r>
              <a:rPr lang="en-US" sz="1200" b="1" u="sng" dirty="0">
                <a:solidFill>
                  <a:srgbClr val="FFFFFF"/>
                </a:solidFill>
                <a:latin typeface="Arial" charset="0"/>
                <a:cs typeface="Arial" charset="0"/>
              </a:rPr>
              <a:t>installed</a:t>
            </a:r>
            <a:r>
              <a:rPr lang="en-US" sz="900" b="1" u="sng" dirty="0">
                <a:solidFill>
                  <a:srgbClr val="FFFFFF"/>
                </a:solidFill>
                <a:latin typeface="Arial" charset="0"/>
                <a:cs typeface="Arial" charset="0"/>
              </a:rPr>
              <a:t> </a:t>
            </a:r>
            <a:r>
              <a:rPr lang="en-US" sz="1200" b="1" u="sng" dirty="0">
                <a:solidFill>
                  <a:srgbClr val="FFFFFF"/>
                </a:solidFill>
                <a:latin typeface="Arial" charset="0"/>
                <a:cs typeface="Arial" charset="0"/>
              </a:rPr>
              <a:t>capacity</a:t>
            </a:r>
          </a:p>
        </p:txBody>
      </p:sp>
      <p:graphicFrame>
        <p:nvGraphicFramePr>
          <p:cNvPr id="17" name="图表 12">
            <a:extLst>
              <a:ext uri="{FF2B5EF4-FFF2-40B4-BE49-F238E27FC236}">
                <a16:creationId xmlns:a16="http://schemas.microsoft.com/office/drawing/2014/main" id="{A29BC72A-6554-4D95-965C-E0342BCDFE6C}"/>
              </a:ext>
            </a:extLst>
          </p:cNvPr>
          <p:cNvGraphicFramePr/>
          <p:nvPr>
            <p:extLst>
              <p:ext uri="{D42A27DB-BD31-4B8C-83A1-F6EECF244321}">
                <p14:modId xmlns:p14="http://schemas.microsoft.com/office/powerpoint/2010/main" val="2678689236"/>
              </p:ext>
            </p:extLst>
          </p:nvPr>
        </p:nvGraphicFramePr>
        <p:xfrm>
          <a:off x="4678222" y="2753301"/>
          <a:ext cx="4257056" cy="2550963"/>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24">
            <a:extLst>
              <a:ext uri="{FF2B5EF4-FFF2-40B4-BE49-F238E27FC236}">
                <a16:creationId xmlns:a16="http://schemas.microsoft.com/office/drawing/2014/main" id="{964A2877-5046-46BB-8B5B-C3224CC8CB0C}"/>
              </a:ext>
            </a:extLst>
          </p:cNvPr>
          <p:cNvSpPr>
            <a:spLocks noChangeArrowheads="1"/>
          </p:cNvSpPr>
          <p:nvPr/>
        </p:nvSpPr>
        <p:spPr bwMode="auto">
          <a:xfrm>
            <a:off x="4670742" y="2545552"/>
            <a:ext cx="4264926" cy="276999"/>
          </a:xfrm>
          <a:prstGeom prst="rect">
            <a:avLst/>
          </a:prstGeom>
          <a:solidFill>
            <a:schemeClr val="accent1">
              <a:lumMod val="90000"/>
              <a:lumOff val="10000"/>
            </a:schemeClr>
          </a:solidFill>
          <a:ln w="28575">
            <a:noFill/>
            <a:miter lim="800000"/>
            <a:headEnd/>
            <a:tailEnd/>
          </a:ln>
        </p:spPr>
        <p:txBody>
          <a:bodyPr wrap="square">
            <a:spAutoFit/>
          </a:bodyPr>
          <a:lstStyle/>
          <a:p>
            <a:pPr algn="ctr">
              <a:defRPr/>
            </a:pPr>
            <a:r>
              <a:rPr lang="en-US" sz="1200" b="1" u="sng" dirty="0">
                <a:solidFill>
                  <a:srgbClr val="FFFFFF"/>
                </a:solidFill>
                <a:latin typeface="Arial" charset="0"/>
                <a:cs typeface="Arial" charset="0"/>
              </a:rPr>
              <a:t>Copper consumption</a:t>
            </a:r>
          </a:p>
        </p:txBody>
      </p:sp>
      <p:sp>
        <p:nvSpPr>
          <p:cNvPr id="13" name="Content Placeholder 2">
            <a:extLst>
              <a:ext uri="{FF2B5EF4-FFF2-40B4-BE49-F238E27FC236}">
                <a16:creationId xmlns:a16="http://schemas.microsoft.com/office/drawing/2014/main" id="{9F315A9A-033A-414F-ABFC-073B2BCDB08E}"/>
              </a:ext>
            </a:extLst>
          </p:cNvPr>
          <p:cNvSpPr txBox="1">
            <a:spLocks/>
          </p:cNvSpPr>
          <p:nvPr/>
        </p:nvSpPr>
        <p:spPr>
          <a:xfrm>
            <a:off x="228600" y="1278975"/>
            <a:ext cx="8706678" cy="1007968"/>
          </a:xfrm>
          <a:prstGeom prst="rect">
            <a:avLst/>
          </a:prstGeom>
          <a:noFill/>
        </p:spPr>
        <p:txBody>
          <a:bodyPr vert="horz" wrap="square" lIns="68580" tIns="34290" rIns="68580" bIns="34290" rtlCol="0">
            <a:spAutoFit/>
          </a:bodyPr>
          <a:lstStyle>
            <a:lvl1pPr marL="174625" indent="-174625" algn="l" defTabSz="914400" rtl="0" eaLnBrk="1" latinLnBrk="0" hangingPunct="1">
              <a:spcBef>
                <a:spcPts val="300"/>
              </a:spcBef>
              <a:buClr>
                <a:schemeClr val="accent2"/>
              </a:buClr>
              <a:buSzPct val="75000"/>
              <a:buFontTx/>
              <a:buChar char="●"/>
              <a:defRPr lang="en-US" sz="1500" kern="1200">
                <a:solidFill>
                  <a:schemeClr val="tx1"/>
                </a:solidFill>
                <a:latin typeface="+mn-lt"/>
                <a:ea typeface="Arial Unicode MS" pitchFamily="34" charset="-128"/>
                <a:cs typeface="Arial Unicode MS" pitchFamily="34" charset="-128"/>
              </a:defRPr>
            </a:lvl1pPr>
            <a:lvl2pPr marL="511175" indent="-161925" algn="l" defTabSz="914400" rtl="0" eaLnBrk="1" latinLnBrk="0" hangingPunct="1">
              <a:spcBef>
                <a:spcPts val="300"/>
              </a:spcBef>
              <a:buClr>
                <a:schemeClr val="accent2"/>
              </a:buClr>
              <a:buSzPct val="75000"/>
              <a:buFont typeface="Arial" pitchFamily="34" charset="0"/>
              <a:buChar char="–"/>
              <a:defRPr lang="en-US" sz="1500" kern="1200">
                <a:solidFill>
                  <a:schemeClr val="tx1"/>
                </a:solidFill>
                <a:latin typeface="+mn-lt"/>
                <a:ea typeface="Arial Unicode MS" pitchFamily="34" charset="-128"/>
                <a:cs typeface="Arial Unicode MS" pitchFamily="34" charset="-128"/>
              </a:defRPr>
            </a:lvl2pPr>
            <a:lvl3pPr marL="860425" indent="-174625" algn="l" defTabSz="914400" rtl="0" eaLnBrk="1" latinLnBrk="0" hangingPunct="1">
              <a:spcBef>
                <a:spcPts val="300"/>
              </a:spcBef>
              <a:buClr>
                <a:schemeClr val="accent2"/>
              </a:buClr>
              <a:buSzPct val="75000"/>
              <a:buFontTx/>
              <a:buChar char="♦"/>
              <a:defRPr lang="en-US" sz="1500" kern="1200">
                <a:solidFill>
                  <a:schemeClr val="tx1"/>
                </a:solidFill>
                <a:latin typeface="+mn-lt"/>
                <a:ea typeface="Arial Unicode MS" pitchFamily="34" charset="-128"/>
                <a:cs typeface="Arial Unicode MS" pitchFamily="34" charset="-128"/>
              </a:defRPr>
            </a:lvl3pPr>
            <a:lvl4pPr marL="1196975" indent="-161925" algn="l" defTabSz="914400" rtl="0" eaLnBrk="1" latinLnBrk="0" hangingPunct="1">
              <a:spcBef>
                <a:spcPts val="300"/>
              </a:spcBef>
              <a:buClr>
                <a:schemeClr val="accent2"/>
              </a:buClr>
              <a:buSzPct val="75000"/>
              <a:buFont typeface="Arial" pitchFamily="34" charset="0"/>
              <a:buChar char="•"/>
              <a:tabLst>
                <a:tab pos="1317625" algn="l"/>
              </a:tabLst>
              <a:defRPr lang="en-US" sz="1500" kern="1200">
                <a:solidFill>
                  <a:schemeClr val="tx1"/>
                </a:solidFill>
                <a:latin typeface="+mn-lt"/>
                <a:ea typeface="Arial Unicode MS" pitchFamily="34" charset="-128"/>
                <a:cs typeface="Arial Unicode MS" pitchFamily="34" charset="-128"/>
              </a:defRPr>
            </a:lvl4pPr>
            <a:lvl5pPr marL="1546225" indent="-174625" algn="l" defTabSz="914400" rtl="0" eaLnBrk="1" latinLnBrk="0" hangingPunct="1">
              <a:spcBef>
                <a:spcPts val="300"/>
              </a:spcBef>
              <a:buClr>
                <a:schemeClr val="accent2"/>
              </a:buClr>
              <a:buSzPct val="75000"/>
              <a:buFont typeface="Arial" pitchFamily="34" charset="0"/>
              <a:buChar char="ـ"/>
              <a:defRPr lang="en-US" sz="1500" kern="1200">
                <a:solidFill>
                  <a:schemeClr val="tx1"/>
                </a:solidFill>
                <a:latin typeface="+mn-lt"/>
                <a:ea typeface="Arial Unicode MS" pitchFamily="34" charset="-128"/>
                <a:cs typeface="Arial Unicode MS" pitchFamily="34" charset="-128"/>
              </a:defRPr>
            </a:lvl5pPr>
            <a:lvl6pPr marL="1882775" indent="-161925" algn="l" defTabSz="914400" rtl="0" eaLnBrk="1" latinLnBrk="0" hangingPunct="1">
              <a:spcBef>
                <a:spcPts val="300"/>
              </a:spcBef>
              <a:buClr>
                <a:schemeClr val="accent2"/>
              </a:buClr>
              <a:buSzPct val="75000"/>
              <a:buFontTx/>
              <a:buChar char="•"/>
              <a:defRPr sz="1500" kern="1200" baseline="0">
                <a:solidFill>
                  <a:schemeClr val="tx1"/>
                </a:solidFill>
                <a:latin typeface="+mn-lt"/>
                <a:ea typeface="Arial Unicode MS" pitchFamily="34" charset="-128"/>
                <a:cs typeface="Arial Unicode MS" pitchFamily="34" charset="-128"/>
              </a:defRPr>
            </a:lvl6pPr>
            <a:lvl7pPr marL="29718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latin typeface="Arial" pitchFamily="34" charset="0"/>
              </a:rPr>
              <a:t>Global wind electricity systems installation is expected to reach ~2917 GW through 2040 </a:t>
            </a:r>
          </a:p>
          <a:p>
            <a:r>
              <a:rPr lang="en-US" sz="1400" dirty="0">
                <a:latin typeface="Arial" pitchFamily="34" charset="0"/>
              </a:rPr>
              <a:t>China is expected to be the world leader in wind installation, reaching 1367 GW; followed by Europe ~590 GW</a:t>
            </a:r>
          </a:p>
          <a:p>
            <a:r>
              <a:rPr lang="en-US" sz="1400" dirty="0">
                <a:latin typeface="Arial" pitchFamily="34" charset="0"/>
              </a:rPr>
              <a:t>Copper consumption is expected to reach 6.44 million mt through 2040 </a:t>
            </a:r>
          </a:p>
        </p:txBody>
      </p:sp>
      <p:sp>
        <p:nvSpPr>
          <p:cNvPr id="12" name="TextBox 11">
            <a:extLst>
              <a:ext uri="{FF2B5EF4-FFF2-40B4-BE49-F238E27FC236}">
                <a16:creationId xmlns:a16="http://schemas.microsoft.com/office/drawing/2014/main" id="{233DEAE6-D834-4897-A931-9464E8455381}"/>
              </a:ext>
            </a:extLst>
          </p:cNvPr>
          <p:cNvSpPr txBox="1"/>
          <p:nvPr/>
        </p:nvSpPr>
        <p:spPr>
          <a:xfrm>
            <a:off x="3981047" y="5625273"/>
            <a:ext cx="4481287" cy="230832"/>
          </a:xfrm>
          <a:prstGeom prst="rect">
            <a:avLst/>
          </a:prstGeom>
          <a:noFill/>
        </p:spPr>
        <p:txBody>
          <a:bodyPr wrap="square" rtlCol="0">
            <a:spAutoFit/>
          </a:bodyPr>
          <a:lstStyle/>
          <a:p>
            <a:r>
              <a:rPr lang="en-US" sz="900" dirty="0">
                <a:latin typeface="Arial" pitchFamily="34" charset="0"/>
              </a:rPr>
              <a:t>a-includes South America, Middle East, Asia Pacific excluding China, Africa, etc. </a:t>
            </a:r>
          </a:p>
        </p:txBody>
      </p:sp>
    </p:spTree>
    <p:extLst>
      <p:ext uri="{BB962C8B-B14F-4D97-AF65-F5344CB8AC3E}">
        <p14:creationId xmlns:p14="http://schemas.microsoft.com/office/powerpoint/2010/main" val="151123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979739D-78A4-4856-BC20-BF4174158580}" type="slidenum">
              <a:rPr lang="en-US" smtClean="0"/>
              <a:pPr/>
              <a:t>7</a:t>
            </a:fld>
            <a:endParaRPr lang="en-US" dirty="0"/>
          </a:p>
        </p:txBody>
      </p:sp>
      <p:sp>
        <p:nvSpPr>
          <p:cNvPr id="2" name="Title 1"/>
          <p:cNvSpPr>
            <a:spLocks noGrp="1"/>
          </p:cNvSpPr>
          <p:nvPr>
            <p:ph type="title"/>
          </p:nvPr>
        </p:nvSpPr>
        <p:spPr>
          <a:xfrm>
            <a:off x="283028" y="191904"/>
            <a:ext cx="8229600" cy="544228"/>
          </a:xfrm>
        </p:spPr>
        <p:txBody>
          <a:bodyPr>
            <a:normAutofit/>
          </a:bodyPr>
          <a:lstStyle/>
          <a:p>
            <a:r>
              <a:rPr lang="en-US" sz="2000" dirty="0"/>
              <a:t>COPPER POWER CABLE DEMAND – SOLAR</a:t>
            </a:r>
            <a:endParaRPr lang="en-US" sz="2000" dirty="0">
              <a:latin typeface="Arial Narrow" panose="020B0606020202030204" pitchFamily="34" charset="0"/>
            </a:endParaRPr>
          </a:p>
        </p:txBody>
      </p:sp>
      <p:graphicFrame>
        <p:nvGraphicFramePr>
          <p:cNvPr id="14" name="图表 12">
            <a:extLst>
              <a:ext uri="{FF2B5EF4-FFF2-40B4-BE49-F238E27FC236}">
                <a16:creationId xmlns:a16="http://schemas.microsoft.com/office/drawing/2014/main" id="{36C08941-C86C-4A7E-97B9-93994ED9C735}"/>
              </a:ext>
            </a:extLst>
          </p:cNvPr>
          <p:cNvGraphicFramePr/>
          <p:nvPr>
            <p:extLst>
              <p:ext uri="{D42A27DB-BD31-4B8C-83A1-F6EECF244321}">
                <p14:modId xmlns:p14="http://schemas.microsoft.com/office/powerpoint/2010/main" val="3144232925"/>
              </p:ext>
            </p:extLst>
          </p:nvPr>
        </p:nvGraphicFramePr>
        <p:xfrm>
          <a:off x="154805" y="2898147"/>
          <a:ext cx="4316688" cy="2363311"/>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24">
            <a:extLst>
              <a:ext uri="{FF2B5EF4-FFF2-40B4-BE49-F238E27FC236}">
                <a16:creationId xmlns:a16="http://schemas.microsoft.com/office/drawing/2014/main" id="{37561284-4E20-4B71-BA09-7D5D46DC9A6F}"/>
              </a:ext>
            </a:extLst>
          </p:cNvPr>
          <p:cNvSpPr>
            <a:spLocks noChangeArrowheads="1"/>
          </p:cNvSpPr>
          <p:nvPr/>
        </p:nvSpPr>
        <p:spPr bwMode="auto">
          <a:xfrm>
            <a:off x="154805" y="2683706"/>
            <a:ext cx="4316688" cy="276999"/>
          </a:xfrm>
          <a:prstGeom prst="rect">
            <a:avLst/>
          </a:prstGeom>
          <a:solidFill>
            <a:schemeClr val="accent1">
              <a:lumMod val="90000"/>
              <a:lumOff val="10000"/>
            </a:schemeClr>
          </a:solidFill>
          <a:ln w="28575">
            <a:noFill/>
            <a:miter lim="800000"/>
            <a:headEnd/>
            <a:tailEnd/>
          </a:ln>
        </p:spPr>
        <p:txBody>
          <a:bodyPr wrap="square">
            <a:spAutoFit/>
          </a:bodyPr>
          <a:lstStyle/>
          <a:p>
            <a:pPr algn="ctr">
              <a:defRPr/>
            </a:pPr>
            <a:r>
              <a:rPr lang="en-US" sz="1200" b="1" u="sng" dirty="0">
                <a:solidFill>
                  <a:srgbClr val="FFFFFF"/>
                </a:solidFill>
                <a:latin typeface="Arial" charset="0"/>
                <a:cs typeface="Arial" charset="0"/>
              </a:rPr>
              <a:t>Solar installed capacity GW</a:t>
            </a:r>
          </a:p>
        </p:txBody>
      </p:sp>
      <p:graphicFrame>
        <p:nvGraphicFramePr>
          <p:cNvPr id="17" name="图表 12">
            <a:extLst>
              <a:ext uri="{FF2B5EF4-FFF2-40B4-BE49-F238E27FC236}">
                <a16:creationId xmlns:a16="http://schemas.microsoft.com/office/drawing/2014/main" id="{A29BC72A-6554-4D95-965C-E0342BCDFE6C}"/>
              </a:ext>
            </a:extLst>
          </p:cNvPr>
          <p:cNvGraphicFramePr/>
          <p:nvPr>
            <p:extLst>
              <p:ext uri="{D42A27DB-BD31-4B8C-83A1-F6EECF244321}">
                <p14:modId xmlns:p14="http://schemas.microsoft.com/office/powerpoint/2010/main" val="2524205776"/>
              </p:ext>
            </p:extLst>
          </p:nvPr>
        </p:nvGraphicFramePr>
        <p:xfrm>
          <a:off x="4608652" y="2881516"/>
          <a:ext cx="4316687" cy="2363311"/>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24">
            <a:extLst>
              <a:ext uri="{FF2B5EF4-FFF2-40B4-BE49-F238E27FC236}">
                <a16:creationId xmlns:a16="http://schemas.microsoft.com/office/drawing/2014/main" id="{964A2877-5046-46BB-8B5B-C3224CC8CB0C}"/>
              </a:ext>
            </a:extLst>
          </p:cNvPr>
          <p:cNvSpPr>
            <a:spLocks noChangeArrowheads="1"/>
          </p:cNvSpPr>
          <p:nvPr/>
        </p:nvSpPr>
        <p:spPr bwMode="auto">
          <a:xfrm>
            <a:off x="4608651" y="2673767"/>
            <a:ext cx="4316688" cy="276999"/>
          </a:xfrm>
          <a:prstGeom prst="rect">
            <a:avLst/>
          </a:prstGeom>
          <a:solidFill>
            <a:schemeClr val="accent1">
              <a:lumMod val="90000"/>
              <a:lumOff val="10000"/>
            </a:schemeClr>
          </a:solidFill>
          <a:ln w="28575">
            <a:noFill/>
            <a:miter lim="800000"/>
            <a:headEnd/>
            <a:tailEnd/>
          </a:ln>
        </p:spPr>
        <p:txBody>
          <a:bodyPr wrap="square">
            <a:spAutoFit/>
          </a:bodyPr>
          <a:lstStyle/>
          <a:p>
            <a:pPr algn="ctr">
              <a:defRPr/>
            </a:pPr>
            <a:r>
              <a:rPr lang="en-US" sz="1200" b="1" u="sng" dirty="0">
                <a:solidFill>
                  <a:srgbClr val="FFFFFF"/>
                </a:solidFill>
                <a:latin typeface="Arial" charset="0"/>
                <a:cs typeface="Arial" charset="0"/>
              </a:rPr>
              <a:t>Copper consumption</a:t>
            </a:r>
          </a:p>
        </p:txBody>
      </p:sp>
      <p:sp>
        <p:nvSpPr>
          <p:cNvPr id="13" name="Content Placeholder 2">
            <a:extLst>
              <a:ext uri="{FF2B5EF4-FFF2-40B4-BE49-F238E27FC236}">
                <a16:creationId xmlns:a16="http://schemas.microsoft.com/office/drawing/2014/main" id="{9F315A9A-033A-414F-ABFC-073B2BCDB08E}"/>
              </a:ext>
            </a:extLst>
          </p:cNvPr>
          <p:cNvSpPr txBox="1">
            <a:spLocks/>
          </p:cNvSpPr>
          <p:nvPr/>
        </p:nvSpPr>
        <p:spPr>
          <a:xfrm>
            <a:off x="154805" y="1355023"/>
            <a:ext cx="8736496" cy="792525"/>
          </a:xfrm>
          <a:prstGeom prst="rect">
            <a:avLst/>
          </a:prstGeom>
          <a:noFill/>
        </p:spPr>
        <p:txBody>
          <a:bodyPr vert="horz" wrap="square" lIns="68580" tIns="34290" rIns="68580" bIns="34290" rtlCol="0">
            <a:spAutoFit/>
          </a:bodyPr>
          <a:lstStyle>
            <a:lvl1pPr marL="174625" indent="-174625" algn="l" defTabSz="914400" rtl="0" eaLnBrk="1" latinLnBrk="0" hangingPunct="1">
              <a:spcBef>
                <a:spcPts val="300"/>
              </a:spcBef>
              <a:buClr>
                <a:schemeClr val="accent2"/>
              </a:buClr>
              <a:buSzPct val="75000"/>
              <a:buFontTx/>
              <a:buChar char="●"/>
              <a:defRPr lang="en-US" sz="1500" kern="1200">
                <a:solidFill>
                  <a:schemeClr val="tx1"/>
                </a:solidFill>
                <a:latin typeface="+mn-lt"/>
                <a:ea typeface="Arial Unicode MS" pitchFamily="34" charset="-128"/>
                <a:cs typeface="Arial Unicode MS" pitchFamily="34" charset="-128"/>
              </a:defRPr>
            </a:lvl1pPr>
            <a:lvl2pPr marL="511175" indent="-161925" algn="l" defTabSz="914400" rtl="0" eaLnBrk="1" latinLnBrk="0" hangingPunct="1">
              <a:spcBef>
                <a:spcPts val="300"/>
              </a:spcBef>
              <a:buClr>
                <a:schemeClr val="accent2"/>
              </a:buClr>
              <a:buSzPct val="75000"/>
              <a:buFont typeface="Arial" pitchFamily="34" charset="0"/>
              <a:buChar char="–"/>
              <a:defRPr lang="en-US" sz="1500" kern="1200">
                <a:solidFill>
                  <a:schemeClr val="tx1"/>
                </a:solidFill>
                <a:latin typeface="+mn-lt"/>
                <a:ea typeface="Arial Unicode MS" pitchFamily="34" charset="-128"/>
                <a:cs typeface="Arial Unicode MS" pitchFamily="34" charset="-128"/>
              </a:defRPr>
            </a:lvl2pPr>
            <a:lvl3pPr marL="860425" indent="-174625" algn="l" defTabSz="914400" rtl="0" eaLnBrk="1" latinLnBrk="0" hangingPunct="1">
              <a:spcBef>
                <a:spcPts val="300"/>
              </a:spcBef>
              <a:buClr>
                <a:schemeClr val="accent2"/>
              </a:buClr>
              <a:buSzPct val="75000"/>
              <a:buFontTx/>
              <a:buChar char="♦"/>
              <a:defRPr lang="en-US" sz="1500" kern="1200">
                <a:solidFill>
                  <a:schemeClr val="tx1"/>
                </a:solidFill>
                <a:latin typeface="+mn-lt"/>
                <a:ea typeface="Arial Unicode MS" pitchFamily="34" charset="-128"/>
                <a:cs typeface="Arial Unicode MS" pitchFamily="34" charset="-128"/>
              </a:defRPr>
            </a:lvl3pPr>
            <a:lvl4pPr marL="1196975" indent="-161925" algn="l" defTabSz="914400" rtl="0" eaLnBrk="1" latinLnBrk="0" hangingPunct="1">
              <a:spcBef>
                <a:spcPts val="300"/>
              </a:spcBef>
              <a:buClr>
                <a:schemeClr val="accent2"/>
              </a:buClr>
              <a:buSzPct val="75000"/>
              <a:buFont typeface="Arial" pitchFamily="34" charset="0"/>
              <a:buChar char="•"/>
              <a:tabLst>
                <a:tab pos="1317625" algn="l"/>
              </a:tabLst>
              <a:defRPr lang="en-US" sz="1500" kern="1200">
                <a:solidFill>
                  <a:schemeClr val="tx1"/>
                </a:solidFill>
                <a:latin typeface="+mn-lt"/>
                <a:ea typeface="Arial Unicode MS" pitchFamily="34" charset="-128"/>
                <a:cs typeface="Arial Unicode MS" pitchFamily="34" charset="-128"/>
              </a:defRPr>
            </a:lvl4pPr>
            <a:lvl5pPr marL="1546225" indent="-174625" algn="l" defTabSz="914400" rtl="0" eaLnBrk="1" latinLnBrk="0" hangingPunct="1">
              <a:spcBef>
                <a:spcPts val="300"/>
              </a:spcBef>
              <a:buClr>
                <a:schemeClr val="accent2"/>
              </a:buClr>
              <a:buSzPct val="75000"/>
              <a:buFont typeface="Arial" pitchFamily="34" charset="0"/>
              <a:buChar char="ـ"/>
              <a:defRPr lang="en-US" sz="1500" kern="1200">
                <a:solidFill>
                  <a:schemeClr val="tx1"/>
                </a:solidFill>
                <a:latin typeface="+mn-lt"/>
                <a:ea typeface="Arial Unicode MS" pitchFamily="34" charset="-128"/>
                <a:cs typeface="Arial Unicode MS" pitchFamily="34" charset="-128"/>
              </a:defRPr>
            </a:lvl5pPr>
            <a:lvl6pPr marL="1882775" indent="-161925" algn="l" defTabSz="914400" rtl="0" eaLnBrk="1" latinLnBrk="0" hangingPunct="1">
              <a:spcBef>
                <a:spcPts val="300"/>
              </a:spcBef>
              <a:buClr>
                <a:schemeClr val="accent2"/>
              </a:buClr>
              <a:buSzPct val="75000"/>
              <a:buFontTx/>
              <a:buChar char="•"/>
              <a:defRPr sz="1500" kern="1200" baseline="0">
                <a:solidFill>
                  <a:schemeClr val="tx1"/>
                </a:solidFill>
                <a:latin typeface="+mn-lt"/>
                <a:ea typeface="Arial Unicode MS" pitchFamily="34" charset="-128"/>
                <a:cs typeface="Arial Unicode MS" pitchFamily="34" charset="-128"/>
              </a:defRPr>
            </a:lvl6pPr>
            <a:lvl7pPr marL="29718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a:latin typeface="Arial" pitchFamily="34" charset="0"/>
              </a:rPr>
              <a:t>Global solar electricity systems installation is expected to reach ~5,700 GW through 2040 </a:t>
            </a:r>
          </a:p>
          <a:p>
            <a:r>
              <a:rPr lang="en-US" sz="1400" dirty="0">
                <a:latin typeface="Arial" pitchFamily="34" charset="0"/>
              </a:rPr>
              <a:t>China is expected to be the world leader with ~2,230 GW followed by North America ~1,250 GW  </a:t>
            </a:r>
          </a:p>
          <a:p>
            <a:r>
              <a:rPr lang="en-US" sz="1400" dirty="0">
                <a:latin typeface="Arial" pitchFamily="34" charset="0"/>
              </a:rPr>
              <a:t>Copper demand is expected to reach ~6.41million mt through 2040 </a:t>
            </a:r>
          </a:p>
        </p:txBody>
      </p:sp>
      <p:sp>
        <p:nvSpPr>
          <p:cNvPr id="12" name="TextBox 11">
            <a:extLst>
              <a:ext uri="{FF2B5EF4-FFF2-40B4-BE49-F238E27FC236}">
                <a16:creationId xmlns:a16="http://schemas.microsoft.com/office/drawing/2014/main" id="{DA6F1C32-7DEA-44C1-B939-E5C2EB19F983}"/>
              </a:ext>
            </a:extLst>
          </p:cNvPr>
          <p:cNvSpPr txBox="1"/>
          <p:nvPr/>
        </p:nvSpPr>
        <p:spPr>
          <a:xfrm>
            <a:off x="3227494" y="5595554"/>
            <a:ext cx="4481287" cy="230832"/>
          </a:xfrm>
          <a:prstGeom prst="rect">
            <a:avLst/>
          </a:prstGeom>
          <a:noFill/>
        </p:spPr>
        <p:txBody>
          <a:bodyPr wrap="square" rtlCol="0">
            <a:spAutoFit/>
          </a:bodyPr>
          <a:lstStyle/>
          <a:p>
            <a:r>
              <a:rPr lang="en-US" sz="900" dirty="0">
                <a:latin typeface="Arial" pitchFamily="34" charset="0"/>
              </a:rPr>
              <a:t>a-includes South America, Middle East, Asia Pacific excluding China, Africa, etc.</a:t>
            </a:r>
          </a:p>
        </p:txBody>
      </p:sp>
    </p:spTree>
    <p:extLst>
      <p:ext uri="{BB962C8B-B14F-4D97-AF65-F5344CB8AC3E}">
        <p14:creationId xmlns:p14="http://schemas.microsoft.com/office/powerpoint/2010/main" val="21520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a:extLst>
              <a:ext uri="{FF2B5EF4-FFF2-40B4-BE49-F238E27FC236}">
                <a16:creationId xmlns:a16="http://schemas.microsoft.com/office/drawing/2014/main" id="{9F315A9A-033A-414F-ABFC-073B2BCDB08E}"/>
              </a:ext>
            </a:extLst>
          </p:cNvPr>
          <p:cNvSpPr>
            <a:spLocks noGrp="1"/>
          </p:cNvSpPr>
          <p:nvPr>
            <p:ph idx="1"/>
          </p:nvPr>
        </p:nvSpPr>
        <p:spPr>
          <a:xfrm>
            <a:off x="154008" y="1254332"/>
            <a:ext cx="8746434" cy="1258373"/>
          </a:xfrm>
          <a:noFill/>
        </p:spPr>
        <p:txBody>
          <a:bodyPr>
            <a:noAutofit/>
          </a:bodyPr>
          <a:lstStyle/>
          <a:p>
            <a:pPr>
              <a:buClr>
                <a:schemeClr val="accent2"/>
              </a:buClr>
            </a:pPr>
            <a:r>
              <a:rPr lang="en-US" sz="1400" dirty="0"/>
              <a:t>EV charging ports are expected to rise exponentially from 3.2 million in 2021 through 152 million through 2040</a:t>
            </a:r>
          </a:p>
          <a:p>
            <a:pPr>
              <a:buClr>
                <a:schemeClr val="accent2"/>
              </a:buClr>
            </a:pPr>
            <a:r>
              <a:rPr lang="en-US" sz="1400" dirty="0"/>
              <a:t>China is expected to be global leader in EV charging port infrastructure development; likely to reach 145 million ports  </a:t>
            </a:r>
          </a:p>
          <a:p>
            <a:pPr>
              <a:buClr>
                <a:schemeClr val="accent2"/>
              </a:buClr>
            </a:pPr>
            <a:r>
              <a:rPr lang="en-US" sz="1400" dirty="0"/>
              <a:t>Copper demand is expected to reach ~978 kit through 2040 from current use of 43 kmt in 2021 	</a:t>
            </a:r>
          </a:p>
        </p:txBody>
      </p:sp>
      <p:sp>
        <p:nvSpPr>
          <p:cNvPr id="5" name="Slide Number Placeholder 4"/>
          <p:cNvSpPr>
            <a:spLocks noGrp="1"/>
          </p:cNvSpPr>
          <p:nvPr>
            <p:ph type="sldNum" sz="quarter" idx="12"/>
          </p:nvPr>
        </p:nvSpPr>
        <p:spPr/>
        <p:txBody>
          <a:bodyPr/>
          <a:lstStyle/>
          <a:p>
            <a:fld id="{6979739D-78A4-4856-BC20-BF4174158580}" type="slidenum">
              <a:rPr lang="en-US" smtClean="0"/>
              <a:pPr/>
              <a:t>8</a:t>
            </a:fld>
            <a:endParaRPr lang="en-US" dirty="0"/>
          </a:p>
        </p:txBody>
      </p:sp>
      <p:sp>
        <p:nvSpPr>
          <p:cNvPr id="2" name="Title 1"/>
          <p:cNvSpPr>
            <a:spLocks noGrp="1"/>
          </p:cNvSpPr>
          <p:nvPr>
            <p:ph type="title"/>
          </p:nvPr>
        </p:nvSpPr>
        <p:spPr>
          <a:xfrm>
            <a:off x="283029" y="218645"/>
            <a:ext cx="8229600" cy="544228"/>
          </a:xfrm>
        </p:spPr>
        <p:txBody>
          <a:bodyPr>
            <a:normAutofit/>
          </a:bodyPr>
          <a:lstStyle/>
          <a:p>
            <a:r>
              <a:rPr lang="en-US" sz="2000" dirty="0"/>
              <a:t>COPPER POWER CABLE DEMAND – EV CHARGING</a:t>
            </a:r>
            <a:endParaRPr lang="en-US" sz="2000" dirty="0">
              <a:latin typeface="Arial Narrow" panose="020B0606020202030204" pitchFamily="34" charset="0"/>
            </a:endParaRPr>
          </a:p>
        </p:txBody>
      </p:sp>
      <p:graphicFrame>
        <p:nvGraphicFramePr>
          <p:cNvPr id="14" name="图表 12">
            <a:extLst>
              <a:ext uri="{FF2B5EF4-FFF2-40B4-BE49-F238E27FC236}">
                <a16:creationId xmlns:a16="http://schemas.microsoft.com/office/drawing/2014/main" id="{36C08941-C86C-4A7E-97B9-93994ED9C735}"/>
              </a:ext>
            </a:extLst>
          </p:cNvPr>
          <p:cNvGraphicFramePr/>
          <p:nvPr>
            <p:extLst>
              <p:ext uri="{D42A27DB-BD31-4B8C-83A1-F6EECF244321}">
                <p14:modId xmlns:p14="http://schemas.microsoft.com/office/powerpoint/2010/main" val="1933996793"/>
              </p:ext>
            </p:extLst>
          </p:nvPr>
        </p:nvGraphicFramePr>
        <p:xfrm>
          <a:off x="154008" y="2906302"/>
          <a:ext cx="4351230" cy="2363311"/>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24">
            <a:extLst>
              <a:ext uri="{FF2B5EF4-FFF2-40B4-BE49-F238E27FC236}">
                <a16:creationId xmlns:a16="http://schemas.microsoft.com/office/drawing/2014/main" id="{37561284-4E20-4B71-BA09-7D5D46DC9A6F}"/>
              </a:ext>
            </a:extLst>
          </p:cNvPr>
          <p:cNvSpPr>
            <a:spLocks noChangeArrowheads="1"/>
          </p:cNvSpPr>
          <p:nvPr/>
        </p:nvSpPr>
        <p:spPr bwMode="auto">
          <a:xfrm>
            <a:off x="154008" y="2698911"/>
            <a:ext cx="4351230" cy="276999"/>
          </a:xfrm>
          <a:prstGeom prst="rect">
            <a:avLst/>
          </a:prstGeom>
          <a:solidFill>
            <a:schemeClr val="accent1">
              <a:lumMod val="90000"/>
              <a:lumOff val="10000"/>
            </a:schemeClr>
          </a:solidFill>
          <a:ln w="28575">
            <a:noFill/>
            <a:miter lim="800000"/>
            <a:headEnd/>
            <a:tailEnd/>
          </a:ln>
        </p:spPr>
        <p:txBody>
          <a:bodyPr wrap="square">
            <a:spAutoFit/>
          </a:bodyPr>
          <a:lstStyle/>
          <a:p>
            <a:pPr algn="ctr">
              <a:defRPr/>
            </a:pPr>
            <a:r>
              <a:rPr lang="en-US" sz="1200" b="1" u="sng" dirty="0">
                <a:solidFill>
                  <a:srgbClr val="FFFFFF"/>
                </a:solidFill>
                <a:latin typeface="Arial" charset="0"/>
                <a:cs typeface="Arial" charset="0"/>
              </a:rPr>
              <a:t>EV Charging Ports</a:t>
            </a:r>
          </a:p>
        </p:txBody>
      </p:sp>
      <p:graphicFrame>
        <p:nvGraphicFramePr>
          <p:cNvPr id="17" name="图表 12">
            <a:extLst>
              <a:ext uri="{FF2B5EF4-FFF2-40B4-BE49-F238E27FC236}">
                <a16:creationId xmlns:a16="http://schemas.microsoft.com/office/drawing/2014/main" id="{A29BC72A-6554-4D95-965C-E0342BCDFE6C}"/>
              </a:ext>
            </a:extLst>
          </p:cNvPr>
          <p:cNvGraphicFramePr/>
          <p:nvPr>
            <p:extLst>
              <p:ext uri="{D42A27DB-BD31-4B8C-83A1-F6EECF244321}">
                <p14:modId xmlns:p14="http://schemas.microsoft.com/office/powerpoint/2010/main" val="2275086676"/>
              </p:ext>
            </p:extLst>
          </p:nvPr>
        </p:nvGraphicFramePr>
        <p:xfrm>
          <a:off x="4592934" y="2906302"/>
          <a:ext cx="4481287" cy="2363311"/>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24">
            <a:extLst>
              <a:ext uri="{FF2B5EF4-FFF2-40B4-BE49-F238E27FC236}">
                <a16:creationId xmlns:a16="http://schemas.microsoft.com/office/drawing/2014/main" id="{964A2877-5046-46BB-8B5B-C3224CC8CB0C}"/>
              </a:ext>
            </a:extLst>
          </p:cNvPr>
          <p:cNvSpPr>
            <a:spLocks noChangeArrowheads="1"/>
          </p:cNvSpPr>
          <p:nvPr/>
        </p:nvSpPr>
        <p:spPr bwMode="auto">
          <a:xfrm>
            <a:off x="4592933" y="2698553"/>
            <a:ext cx="4481288" cy="276999"/>
          </a:xfrm>
          <a:prstGeom prst="rect">
            <a:avLst/>
          </a:prstGeom>
          <a:solidFill>
            <a:schemeClr val="accent1">
              <a:lumMod val="90000"/>
              <a:lumOff val="10000"/>
            </a:schemeClr>
          </a:solidFill>
          <a:ln w="28575">
            <a:noFill/>
            <a:miter lim="800000"/>
            <a:headEnd/>
            <a:tailEnd/>
          </a:ln>
        </p:spPr>
        <p:txBody>
          <a:bodyPr wrap="square">
            <a:spAutoFit/>
          </a:bodyPr>
          <a:lstStyle/>
          <a:p>
            <a:pPr algn="ctr">
              <a:defRPr/>
            </a:pPr>
            <a:r>
              <a:rPr lang="en-US" sz="1200" b="1" u="sng" dirty="0">
                <a:solidFill>
                  <a:srgbClr val="FFFFFF"/>
                </a:solidFill>
                <a:latin typeface="Arial" charset="0"/>
                <a:cs typeface="Arial" charset="0"/>
              </a:rPr>
              <a:t>Copper consumption</a:t>
            </a:r>
          </a:p>
        </p:txBody>
      </p:sp>
      <p:sp>
        <p:nvSpPr>
          <p:cNvPr id="12" name="TextBox 11">
            <a:extLst>
              <a:ext uri="{FF2B5EF4-FFF2-40B4-BE49-F238E27FC236}">
                <a16:creationId xmlns:a16="http://schemas.microsoft.com/office/drawing/2014/main" id="{EB5D7752-3A56-495C-8F4A-D4268F068F68}"/>
              </a:ext>
            </a:extLst>
          </p:cNvPr>
          <p:cNvSpPr txBox="1"/>
          <p:nvPr/>
        </p:nvSpPr>
        <p:spPr>
          <a:xfrm>
            <a:off x="3372092" y="5723363"/>
            <a:ext cx="4481287" cy="230832"/>
          </a:xfrm>
          <a:prstGeom prst="rect">
            <a:avLst/>
          </a:prstGeom>
          <a:noFill/>
        </p:spPr>
        <p:txBody>
          <a:bodyPr wrap="square" rtlCol="0">
            <a:spAutoFit/>
          </a:bodyPr>
          <a:lstStyle/>
          <a:p>
            <a:r>
              <a:rPr lang="en-US" sz="900" dirty="0">
                <a:latin typeface="Arial" pitchFamily="34" charset="0"/>
              </a:rPr>
              <a:t>a-includes South America, Middle East, Asia Pacific excluding China, Africa, etc.</a:t>
            </a:r>
          </a:p>
        </p:txBody>
      </p:sp>
    </p:spTree>
    <p:extLst>
      <p:ext uri="{BB962C8B-B14F-4D97-AF65-F5344CB8AC3E}">
        <p14:creationId xmlns:p14="http://schemas.microsoft.com/office/powerpoint/2010/main" val="281317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979739D-78A4-4856-BC20-BF4174158580}" type="slidenum">
              <a:rPr lang="en-US" smtClean="0"/>
              <a:pPr/>
              <a:t>9</a:t>
            </a:fld>
            <a:endParaRPr lang="en-US" dirty="0"/>
          </a:p>
        </p:txBody>
      </p:sp>
      <p:sp>
        <p:nvSpPr>
          <p:cNvPr id="2" name="Title 1"/>
          <p:cNvSpPr>
            <a:spLocks noGrp="1"/>
          </p:cNvSpPr>
          <p:nvPr>
            <p:ph type="title"/>
          </p:nvPr>
        </p:nvSpPr>
        <p:spPr>
          <a:xfrm>
            <a:off x="299357" y="231854"/>
            <a:ext cx="8229600" cy="544228"/>
          </a:xfrm>
        </p:spPr>
        <p:txBody>
          <a:bodyPr>
            <a:normAutofit/>
          </a:bodyPr>
          <a:lstStyle/>
          <a:p>
            <a:r>
              <a:rPr lang="en-US" sz="2000" dirty="0"/>
              <a:t>EMERGING COPPER POWER CABLE MARKET</a:t>
            </a:r>
            <a:endParaRPr lang="en-US" sz="2000" dirty="0">
              <a:latin typeface="Arial Narrow" panose="020B0606020202030204" pitchFamily="34" charset="0"/>
            </a:endParaRPr>
          </a:p>
        </p:txBody>
      </p:sp>
      <p:pic>
        <p:nvPicPr>
          <p:cNvPr id="4" name="Picture 3"/>
          <p:cNvPicPr>
            <a:picLocks noChangeAspect="1"/>
          </p:cNvPicPr>
          <p:nvPr/>
        </p:nvPicPr>
        <p:blipFill>
          <a:blip r:embed="rId2"/>
          <a:stretch>
            <a:fillRect/>
          </a:stretch>
        </p:blipFill>
        <p:spPr>
          <a:xfrm>
            <a:off x="6613675" y="1182767"/>
            <a:ext cx="2191443" cy="1623482"/>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tretch>
            <a:fillRect/>
          </a:stretch>
        </p:blipFill>
        <p:spPr>
          <a:xfrm>
            <a:off x="6613676" y="4514759"/>
            <a:ext cx="2198915" cy="1354817"/>
          </a:xfrm>
          <a:prstGeom prst="rect">
            <a:avLst/>
          </a:prstGeom>
          <a:ln w="88900" cap="sq" cmpd="thickThin">
            <a:solidFill>
              <a:srgbClr val="000000"/>
            </a:solidFill>
            <a:prstDash val="solid"/>
            <a:miter lim="800000"/>
          </a:ln>
          <a:effectLst>
            <a:innerShdw blurRad="76200">
              <a:srgbClr val="000000"/>
            </a:innerShdw>
          </a:effectLst>
        </p:spPr>
      </p:pic>
      <p:sp>
        <p:nvSpPr>
          <p:cNvPr id="18" name="Content Placeholder 2"/>
          <p:cNvSpPr>
            <a:spLocks noGrp="1"/>
          </p:cNvSpPr>
          <p:nvPr>
            <p:ph idx="1"/>
          </p:nvPr>
        </p:nvSpPr>
        <p:spPr>
          <a:xfrm>
            <a:off x="299357" y="1132777"/>
            <a:ext cx="6118860" cy="1673472"/>
          </a:xfrm>
          <a:prstGeom prst="rect">
            <a:avLst/>
          </a:prstGeom>
          <a:gradFill rotWithShape="1">
            <a:gsLst>
              <a:gs pos="0">
                <a:srgbClr val="97BAFF">
                  <a:tint val="50000"/>
                  <a:satMod val="300000"/>
                </a:srgbClr>
              </a:gs>
              <a:gs pos="35000">
                <a:srgbClr val="97BAFF">
                  <a:tint val="37000"/>
                  <a:satMod val="300000"/>
                </a:srgbClr>
              </a:gs>
              <a:gs pos="100000">
                <a:srgbClr val="97BAFF">
                  <a:tint val="15000"/>
                  <a:satMod val="350000"/>
                </a:srgbClr>
              </a:gs>
            </a:gsLst>
            <a:lin ang="16200000" scaled="1"/>
          </a:gradFill>
          <a:ln w="9525" cap="flat" cmpd="sng" algn="ctr">
            <a:solidFill>
              <a:srgbClr val="97BAFF">
                <a:shade val="95000"/>
                <a:satMod val="105000"/>
              </a:srgbClr>
            </a:solidFill>
            <a:prstDash val="solid"/>
          </a:ln>
          <a:effectLst>
            <a:outerShdw blurRad="40000" dist="20000" dir="5400000" rotWithShape="0">
              <a:srgbClr val="000000">
                <a:alpha val="38000"/>
              </a:srgbClr>
            </a:outerShdw>
          </a:effectLst>
        </p:spPr>
        <p:txBody>
          <a:bodyPr>
            <a:noAutofit/>
          </a:bodyPr>
          <a:lstStyle/>
          <a:p>
            <a:pPr marL="174625" indent="-174625">
              <a:lnSpc>
                <a:spcPts val="1080"/>
              </a:lnSpc>
              <a:spcBef>
                <a:spcPts val="300"/>
              </a:spcBef>
              <a:buClr>
                <a:schemeClr val="accent2"/>
              </a:buClr>
              <a:buSzPct val="75000"/>
              <a:buFontTx/>
              <a:buChar char="●"/>
            </a:pPr>
            <a:r>
              <a:rPr lang="en-US" sz="900" b="1" dirty="0">
                <a:ea typeface="Arial Unicode MS" pitchFamily="34" charset="-128"/>
              </a:rPr>
              <a:t>SMART GRID:</a:t>
            </a:r>
            <a:r>
              <a:rPr lang="en-US" sz="900" dirty="0">
                <a:ea typeface="Arial Unicode MS" pitchFamily="34" charset="-128"/>
              </a:rPr>
              <a:t> </a:t>
            </a:r>
            <a:r>
              <a:rPr lang="en-US" sz="900" dirty="0"/>
              <a:t>“Smart grid” generally refers to a class of technology used to bring utility electricity delivery systems using computer-based remote control and automation </a:t>
            </a:r>
          </a:p>
          <a:p>
            <a:pPr marL="174625" indent="-174625">
              <a:lnSpc>
                <a:spcPts val="1080"/>
              </a:lnSpc>
              <a:spcBef>
                <a:spcPts val="300"/>
              </a:spcBef>
              <a:buClr>
                <a:schemeClr val="accent2"/>
              </a:buClr>
              <a:buSzPct val="75000"/>
              <a:buFontTx/>
              <a:buChar char="●"/>
            </a:pPr>
            <a:r>
              <a:rPr lang="en-US" sz="900" dirty="0"/>
              <a:t>USA has allocated US$4.5 billion for grid modernization under the American Recovery Reinvestment Act of 2009 </a:t>
            </a:r>
          </a:p>
          <a:p>
            <a:pPr marL="174625" indent="-174625">
              <a:lnSpc>
                <a:spcPts val="1080"/>
              </a:lnSpc>
              <a:spcBef>
                <a:spcPts val="300"/>
              </a:spcBef>
              <a:buClr>
                <a:schemeClr val="accent2"/>
              </a:buClr>
              <a:buSzPct val="75000"/>
              <a:buFontTx/>
              <a:buChar char="●"/>
            </a:pPr>
            <a:r>
              <a:rPr lang="en-US" sz="900" dirty="0"/>
              <a:t>China’s State Grid Corporation has outlined plans in 2010 for a pilot smart grid program; it maps out deployment through2030</a:t>
            </a:r>
          </a:p>
          <a:p>
            <a:pPr marL="171450" indent="-171450">
              <a:lnSpc>
                <a:spcPts val="1080"/>
              </a:lnSpc>
              <a:spcBef>
                <a:spcPts val="300"/>
              </a:spcBef>
              <a:buClr>
                <a:schemeClr val="accent2"/>
              </a:buClr>
              <a:buSzPct val="75000"/>
              <a:buFont typeface="Wingdings" panose="05000000000000000000" pitchFamily="2" charset="2"/>
              <a:buChar char="§"/>
            </a:pPr>
            <a:r>
              <a:rPr lang="en-US" altLang="zh-CN" sz="900" dirty="0"/>
              <a:t>Significant economies of scale in power grid construction and development have brought huge market demand and innovation to cable industry </a:t>
            </a:r>
            <a:endParaRPr lang="en-US" sz="900" dirty="0"/>
          </a:p>
          <a:p>
            <a:pPr marL="174625" indent="-174625">
              <a:lnSpc>
                <a:spcPts val="1080"/>
              </a:lnSpc>
              <a:spcBef>
                <a:spcPts val="300"/>
              </a:spcBef>
              <a:buClr>
                <a:schemeClr val="accent2"/>
              </a:buClr>
              <a:buSzPct val="75000"/>
              <a:buFontTx/>
              <a:buChar char="●"/>
            </a:pPr>
            <a:r>
              <a:rPr lang="en-US" sz="900" dirty="0"/>
              <a:t>European countries like Italy, Spain, UK and France are upgrading meters and investing in smart grids features and modernizing networks </a:t>
            </a:r>
          </a:p>
          <a:p>
            <a:pPr marL="174625" indent="-174625">
              <a:lnSpc>
                <a:spcPts val="1080"/>
              </a:lnSpc>
              <a:spcBef>
                <a:spcPts val="300"/>
              </a:spcBef>
              <a:buClr>
                <a:schemeClr val="accent2"/>
              </a:buClr>
              <a:buSzPct val="75000"/>
              <a:buFontTx/>
              <a:buChar char="●"/>
            </a:pPr>
            <a:r>
              <a:rPr lang="en-US" sz="900" dirty="0"/>
              <a:t>Modernization with automation of grids is expected to drive copper consumption</a:t>
            </a:r>
          </a:p>
        </p:txBody>
      </p:sp>
      <p:sp>
        <p:nvSpPr>
          <p:cNvPr id="22" name="Content Placeholder 2"/>
          <p:cNvSpPr txBox="1">
            <a:spLocks/>
          </p:cNvSpPr>
          <p:nvPr/>
        </p:nvSpPr>
        <p:spPr>
          <a:xfrm>
            <a:off x="299357" y="4439889"/>
            <a:ext cx="6118860" cy="1429687"/>
          </a:xfrm>
          <a:prstGeom prst="rect">
            <a:avLst/>
          </a:prstGeom>
          <a:gradFill rotWithShape="1">
            <a:gsLst>
              <a:gs pos="0">
                <a:srgbClr val="97BAFF">
                  <a:tint val="50000"/>
                  <a:satMod val="300000"/>
                </a:srgbClr>
              </a:gs>
              <a:gs pos="35000">
                <a:srgbClr val="97BAFF">
                  <a:tint val="37000"/>
                  <a:satMod val="300000"/>
                </a:srgbClr>
              </a:gs>
              <a:gs pos="100000">
                <a:srgbClr val="97BAFF">
                  <a:tint val="15000"/>
                  <a:satMod val="350000"/>
                </a:srgbClr>
              </a:gs>
            </a:gsLst>
            <a:lin ang="16200000" scaled="1"/>
          </a:gradFill>
          <a:ln w="9525" cap="flat" cmpd="sng" algn="ctr">
            <a:solidFill>
              <a:srgbClr val="97BAFF">
                <a:shade val="95000"/>
                <a:satMod val="105000"/>
              </a:srgbClr>
            </a:solidFill>
            <a:prstDash val="solid"/>
          </a:ln>
          <a:effectLst>
            <a:outerShdw blurRad="40000" dist="20000" dir="5400000" rotWithShape="0">
              <a:srgbClr val="000000">
                <a:alpha val="38000"/>
              </a:srgbClr>
            </a:outerShdw>
          </a:effectLst>
        </p:spPr>
        <p:txBody>
          <a:bodyPr vert="horz">
            <a:noAutofit/>
          </a:bodyPr>
          <a:lstStyle>
            <a:lvl1pPr marL="342900" indent="-233363" algn="l" rtl="0" eaLnBrk="1" latinLnBrk="0" hangingPunct="1">
              <a:spcBef>
                <a:spcPts val="400"/>
              </a:spcBef>
              <a:spcAft>
                <a:spcPts val="0"/>
              </a:spcAft>
              <a:buClr>
                <a:schemeClr val="tx1"/>
              </a:buClr>
              <a:buSzPct val="100000"/>
              <a:buFont typeface="Arial" pitchFamily="34" charset="0"/>
              <a:buChar char="•"/>
              <a:defRPr kumimoji="0" sz="2000" kern="1200">
                <a:solidFill>
                  <a:schemeClr val="tx1"/>
                </a:solidFill>
                <a:latin typeface="Arial" pitchFamily="34" charset="0"/>
                <a:ea typeface="+mn-ea"/>
                <a:cs typeface="Arial" pitchFamily="34" charset="0"/>
              </a:defRPr>
            </a:lvl1pPr>
            <a:lvl2pPr marL="621792" indent="-228600" algn="l" rtl="0" eaLnBrk="1" latinLnBrk="0" hangingPunct="1">
              <a:spcBef>
                <a:spcPts val="324"/>
              </a:spcBef>
              <a:buClr>
                <a:schemeClr val="tx1"/>
              </a:buClr>
              <a:buSzPct val="100000"/>
              <a:buFont typeface="Wingdings" pitchFamily="2" charset="2"/>
              <a:buChar char="§"/>
              <a:defRPr kumimoji="0" sz="2000" kern="1200">
                <a:solidFill>
                  <a:schemeClr val="tx1"/>
                </a:solidFill>
                <a:latin typeface="Arial" pitchFamily="34" charset="0"/>
                <a:ea typeface="+mn-ea"/>
                <a:cs typeface="Arial" pitchFamily="34" charset="0"/>
              </a:defRPr>
            </a:lvl2pPr>
            <a:lvl3pPr marL="859536" indent="-228600" algn="l" rtl="0" eaLnBrk="1" latinLnBrk="0" hangingPunct="1">
              <a:spcBef>
                <a:spcPts val="350"/>
              </a:spcBef>
              <a:buClr>
                <a:schemeClr val="tx1"/>
              </a:buClr>
              <a:buSzPct val="100000"/>
              <a:buFont typeface="Wingdings 2" pitchFamily="18" charset="2"/>
              <a:buChar char=""/>
              <a:defRPr kumimoji="0" sz="2000" kern="1200">
                <a:solidFill>
                  <a:schemeClr val="tx1"/>
                </a:solidFill>
                <a:latin typeface="Arial" pitchFamily="34" charset="0"/>
                <a:ea typeface="+mn-ea"/>
                <a:cs typeface="Arial" pitchFamily="34" charset="0"/>
              </a:defRPr>
            </a:lvl3pPr>
            <a:lvl4pPr marL="11430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4pPr>
            <a:lvl5pPr marL="13716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74625" indent="-174625">
              <a:spcBef>
                <a:spcPts val="300"/>
              </a:spcBef>
              <a:buClr>
                <a:schemeClr val="accent2"/>
              </a:buClr>
              <a:buSzPct val="75000"/>
              <a:buFontTx/>
              <a:buChar char="●"/>
            </a:pPr>
            <a:r>
              <a:rPr lang="en-US" sz="900" b="1" dirty="0">
                <a:ea typeface="Arial Unicode MS" pitchFamily="34" charset="-128"/>
              </a:rPr>
              <a:t>DATA CENTERS:</a:t>
            </a:r>
            <a:r>
              <a:rPr lang="en-US" sz="900" dirty="0"/>
              <a:t> Data centers are driven by growing demand for edge computing; this is a distributed computing framework that brings enterprise applications closer to data sources such as </a:t>
            </a:r>
            <a:r>
              <a:rPr lang="en-US" sz="900" b="1" i="1" dirty="0"/>
              <a:t>Internet of Things </a:t>
            </a:r>
            <a:r>
              <a:rPr lang="en-US" sz="900" dirty="0"/>
              <a:t>devices or local edge servers</a:t>
            </a:r>
          </a:p>
          <a:p>
            <a:pPr marL="174625" indent="-174625">
              <a:spcBef>
                <a:spcPts val="300"/>
              </a:spcBef>
              <a:buClr>
                <a:schemeClr val="accent2"/>
              </a:buClr>
              <a:buSzPct val="75000"/>
              <a:buFontTx/>
              <a:buChar char="●"/>
            </a:pPr>
            <a:r>
              <a:rPr lang="en-US" sz="900" dirty="0"/>
              <a:t>Large data centers and hyperscale data centers are the future for data storage in response to rising edge computing, smart cities, and increased use of smart phones and digitization </a:t>
            </a:r>
          </a:p>
          <a:p>
            <a:pPr marL="174625" indent="-174625">
              <a:spcBef>
                <a:spcPts val="300"/>
              </a:spcBef>
              <a:buClr>
                <a:schemeClr val="accent2"/>
              </a:buClr>
              <a:buSzPct val="75000"/>
              <a:buFontTx/>
              <a:buChar char="●"/>
            </a:pPr>
            <a:r>
              <a:rPr lang="en-US" sz="900" dirty="0">
                <a:solidFill>
                  <a:srgbClr val="000000"/>
                </a:solidFill>
              </a:rPr>
              <a:t>Size of China’s data center market in 2019 was US$ 13.01 billion; it is expected to reach US$ 36.18 billion in 2025 exhibiting a CAGR of 19.2% from 2020 to 2025  </a:t>
            </a:r>
            <a:endParaRPr lang="en-US" sz="900" dirty="0"/>
          </a:p>
          <a:p>
            <a:pPr marL="174625" indent="-174625">
              <a:spcBef>
                <a:spcPts val="300"/>
              </a:spcBef>
              <a:buClr>
                <a:schemeClr val="accent2"/>
              </a:buClr>
              <a:buSzPct val="75000"/>
              <a:buFontTx/>
              <a:buChar char="●"/>
            </a:pPr>
            <a:r>
              <a:rPr lang="en-US" sz="900" dirty="0"/>
              <a:t>Increased  demand for data centers will lead to infrastructure network expansion, which in turn, will drive copper consumption </a:t>
            </a:r>
          </a:p>
        </p:txBody>
      </p:sp>
      <p:sp>
        <p:nvSpPr>
          <p:cNvPr id="10" name="Content Placeholder 2">
            <a:extLst>
              <a:ext uri="{FF2B5EF4-FFF2-40B4-BE49-F238E27FC236}">
                <a16:creationId xmlns:a16="http://schemas.microsoft.com/office/drawing/2014/main" id="{0349C181-9032-4C0D-A7C3-9AF0C885CE2E}"/>
              </a:ext>
            </a:extLst>
          </p:cNvPr>
          <p:cNvSpPr txBox="1">
            <a:spLocks/>
          </p:cNvSpPr>
          <p:nvPr/>
        </p:nvSpPr>
        <p:spPr>
          <a:xfrm>
            <a:off x="299357" y="2971710"/>
            <a:ext cx="6118860" cy="1321616"/>
          </a:xfrm>
          <a:prstGeom prst="rect">
            <a:avLst/>
          </a:prstGeom>
          <a:gradFill rotWithShape="1">
            <a:gsLst>
              <a:gs pos="0">
                <a:srgbClr val="97BAFF">
                  <a:tint val="50000"/>
                  <a:satMod val="300000"/>
                </a:srgbClr>
              </a:gs>
              <a:gs pos="35000">
                <a:srgbClr val="97BAFF">
                  <a:tint val="37000"/>
                  <a:satMod val="300000"/>
                </a:srgbClr>
              </a:gs>
              <a:gs pos="100000">
                <a:srgbClr val="97BAFF">
                  <a:tint val="15000"/>
                  <a:satMod val="350000"/>
                </a:srgbClr>
              </a:gs>
            </a:gsLst>
            <a:lin ang="16200000" scaled="1"/>
          </a:gradFill>
          <a:ln w="9525" cap="flat" cmpd="sng" algn="ctr">
            <a:solidFill>
              <a:srgbClr val="97BAFF">
                <a:shade val="95000"/>
                <a:satMod val="105000"/>
              </a:srgbClr>
            </a:solidFill>
            <a:prstDash val="solid"/>
          </a:ln>
          <a:effectLst>
            <a:outerShdw blurRad="40000" dist="20000" dir="5400000" rotWithShape="0">
              <a:srgbClr val="000000">
                <a:alpha val="38000"/>
              </a:srgbClr>
            </a:outerShdw>
          </a:effectLst>
        </p:spPr>
        <p:txBody>
          <a:bodyPr vert="horz">
            <a:noAutofit/>
          </a:bodyPr>
          <a:lstStyle>
            <a:lvl1pPr marL="342900" indent="-233363" algn="l" rtl="0" eaLnBrk="1" latinLnBrk="0" hangingPunct="1">
              <a:spcBef>
                <a:spcPts val="400"/>
              </a:spcBef>
              <a:spcAft>
                <a:spcPts val="0"/>
              </a:spcAft>
              <a:buClr>
                <a:schemeClr val="tx1"/>
              </a:buClr>
              <a:buSzPct val="100000"/>
              <a:buFont typeface="Arial" pitchFamily="34" charset="0"/>
              <a:buChar char="•"/>
              <a:defRPr kumimoji="0" sz="2000" kern="1200">
                <a:solidFill>
                  <a:schemeClr val="tx1"/>
                </a:solidFill>
                <a:latin typeface="Arial" pitchFamily="34" charset="0"/>
                <a:ea typeface="+mn-ea"/>
                <a:cs typeface="Arial" pitchFamily="34" charset="0"/>
              </a:defRPr>
            </a:lvl1pPr>
            <a:lvl2pPr marL="621792" indent="-228600" algn="l" rtl="0" eaLnBrk="1" latinLnBrk="0" hangingPunct="1">
              <a:spcBef>
                <a:spcPts val="324"/>
              </a:spcBef>
              <a:buClr>
                <a:schemeClr val="tx1"/>
              </a:buClr>
              <a:buSzPct val="100000"/>
              <a:buFont typeface="Wingdings" pitchFamily="2" charset="2"/>
              <a:buChar char="§"/>
              <a:defRPr kumimoji="0" sz="2000" kern="1200">
                <a:solidFill>
                  <a:schemeClr val="tx1"/>
                </a:solidFill>
                <a:latin typeface="Arial" pitchFamily="34" charset="0"/>
                <a:ea typeface="+mn-ea"/>
                <a:cs typeface="Arial" pitchFamily="34" charset="0"/>
              </a:defRPr>
            </a:lvl2pPr>
            <a:lvl3pPr marL="859536" indent="-228600" algn="l" rtl="0" eaLnBrk="1" latinLnBrk="0" hangingPunct="1">
              <a:spcBef>
                <a:spcPts val="350"/>
              </a:spcBef>
              <a:buClr>
                <a:schemeClr val="tx1"/>
              </a:buClr>
              <a:buSzPct val="100000"/>
              <a:buFont typeface="Wingdings 2" pitchFamily="18" charset="2"/>
              <a:buChar char=""/>
              <a:defRPr kumimoji="0" sz="2000" kern="1200">
                <a:solidFill>
                  <a:schemeClr val="tx1"/>
                </a:solidFill>
                <a:latin typeface="Arial" pitchFamily="34" charset="0"/>
                <a:ea typeface="+mn-ea"/>
                <a:cs typeface="Arial" pitchFamily="34" charset="0"/>
              </a:defRPr>
            </a:lvl3pPr>
            <a:lvl4pPr marL="11430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4pPr>
            <a:lvl5pPr marL="1371600" indent="-228600" algn="l" rtl="0" eaLnBrk="1" latinLnBrk="0" hangingPunct="1">
              <a:spcBef>
                <a:spcPts val="350"/>
              </a:spcBef>
              <a:buClr>
                <a:schemeClr val="tx1"/>
              </a:buClr>
              <a:buFont typeface="Wingdings 2"/>
              <a:buChar char=""/>
              <a:defRPr kumimoji="0" sz="2000" kern="1200">
                <a:solidFill>
                  <a:schemeClr val="tx1"/>
                </a:solidFill>
                <a:latin typeface="Arial" pitchFamily="34" charset="0"/>
                <a:ea typeface="+mn-ea"/>
                <a:cs typeface="Arial"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74625" indent="-174625">
              <a:spcBef>
                <a:spcPts val="300"/>
              </a:spcBef>
              <a:buClr>
                <a:schemeClr val="accent2"/>
              </a:buClr>
              <a:buSzPct val="75000"/>
              <a:buFontTx/>
              <a:buChar char="●"/>
            </a:pPr>
            <a:r>
              <a:rPr lang="en-US" sz="900" b="1" dirty="0">
                <a:ea typeface="Arial Unicode MS" pitchFamily="34" charset="-128"/>
              </a:rPr>
              <a:t>ENERGY STORAGE</a:t>
            </a:r>
            <a:r>
              <a:rPr lang="en-US" sz="900" dirty="0">
                <a:ea typeface="Arial Unicode MS" pitchFamily="34" charset="-128"/>
              </a:rPr>
              <a:t>:</a:t>
            </a:r>
            <a:r>
              <a:rPr lang="en-US" sz="900" b="1" dirty="0">
                <a:ea typeface="Arial Unicode MS" pitchFamily="34" charset="-128"/>
              </a:rPr>
              <a:t> </a:t>
            </a:r>
            <a:r>
              <a:rPr lang="en-US" sz="900" dirty="0"/>
              <a:t>The largest markets are USA, Western Europe and China. Market drivers are energy independence and security; smart grid investments; time of use/peak demand rates; growth in renewable and distributed generation; and government policies, incentives and regulations </a:t>
            </a:r>
          </a:p>
          <a:p>
            <a:pPr marL="174625" indent="-174625">
              <a:spcBef>
                <a:spcPts val="300"/>
              </a:spcBef>
              <a:buClr>
                <a:schemeClr val="accent2"/>
              </a:buClr>
              <a:buSzPct val="75000"/>
              <a:buFontTx/>
              <a:buChar char="●"/>
            </a:pPr>
            <a:r>
              <a:rPr lang="en-US" sz="900" dirty="0"/>
              <a:t>Due to copper’s key core competitive advantages--reliability, efficiency, durability and safety, the metal is critical to the fundamental design of battery cells </a:t>
            </a:r>
          </a:p>
          <a:p>
            <a:pPr marL="174625" indent="-174625">
              <a:spcBef>
                <a:spcPts val="300"/>
              </a:spcBef>
              <a:buClr>
                <a:schemeClr val="accent2"/>
              </a:buClr>
              <a:buSzPct val="75000"/>
              <a:buFontTx/>
              <a:buChar char="●"/>
            </a:pPr>
            <a:r>
              <a:rPr lang="en-US" sz="900" dirty="0"/>
              <a:t>Copper is also important in  the manufacture of Li-ion batteries</a:t>
            </a:r>
          </a:p>
          <a:p>
            <a:pPr marL="174625" indent="-174625">
              <a:spcBef>
                <a:spcPts val="300"/>
              </a:spcBef>
              <a:buClr>
                <a:schemeClr val="accent2"/>
              </a:buClr>
              <a:buSzPct val="75000"/>
              <a:buFontTx/>
              <a:buChar char="●"/>
            </a:pPr>
            <a:r>
              <a:rPr lang="en-US" sz="900" dirty="0"/>
              <a:t>At the cell level, copper is used in anode current collectors; at the pack level, it is used in electrical interconnects, for example – bus bars, cables and wiring </a:t>
            </a:r>
          </a:p>
          <a:p>
            <a:pPr marL="130969" indent="-130969">
              <a:spcBef>
                <a:spcPts val="225"/>
              </a:spcBef>
              <a:buClr>
                <a:schemeClr val="accent2"/>
              </a:buClr>
              <a:buSzPct val="75000"/>
              <a:buFontTx/>
              <a:buChar char="●"/>
            </a:pPr>
            <a:endParaRPr lang="en-US" sz="1050" dirty="0"/>
          </a:p>
          <a:p>
            <a:pPr marL="130969" indent="-130969">
              <a:spcBef>
                <a:spcPts val="225"/>
              </a:spcBef>
              <a:buClr>
                <a:schemeClr val="accent2"/>
              </a:buClr>
              <a:buSzPct val="75000"/>
              <a:buFontTx/>
              <a:buChar char="●"/>
            </a:pPr>
            <a:r>
              <a:rPr lang="en-US" sz="1050" b="1" u="sng" dirty="0">
                <a:ea typeface="Arial Unicode MS" pitchFamily="34" charset="-128"/>
              </a:rPr>
              <a:t>  </a:t>
            </a:r>
          </a:p>
        </p:txBody>
      </p:sp>
      <p:pic>
        <p:nvPicPr>
          <p:cNvPr id="11" name="Picture 10">
            <a:extLst>
              <a:ext uri="{FF2B5EF4-FFF2-40B4-BE49-F238E27FC236}">
                <a16:creationId xmlns:a16="http://schemas.microsoft.com/office/drawing/2014/main" id="{42A0BD9E-60D1-4743-B100-0DA1B4BD94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3388" y="2975412"/>
            <a:ext cx="2352017" cy="1317914"/>
          </a:xfrm>
          <a:prstGeom prst="rect">
            <a:avLst/>
          </a:prstGeom>
        </p:spPr>
      </p:pic>
    </p:spTree>
    <p:extLst>
      <p:ext uri="{BB962C8B-B14F-4D97-AF65-F5344CB8AC3E}">
        <p14:creationId xmlns:p14="http://schemas.microsoft.com/office/powerpoint/2010/main" val="28953149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AF4fMpTjhmfvOt3DXG82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AI TEMPLATE COLOR">
    <a:dk1>
      <a:srgbClr val="000000"/>
    </a:dk1>
    <a:lt1>
      <a:srgbClr val="FFFFFF"/>
    </a:lt1>
    <a:dk2>
      <a:srgbClr val="7F7F7F"/>
    </a:dk2>
    <a:lt2>
      <a:srgbClr val="FFFFCC"/>
    </a:lt2>
    <a:accent1>
      <a:srgbClr val="002060"/>
    </a:accent1>
    <a:accent2>
      <a:srgbClr val="990000"/>
    </a:accent2>
    <a:accent3>
      <a:srgbClr val="21B2C8"/>
    </a:accent3>
    <a:accent4>
      <a:srgbClr val="A2A2A2"/>
    </a:accent4>
    <a:accent5>
      <a:srgbClr val="97BAFF"/>
    </a:accent5>
    <a:accent6>
      <a:srgbClr val="7F7F7F"/>
    </a:accent6>
    <a:hlink>
      <a:srgbClr val="3176FF"/>
    </a:hlink>
    <a:folHlink>
      <a:srgbClr val="D8D8D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AI TEMPLATE COLOR">
    <a:dk1>
      <a:srgbClr val="000000"/>
    </a:dk1>
    <a:lt1>
      <a:srgbClr val="FFFFFF"/>
    </a:lt1>
    <a:dk2>
      <a:srgbClr val="7F7F7F"/>
    </a:dk2>
    <a:lt2>
      <a:srgbClr val="FFFFCC"/>
    </a:lt2>
    <a:accent1>
      <a:srgbClr val="002060"/>
    </a:accent1>
    <a:accent2>
      <a:srgbClr val="990000"/>
    </a:accent2>
    <a:accent3>
      <a:srgbClr val="21B2C8"/>
    </a:accent3>
    <a:accent4>
      <a:srgbClr val="A2A2A2"/>
    </a:accent4>
    <a:accent5>
      <a:srgbClr val="97BAFF"/>
    </a:accent5>
    <a:accent6>
      <a:srgbClr val="7F7F7F"/>
    </a:accent6>
    <a:hlink>
      <a:srgbClr val="3176FF"/>
    </a:hlink>
    <a:folHlink>
      <a:srgbClr val="D8D8D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5132</TotalTime>
  <Words>1742</Words>
  <Application>Microsoft Office PowerPoint</Application>
  <PresentationFormat>On-screen Show (4:3)</PresentationFormat>
  <Paragraphs>154</Paragraphs>
  <Slides>12</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4" baseType="lpstr">
      <vt:lpstr>Arial</vt:lpstr>
      <vt:lpstr>Arial Narrow</vt:lpstr>
      <vt:lpstr>Calibri</vt:lpstr>
      <vt:lpstr>Calibri Light</vt:lpstr>
      <vt:lpstr>Lucida Sans Unicode</vt:lpstr>
      <vt:lpstr>Trebuchet MS</vt:lpstr>
      <vt:lpstr>Verdana</vt:lpstr>
      <vt:lpstr>Wingdings</vt:lpstr>
      <vt:lpstr>Wingdings 2</vt:lpstr>
      <vt:lpstr>Wingdings 3</vt:lpstr>
      <vt:lpstr>Concourse</vt:lpstr>
      <vt:lpstr>think-cell Slide</vt:lpstr>
      <vt:lpstr>PowerPoint Presentation</vt:lpstr>
      <vt:lpstr>POWER CABLE – MARKET &amp; REGULATORY ENVIRONMENT </vt:lpstr>
      <vt:lpstr>POWER CABLE STATUS</vt:lpstr>
      <vt:lpstr>REGIONAL VIEW</vt:lpstr>
      <vt:lpstr>MARKET DEVELOPMENT</vt:lpstr>
      <vt:lpstr>COPPER POWER CABLE DEMAND – WIND</vt:lpstr>
      <vt:lpstr>COPPER POWER CABLE DEMAND – SOLAR</vt:lpstr>
      <vt:lpstr>COPPER POWER CABLE DEMAND – EV CHARGING</vt:lpstr>
      <vt:lpstr>EMERGING COPPER POWER CABLE MARKET</vt:lpstr>
      <vt:lpstr>B&amp;C AND SMART CITY MARKET TRENDS</vt:lpstr>
      <vt:lpstr>EMERGING TECHNOLOGIES  </vt:lpstr>
      <vt:lpstr>POWER CABLE FORECAST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Purnnendu kumar rout</dc:creator>
  <cp:lastModifiedBy>John Connor</cp:lastModifiedBy>
  <cp:revision>824</cp:revision>
  <dcterms:created xsi:type="dcterms:W3CDTF">2021-11-17T06:53:07Z</dcterms:created>
  <dcterms:modified xsi:type="dcterms:W3CDTF">2023-02-28T23:40:15Z</dcterms:modified>
</cp:coreProperties>
</file>