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sldx" ContentType="application/vnd.openxmlformats-officedocument.presentationml.slide"/>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handoutMasterIdLst>
    <p:handoutMasterId r:id="rId34"/>
  </p:handoutMasterIdLst>
  <p:sldIdLst>
    <p:sldId id="256" r:id="rId2"/>
    <p:sldId id="267" r:id="rId3"/>
    <p:sldId id="257" r:id="rId4"/>
    <p:sldId id="268" r:id="rId5"/>
    <p:sldId id="269" r:id="rId6"/>
    <p:sldId id="270" r:id="rId7"/>
    <p:sldId id="273" r:id="rId8"/>
    <p:sldId id="275" r:id="rId9"/>
    <p:sldId id="276" r:id="rId10"/>
    <p:sldId id="277" r:id="rId11"/>
    <p:sldId id="278" r:id="rId12"/>
    <p:sldId id="279" r:id="rId13"/>
    <p:sldId id="280" r:id="rId14"/>
    <p:sldId id="281" r:id="rId15"/>
    <p:sldId id="282" r:id="rId16"/>
    <p:sldId id="284" r:id="rId17"/>
    <p:sldId id="285" r:id="rId18"/>
    <p:sldId id="286" r:id="rId19"/>
    <p:sldId id="288" r:id="rId20"/>
    <p:sldId id="300" r:id="rId21"/>
    <p:sldId id="289" r:id="rId22"/>
    <p:sldId id="290" r:id="rId23"/>
    <p:sldId id="291" r:id="rId24"/>
    <p:sldId id="292" r:id="rId25"/>
    <p:sldId id="293" r:id="rId26"/>
    <p:sldId id="294" r:id="rId27"/>
    <p:sldId id="296" r:id="rId28"/>
    <p:sldId id="295" r:id="rId29"/>
    <p:sldId id="297" r:id="rId30"/>
    <p:sldId id="299" r:id="rId31"/>
    <p:sldId id="266" r:id="rId32"/>
  </p:sldIdLst>
  <p:sldSz cx="9144000" cy="6858000" type="screen4x3"/>
  <p:notesSz cx="6858000" cy="9296400"/>
  <p:custDataLst>
    <p:tags r:id="rId35"/>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55">
          <p15:clr>
            <a:srgbClr val="A4A3A4"/>
          </p15:clr>
        </p15:guide>
        <p15:guide id="2" orient="horz" pos="255">
          <p15:clr>
            <a:srgbClr val="A4A3A4"/>
          </p15:clr>
        </p15:guide>
        <p15:guide id="3" orient="horz" pos="4065">
          <p15:clr>
            <a:srgbClr val="A4A3A4"/>
          </p15:clr>
        </p15:guide>
        <p15:guide id="4" orient="horz" pos="913">
          <p15:clr>
            <a:srgbClr val="A4A3A4"/>
          </p15:clr>
        </p15:guide>
        <p15:guide id="5" orient="horz" pos="1162">
          <p15:clr>
            <a:srgbClr val="A4A3A4"/>
          </p15:clr>
        </p15:guide>
        <p15:guide id="6" orient="horz" pos="2546">
          <p15:clr>
            <a:srgbClr val="A4A3A4"/>
          </p15:clr>
        </p15:guide>
        <p15:guide id="7" orient="horz" pos="3838">
          <p15:clr>
            <a:srgbClr val="A4A3A4"/>
          </p15:clr>
        </p15:guide>
        <p15:guide id="8" pos="4253">
          <p15:clr>
            <a:srgbClr val="A4A3A4"/>
          </p15:clr>
        </p15:guide>
        <p15:guide id="9" pos="272">
          <p15:clr>
            <a:srgbClr val="A4A3A4"/>
          </p15:clr>
        </p15:guide>
        <p15:guide id="10" pos="2925">
          <p15:clr>
            <a:srgbClr val="A4A3A4"/>
          </p15:clr>
        </p15:guide>
        <p15:guide id="11" pos="2834">
          <p15:clr>
            <a:srgbClr val="A4A3A4"/>
          </p15:clr>
        </p15:guide>
        <p15:guide id="12" pos="1598">
          <p15:clr>
            <a:srgbClr val="A4A3A4"/>
          </p15:clr>
        </p15:guide>
        <p15:guide id="13" pos="1507">
          <p15:clr>
            <a:srgbClr val="A4A3A4"/>
          </p15:clr>
        </p15:guide>
        <p15:guide id="14" pos="4162">
          <p15:clr>
            <a:srgbClr val="A4A3A4"/>
          </p15:clr>
        </p15:guide>
        <p15:guide id="15" pos="5488">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F95"/>
    <a:srgbClr val="D7D3C7"/>
    <a:srgbClr val="004153"/>
    <a:srgbClr val="40717E"/>
    <a:srgbClr val="FED840"/>
    <a:srgbClr val="CBD9D2"/>
    <a:srgbClr val="AD9A84"/>
    <a:srgbClr val="FC7B4F"/>
    <a:srgbClr val="91785B"/>
    <a:srgbClr val="FEC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napToObjects="1" showGuides="1">
      <p:cViewPr varScale="1">
        <p:scale>
          <a:sx n="76" d="100"/>
          <a:sy n="76" d="100"/>
        </p:scale>
        <p:origin x="1598" y="67"/>
      </p:cViewPr>
      <p:guideLst>
        <p:guide orient="horz" pos="2455"/>
        <p:guide orient="horz" pos="255"/>
        <p:guide orient="horz" pos="4065"/>
        <p:guide orient="horz" pos="913"/>
        <p:guide orient="horz" pos="1162"/>
        <p:guide orient="horz" pos="2546"/>
        <p:guide orient="horz" pos="3838"/>
        <p:guide pos="4253"/>
        <p:guide pos="272"/>
        <p:guide pos="2925"/>
        <p:guide pos="2834"/>
        <p:guide pos="1598"/>
        <p:guide pos="1507"/>
        <p:guide pos="4162"/>
        <p:guide pos="5488"/>
      </p:guideLst>
    </p:cSldViewPr>
  </p:slideViewPr>
  <p:notesTextViewPr>
    <p:cViewPr>
      <p:scale>
        <a:sx n="100" d="100"/>
        <a:sy n="100" d="100"/>
      </p:scale>
      <p:origin x="0" y="0"/>
    </p:cViewPr>
  </p:notesTextViewPr>
  <p:sorterViewPr>
    <p:cViewPr>
      <p:scale>
        <a:sx n="100" d="100"/>
        <a:sy n="100" d="100"/>
      </p:scale>
      <p:origin x="0" y="0"/>
    </p:cViewPr>
  </p:sorterViewPr>
  <p:notesViewPr>
    <p:cSldViewPr snapToObjects="1">
      <p:cViewPr>
        <p:scale>
          <a:sx n="118" d="100"/>
          <a:sy n="118" d="100"/>
        </p:scale>
        <p:origin x="-3072" y="1680"/>
      </p:cViewPr>
      <p:guideLst>
        <p:guide orient="horz" pos="2928"/>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A4B3F88E-A3E8-4EA4-91C3-54F719B39AAB}" type="datetimeFigureOut">
              <a:rPr lang="en-US" smtClean="0"/>
              <a:t>2/14/2017</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E098B204-0E4D-4B08-9447-DDB90A39CEC7}" type="slidenum">
              <a:rPr lang="en-US" smtClean="0"/>
              <a:t>‹#›</a:t>
            </a:fld>
            <a:endParaRPr lang="en-US"/>
          </a:p>
        </p:txBody>
      </p:sp>
    </p:spTree>
    <p:extLst>
      <p:ext uri="{BB962C8B-B14F-4D97-AF65-F5344CB8AC3E}">
        <p14:creationId xmlns:p14="http://schemas.microsoft.com/office/powerpoint/2010/main" val="3410105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1121125F-B1CB-4577-B399-CADFBB3444A8}" type="datetimeFigureOut">
              <a:rPr lang="en-US" smtClean="0"/>
              <a:pPr/>
              <a:t>2/14/2017</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049D3150-5905-4E34-99C5-4656F5DE5B5F}" type="slidenum">
              <a:rPr lang="en-US" smtClean="0"/>
              <a:pPr/>
              <a:t>‹#›</a:t>
            </a:fld>
            <a:endParaRPr lang="en-US"/>
          </a:p>
        </p:txBody>
      </p:sp>
    </p:spTree>
    <p:extLst>
      <p:ext uri="{BB962C8B-B14F-4D97-AF65-F5344CB8AC3E}">
        <p14:creationId xmlns:p14="http://schemas.microsoft.com/office/powerpoint/2010/main" val="966464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9D3150-5905-4E34-99C5-4656F5DE5B5F}" type="slidenum">
              <a:rPr lang="en-US" smtClean="0"/>
              <a:pPr/>
              <a:t>1</a:t>
            </a:fld>
            <a:endParaRPr lang="en-US"/>
          </a:p>
        </p:txBody>
      </p:sp>
    </p:spTree>
    <p:extLst>
      <p:ext uri="{BB962C8B-B14F-4D97-AF65-F5344CB8AC3E}">
        <p14:creationId xmlns:p14="http://schemas.microsoft.com/office/powerpoint/2010/main" val="682644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dirty="0"/>
              <a:t>The United Nations General Assembly has declared 2012 as the Year of “Sustainable Energy for All” (SE4A) to start addressing this huge need.  The UN Secretary General, with advice from a public-private panel of high-level experts, has set three long-term goals: (</a:t>
            </a:r>
            <a:r>
              <a:rPr lang="en-US" sz="1400" dirty="0" err="1"/>
              <a:t>i</a:t>
            </a:r>
            <a:r>
              <a:rPr lang="en-US" sz="1400" dirty="0"/>
              <a:t>) universal access to electricity by 2030, (ii) doubling the rate of energy efficiency improvements, and (iii) expand the use of clean renewable energy. </a:t>
            </a:r>
          </a:p>
          <a:p>
            <a:endParaRPr lang="en-US" sz="1400" dirty="0"/>
          </a:p>
          <a:p>
            <a:r>
              <a:rPr lang="en-US" sz="1400" dirty="0"/>
              <a:t>Most of the technical solutions to address these goals involve “copper” as an enabler of access to electricity, energy efficiency and renewable energy technologies. </a:t>
            </a:r>
          </a:p>
          <a:p>
            <a:endParaRPr lang="en-US" sz="1400" dirty="0"/>
          </a:p>
          <a:p>
            <a:r>
              <a:rPr lang="en-US" sz="1400" dirty="0"/>
              <a:t>The lack of adequate access to safe, reliable electricity services creates numerous hardships for people throughout the world, mostly the poor, also known as the bottom of the pyramid.</a:t>
            </a:r>
          </a:p>
          <a:p>
            <a:r>
              <a:rPr lang="en-US" sz="1400" dirty="0"/>
              <a:t>Notably health care facilities are severely compromised in the delivery of primary health care services. Any energy sources such as kerosene for lighting are typically much more expensive. Opportunities for economic development are almost non-existent.. Many indoor cooking methods are polluting and a health hazard. Some 1.6 million women and children die annually from smoke inhalation. </a:t>
            </a:r>
          </a:p>
        </p:txBody>
      </p:sp>
      <p:sp>
        <p:nvSpPr>
          <p:cNvPr id="4" name="Slide Number Placeholder 3"/>
          <p:cNvSpPr>
            <a:spLocks noGrp="1"/>
          </p:cNvSpPr>
          <p:nvPr>
            <p:ph type="sldNum" sz="quarter" idx="10"/>
          </p:nvPr>
        </p:nvSpPr>
        <p:spPr/>
        <p:txBody>
          <a:bodyPr/>
          <a:lstStyle/>
          <a:p>
            <a:fld id="{049D3150-5905-4E34-99C5-4656F5DE5B5F}" type="slidenum">
              <a:rPr lang="en-US" smtClean="0"/>
              <a:pPr/>
              <a:t>10</a:t>
            </a:fld>
            <a:endParaRPr lang="en-US"/>
          </a:p>
        </p:txBody>
      </p:sp>
    </p:spTree>
    <p:extLst>
      <p:ext uri="{BB962C8B-B14F-4D97-AF65-F5344CB8AC3E}">
        <p14:creationId xmlns:p14="http://schemas.microsoft.com/office/powerpoint/2010/main" val="840788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5743" eaLnBrk="0" hangingPunct="0">
              <a:defRPr sz="2700">
                <a:solidFill>
                  <a:schemeClr val="tx1"/>
                </a:solidFill>
                <a:latin typeface="Garamond" pitchFamily="18" charset="0"/>
              </a:defRPr>
            </a:lvl1pPr>
            <a:lvl2pPr marL="729057" indent="-280406" defTabSz="895743" eaLnBrk="0" hangingPunct="0">
              <a:defRPr sz="2700">
                <a:solidFill>
                  <a:schemeClr val="tx1"/>
                </a:solidFill>
                <a:latin typeface="Garamond" pitchFamily="18" charset="0"/>
              </a:defRPr>
            </a:lvl2pPr>
            <a:lvl3pPr marL="1121626" indent="-224325" defTabSz="895743" eaLnBrk="0" hangingPunct="0">
              <a:defRPr sz="2700">
                <a:solidFill>
                  <a:schemeClr val="tx1"/>
                </a:solidFill>
                <a:latin typeface="Garamond" pitchFamily="18" charset="0"/>
              </a:defRPr>
            </a:lvl3pPr>
            <a:lvl4pPr marL="1570276" indent="-224325" defTabSz="895743" eaLnBrk="0" hangingPunct="0">
              <a:defRPr sz="2700">
                <a:solidFill>
                  <a:schemeClr val="tx1"/>
                </a:solidFill>
                <a:latin typeface="Garamond" pitchFamily="18" charset="0"/>
              </a:defRPr>
            </a:lvl4pPr>
            <a:lvl5pPr marL="2018927" indent="-224325" defTabSz="895743" eaLnBrk="0" hangingPunct="0">
              <a:defRPr sz="2700">
                <a:solidFill>
                  <a:schemeClr val="tx1"/>
                </a:solidFill>
                <a:latin typeface="Garamond" pitchFamily="18" charset="0"/>
              </a:defRPr>
            </a:lvl5pPr>
            <a:lvl6pPr marL="2467577" indent="-224325" defTabSz="895743" eaLnBrk="0" fontAlgn="base" hangingPunct="0">
              <a:spcBef>
                <a:spcPct val="0"/>
              </a:spcBef>
              <a:spcAft>
                <a:spcPct val="0"/>
              </a:spcAft>
              <a:defRPr sz="2700">
                <a:solidFill>
                  <a:schemeClr val="tx1"/>
                </a:solidFill>
                <a:latin typeface="Garamond" pitchFamily="18" charset="0"/>
              </a:defRPr>
            </a:lvl6pPr>
            <a:lvl7pPr marL="2916227" indent="-224325" defTabSz="895743" eaLnBrk="0" fontAlgn="base" hangingPunct="0">
              <a:spcBef>
                <a:spcPct val="0"/>
              </a:spcBef>
              <a:spcAft>
                <a:spcPct val="0"/>
              </a:spcAft>
              <a:defRPr sz="2700">
                <a:solidFill>
                  <a:schemeClr val="tx1"/>
                </a:solidFill>
                <a:latin typeface="Garamond" pitchFamily="18" charset="0"/>
              </a:defRPr>
            </a:lvl7pPr>
            <a:lvl8pPr marL="3364878" indent="-224325" defTabSz="895743" eaLnBrk="0" fontAlgn="base" hangingPunct="0">
              <a:spcBef>
                <a:spcPct val="0"/>
              </a:spcBef>
              <a:spcAft>
                <a:spcPct val="0"/>
              </a:spcAft>
              <a:defRPr sz="2700">
                <a:solidFill>
                  <a:schemeClr val="tx1"/>
                </a:solidFill>
                <a:latin typeface="Garamond" pitchFamily="18" charset="0"/>
              </a:defRPr>
            </a:lvl8pPr>
            <a:lvl9pPr marL="3813528" indent="-224325" defTabSz="895743" eaLnBrk="0" fontAlgn="base" hangingPunct="0">
              <a:spcBef>
                <a:spcPct val="0"/>
              </a:spcBef>
              <a:spcAft>
                <a:spcPct val="0"/>
              </a:spcAft>
              <a:defRPr sz="2700">
                <a:solidFill>
                  <a:schemeClr val="tx1"/>
                </a:solidFill>
                <a:latin typeface="Garamond" pitchFamily="18" charset="0"/>
              </a:defRPr>
            </a:lvl9pPr>
          </a:lstStyle>
          <a:p>
            <a:pPr eaLnBrk="1" hangingPunct="1"/>
            <a:fld id="{DC0D83B2-29AD-41BE-A490-82528E0AC2D3}" type="slidenum">
              <a:rPr lang="en-US" sz="1200">
                <a:latin typeface="Times New Roman" pitchFamily="18" charset="0"/>
              </a:rPr>
              <a:pPr eaLnBrk="1" hangingPunct="1"/>
              <a:t>11</a:t>
            </a:fld>
            <a:endParaRPr lang="en-US" sz="1200">
              <a:latin typeface="Times New Roman" pitchFamily="18" charset="0"/>
            </a:endParaRPr>
          </a:p>
        </p:txBody>
      </p:sp>
      <p:sp>
        <p:nvSpPr>
          <p:cNvPr id="45059" name="Rectangle 2"/>
          <p:cNvSpPr>
            <a:spLocks noGrp="1" noRot="1" noChangeAspect="1" noChangeArrowheads="1" noTextEdit="1"/>
          </p:cNvSpPr>
          <p:nvPr>
            <p:ph type="sldImg"/>
          </p:nvPr>
        </p:nvSpPr>
        <p:spPr>
          <a:xfrm>
            <a:off x="1117600" y="709613"/>
            <a:ext cx="4622800" cy="3468687"/>
          </a:xfrm>
          <a:ln/>
        </p:spPr>
      </p:sp>
      <p:sp>
        <p:nvSpPr>
          <p:cNvPr id="45060" name="Rectangle 3"/>
          <p:cNvSpPr>
            <a:spLocks noGrp="1" noChangeArrowheads="1"/>
          </p:cNvSpPr>
          <p:nvPr>
            <p:ph type="body" idx="1"/>
          </p:nvPr>
        </p:nvSpPr>
        <p:spPr>
          <a:xfrm>
            <a:off x="393803" y="4354513"/>
            <a:ext cx="6253887" cy="4941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FontTx/>
              <a:buChar char="•"/>
            </a:pPr>
            <a:r>
              <a:rPr lang="en-US" sz="1400" dirty="0"/>
              <a:t>In many countries, it is uneconomical or unpractical to expect the utilities to bring power to rural villages. It is up to the locals to work with providers and financers of distributed generation to bring off-grid electricity to their communities. </a:t>
            </a:r>
          </a:p>
          <a:p>
            <a:pPr eaLnBrk="1" hangingPunct="1">
              <a:lnSpc>
                <a:spcPct val="150000"/>
              </a:lnSpc>
            </a:pPr>
            <a:r>
              <a:rPr lang="en-US" sz="1400" dirty="0"/>
              <a:t>Not only to have light and to be able to charge mobile phones, but to run irrigation pumps, power small. let’s say micro. businesses, install computers in schools, etc.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5743" eaLnBrk="0" hangingPunct="0">
              <a:defRPr sz="2700">
                <a:solidFill>
                  <a:schemeClr val="tx1"/>
                </a:solidFill>
                <a:latin typeface="Garamond" pitchFamily="18" charset="0"/>
              </a:defRPr>
            </a:lvl1pPr>
            <a:lvl2pPr marL="729057" indent="-280406" defTabSz="895743" eaLnBrk="0" hangingPunct="0">
              <a:defRPr sz="2700">
                <a:solidFill>
                  <a:schemeClr val="tx1"/>
                </a:solidFill>
                <a:latin typeface="Garamond" pitchFamily="18" charset="0"/>
              </a:defRPr>
            </a:lvl2pPr>
            <a:lvl3pPr marL="1121626" indent="-224325" defTabSz="895743" eaLnBrk="0" hangingPunct="0">
              <a:defRPr sz="2700">
                <a:solidFill>
                  <a:schemeClr val="tx1"/>
                </a:solidFill>
                <a:latin typeface="Garamond" pitchFamily="18" charset="0"/>
              </a:defRPr>
            </a:lvl3pPr>
            <a:lvl4pPr marL="1570276" indent="-224325" defTabSz="895743" eaLnBrk="0" hangingPunct="0">
              <a:defRPr sz="2700">
                <a:solidFill>
                  <a:schemeClr val="tx1"/>
                </a:solidFill>
                <a:latin typeface="Garamond" pitchFamily="18" charset="0"/>
              </a:defRPr>
            </a:lvl4pPr>
            <a:lvl5pPr marL="2018927" indent="-224325" defTabSz="895743" eaLnBrk="0" hangingPunct="0">
              <a:defRPr sz="2700">
                <a:solidFill>
                  <a:schemeClr val="tx1"/>
                </a:solidFill>
                <a:latin typeface="Garamond" pitchFamily="18" charset="0"/>
              </a:defRPr>
            </a:lvl5pPr>
            <a:lvl6pPr marL="2467577" indent="-224325" defTabSz="895743" eaLnBrk="0" fontAlgn="base" hangingPunct="0">
              <a:spcBef>
                <a:spcPct val="0"/>
              </a:spcBef>
              <a:spcAft>
                <a:spcPct val="0"/>
              </a:spcAft>
              <a:defRPr sz="2700">
                <a:solidFill>
                  <a:schemeClr val="tx1"/>
                </a:solidFill>
                <a:latin typeface="Garamond" pitchFamily="18" charset="0"/>
              </a:defRPr>
            </a:lvl6pPr>
            <a:lvl7pPr marL="2916227" indent="-224325" defTabSz="895743" eaLnBrk="0" fontAlgn="base" hangingPunct="0">
              <a:spcBef>
                <a:spcPct val="0"/>
              </a:spcBef>
              <a:spcAft>
                <a:spcPct val="0"/>
              </a:spcAft>
              <a:defRPr sz="2700">
                <a:solidFill>
                  <a:schemeClr val="tx1"/>
                </a:solidFill>
                <a:latin typeface="Garamond" pitchFamily="18" charset="0"/>
              </a:defRPr>
            </a:lvl7pPr>
            <a:lvl8pPr marL="3364878" indent="-224325" defTabSz="895743" eaLnBrk="0" fontAlgn="base" hangingPunct="0">
              <a:spcBef>
                <a:spcPct val="0"/>
              </a:spcBef>
              <a:spcAft>
                <a:spcPct val="0"/>
              </a:spcAft>
              <a:defRPr sz="2700">
                <a:solidFill>
                  <a:schemeClr val="tx1"/>
                </a:solidFill>
                <a:latin typeface="Garamond" pitchFamily="18" charset="0"/>
              </a:defRPr>
            </a:lvl8pPr>
            <a:lvl9pPr marL="3813528" indent="-224325" defTabSz="895743" eaLnBrk="0" fontAlgn="base" hangingPunct="0">
              <a:spcBef>
                <a:spcPct val="0"/>
              </a:spcBef>
              <a:spcAft>
                <a:spcPct val="0"/>
              </a:spcAft>
              <a:defRPr sz="2700">
                <a:solidFill>
                  <a:schemeClr val="tx1"/>
                </a:solidFill>
                <a:latin typeface="Garamond" pitchFamily="18" charset="0"/>
              </a:defRPr>
            </a:lvl9pPr>
          </a:lstStyle>
          <a:p>
            <a:pPr eaLnBrk="1" hangingPunct="1"/>
            <a:fld id="{23C13D32-2A48-440D-8963-A363EB2B1F5E}" type="slidenum">
              <a:rPr lang="en-US" sz="1200">
                <a:latin typeface="Times New Roman" pitchFamily="18" charset="0"/>
              </a:rPr>
              <a:pPr eaLnBrk="1" hangingPunct="1"/>
              <a:t>12</a:t>
            </a:fld>
            <a:endParaRPr lang="en-US" sz="1200">
              <a:latin typeface="Times New Roman" pitchFamily="18" charset="0"/>
            </a:endParaRPr>
          </a:p>
        </p:txBody>
      </p:sp>
      <p:sp>
        <p:nvSpPr>
          <p:cNvPr id="46083" name="Rectangle 2"/>
          <p:cNvSpPr>
            <a:spLocks noGrp="1" noRot="1" noChangeAspect="1" noChangeArrowheads="1" noTextEdit="1"/>
          </p:cNvSpPr>
          <p:nvPr>
            <p:ph type="sldImg"/>
          </p:nvPr>
        </p:nvSpPr>
        <p:spPr>
          <a:xfrm>
            <a:off x="1117600" y="709613"/>
            <a:ext cx="4622800" cy="3468687"/>
          </a:xfrm>
          <a:ln/>
        </p:spPr>
      </p:sp>
      <p:sp>
        <p:nvSpPr>
          <p:cNvPr id="46084" name="Rectangle 3"/>
          <p:cNvSpPr>
            <a:spLocks noGrp="1" noChangeArrowheads="1"/>
          </p:cNvSpPr>
          <p:nvPr>
            <p:ph type="body" idx="1"/>
          </p:nvPr>
        </p:nvSpPr>
        <p:spPr>
          <a:xfrm>
            <a:off x="358742" y="4354513"/>
            <a:ext cx="6253887" cy="4941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FontTx/>
              <a:buChar char="•"/>
            </a:pPr>
            <a:r>
              <a:rPr lang="en-US" sz="1400" dirty="0"/>
              <a:t>An example of a project: ICA and General Cable joined to support the Solar Electric Light Fund to install solar </a:t>
            </a:r>
            <a:r>
              <a:rPr lang="en-US" sz="1400" dirty="0" err="1"/>
              <a:t>pv</a:t>
            </a:r>
            <a:r>
              <a:rPr lang="en-US" sz="1400" dirty="0"/>
              <a:t> on many clinics and hospitals in Haiti run by Partners in Health, the Boston based organization co-created by Dr. Paul Farmer, professor at Harvard Medical. </a:t>
            </a:r>
          </a:p>
          <a:p>
            <a:pPr eaLnBrk="1" hangingPunct="1">
              <a:lnSpc>
                <a:spcPct val="150000"/>
              </a:lnSpc>
              <a:buFontTx/>
              <a:buChar char="•"/>
            </a:pPr>
            <a:r>
              <a:rPr lang="en-US" sz="1400" dirty="0"/>
              <a:t>ICA helped pay for the installation, while GC, a member of the US CDA and member of the ICF, twice provided free wire and cable to interconnect the solar arrays and to wire the hospitals. </a:t>
            </a:r>
          </a:p>
          <a:p>
            <a:pPr eaLnBrk="1" hangingPunct="1">
              <a:lnSpc>
                <a:spcPct val="150000"/>
              </a:lnSpc>
              <a:buFontTx/>
              <a:buChar char="•"/>
            </a:pPr>
            <a:r>
              <a:rPr lang="en-US" sz="1400" dirty="0"/>
              <a:t>This action will allow the healthcare facilities to run independently from an unreliable electric utility.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9D3150-5905-4E34-99C5-4656F5DE5B5F}" type="slidenum">
              <a:rPr lang="en-US" smtClean="0"/>
              <a:pPr/>
              <a:t>13</a:t>
            </a:fld>
            <a:endParaRPr lang="en-US"/>
          </a:p>
        </p:txBody>
      </p:sp>
    </p:spTree>
    <p:extLst>
      <p:ext uri="{BB962C8B-B14F-4D97-AF65-F5344CB8AC3E}">
        <p14:creationId xmlns:p14="http://schemas.microsoft.com/office/powerpoint/2010/main" val="1247703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5743" eaLnBrk="0" hangingPunct="0">
              <a:defRPr sz="2700">
                <a:solidFill>
                  <a:schemeClr val="tx1"/>
                </a:solidFill>
                <a:latin typeface="Garamond" pitchFamily="18" charset="0"/>
              </a:defRPr>
            </a:lvl1pPr>
            <a:lvl2pPr marL="729057" indent="-280406" defTabSz="895743" eaLnBrk="0" hangingPunct="0">
              <a:defRPr sz="2700">
                <a:solidFill>
                  <a:schemeClr val="tx1"/>
                </a:solidFill>
                <a:latin typeface="Garamond" pitchFamily="18" charset="0"/>
              </a:defRPr>
            </a:lvl2pPr>
            <a:lvl3pPr marL="1121626" indent="-224325" defTabSz="895743" eaLnBrk="0" hangingPunct="0">
              <a:defRPr sz="2700">
                <a:solidFill>
                  <a:schemeClr val="tx1"/>
                </a:solidFill>
                <a:latin typeface="Garamond" pitchFamily="18" charset="0"/>
              </a:defRPr>
            </a:lvl3pPr>
            <a:lvl4pPr marL="1570276" indent="-224325" defTabSz="895743" eaLnBrk="0" hangingPunct="0">
              <a:defRPr sz="2700">
                <a:solidFill>
                  <a:schemeClr val="tx1"/>
                </a:solidFill>
                <a:latin typeface="Garamond" pitchFamily="18" charset="0"/>
              </a:defRPr>
            </a:lvl4pPr>
            <a:lvl5pPr marL="2018927" indent="-224325" defTabSz="895743" eaLnBrk="0" hangingPunct="0">
              <a:defRPr sz="2700">
                <a:solidFill>
                  <a:schemeClr val="tx1"/>
                </a:solidFill>
                <a:latin typeface="Garamond" pitchFamily="18" charset="0"/>
              </a:defRPr>
            </a:lvl5pPr>
            <a:lvl6pPr marL="2467577" indent="-224325" defTabSz="895743" eaLnBrk="0" fontAlgn="base" hangingPunct="0">
              <a:spcBef>
                <a:spcPct val="0"/>
              </a:spcBef>
              <a:spcAft>
                <a:spcPct val="0"/>
              </a:spcAft>
              <a:defRPr sz="2700">
                <a:solidFill>
                  <a:schemeClr val="tx1"/>
                </a:solidFill>
                <a:latin typeface="Garamond" pitchFamily="18" charset="0"/>
              </a:defRPr>
            </a:lvl6pPr>
            <a:lvl7pPr marL="2916227" indent="-224325" defTabSz="895743" eaLnBrk="0" fontAlgn="base" hangingPunct="0">
              <a:spcBef>
                <a:spcPct val="0"/>
              </a:spcBef>
              <a:spcAft>
                <a:spcPct val="0"/>
              </a:spcAft>
              <a:defRPr sz="2700">
                <a:solidFill>
                  <a:schemeClr val="tx1"/>
                </a:solidFill>
                <a:latin typeface="Garamond" pitchFamily="18" charset="0"/>
              </a:defRPr>
            </a:lvl7pPr>
            <a:lvl8pPr marL="3364878" indent="-224325" defTabSz="895743" eaLnBrk="0" fontAlgn="base" hangingPunct="0">
              <a:spcBef>
                <a:spcPct val="0"/>
              </a:spcBef>
              <a:spcAft>
                <a:spcPct val="0"/>
              </a:spcAft>
              <a:defRPr sz="2700">
                <a:solidFill>
                  <a:schemeClr val="tx1"/>
                </a:solidFill>
                <a:latin typeface="Garamond" pitchFamily="18" charset="0"/>
              </a:defRPr>
            </a:lvl8pPr>
            <a:lvl9pPr marL="3813528" indent="-224325" defTabSz="895743" eaLnBrk="0" fontAlgn="base" hangingPunct="0">
              <a:spcBef>
                <a:spcPct val="0"/>
              </a:spcBef>
              <a:spcAft>
                <a:spcPct val="0"/>
              </a:spcAft>
              <a:defRPr sz="2700">
                <a:solidFill>
                  <a:schemeClr val="tx1"/>
                </a:solidFill>
                <a:latin typeface="Garamond" pitchFamily="18" charset="0"/>
              </a:defRPr>
            </a:lvl9pPr>
          </a:lstStyle>
          <a:p>
            <a:pPr eaLnBrk="1" hangingPunct="1"/>
            <a:fld id="{89498EED-9A71-4523-92B0-A64F20678A83}" type="slidenum">
              <a:rPr lang="en-US" sz="1200" smtClean="0">
                <a:latin typeface="Times New Roman" pitchFamily="18" charset="0"/>
              </a:rPr>
              <a:pPr eaLnBrk="1" hangingPunct="1"/>
              <a:t>14</a:t>
            </a:fld>
            <a:endParaRPr lang="en-US" sz="1200">
              <a:latin typeface="Times New Roman" pitchFamily="18" charset="0"/>
            </a:endParaRPr>
          </a:p>
        </p:txBody>
      </p:sp>
      <p:sp>
        <p:nvSpPr>
          <p:cNvPr id="48131" name="Rectangle 2"/>
          <p:cNvSpPr>
            <a:spLocks noGrp="1" noRot="1" noChangeAspect="1" noChangeArrowheads="1" noTextEdit="1"/>
          </p:cNvSpPr>
          <p:nvPr>
            <p:ph type="sldImg"/>
          </p:nvPr>
        </p:nvSpPr>
        <p:spPr>
          <a:xfrm>
            <a:off x="1117600" y="709613"/>
            <a:ext cx="4622800" cy="3468687"/>
          </a:xfrm>
          <a:ln/>
        </p:spPr>
      </p:sp>
      <p:sp>
        <p:nvSpPr>
          <p:cNvPr id="48132" name="Rectangle 3"/>
          <p:cNvSpPr>
            <a:spLocks noGrp="1" noChangeArrowheads="1"/>
          </p:cNvSpPr>
          <p:nvPr>
            <p:ph type="body" idx="1"/>
          </p:nvPr>
        </p:nvSpPr>
        <p:spPr>
          <a:xfrm>
            <a:off x="358742" y="4354513"/>
            <a:ext cx="6253887" cy="4941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FontTx/>
              <a:buChar char="•"/>
            </a:pPr>
            <a:r>
              <a:rPr lang="en-US" sz="1400" dirty="0"/>
              <a:t> </a:t>
            </a:r>
            <a:r>
              <a:rPr lang="en-US" dirty="0">
                <a:latin typeface="Arial" pitchFamily="34" charset="0"/>
                <a:cs typeface="Arial" pitchFamily="34" charset="0"/>
              </a:rPr>
              <a:t>Before project implementation in </a:t>
            </a:r>
            <a:r>
              <a:rPr lang="en-US" dirty="0" err="1">
                <a:latin typeface="Arial" pitchFamily="34" charset="0"/>
                <a:cs typeface="Arial" pitchFamily="34" charset="0"/>
              </a:rPr>
              <a:t>Paraísopolis</a:t>
            </a:r>
            <a:r>
              <a:rPr lang="en-US" dirty="0">
                <a:latin typeface="Arial" pitchFamily="34" charset="0"/>
                <a:cs typeface="Arial" pitchFamily="34" charset="0"/>
              </a:rPr>
              <a:t>, the second largest “favela” (poor urban “slum” area) in São Paulo, Brazil, the quality of electricity service was very poor: almost all the households and businesses had illegal electricity connections, were exposed to dangerous network and wiring conditions and did not pay for service. Households and businesses consumed, what are considered for this population, high amounts of electricity – on average 250 kWh/ month – due to the very poor condition of household appliances and electrical equipment (especially refrigerators and electric water heaters used for showers). There was also a lack of price signal to encourage consumers to use electricity wisely.</a:t>
            </a:r>
          </a:p>
          <a:p>
            <a:pPr eaLnBrk="1" hangingPunct="1">
              <a:lnSpc>
                <a:spcPct val="150000"/>
              </a:lnSpc>
              <a:buFontTx/>
              <a:buChar char="•"/>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Through a Global Development Alliance partnership, the US Agency for International Development and ICA teamed with AES </a:t>
            </a:r>
            <a:r>
              <a:rPr lang="en-US" sz="1400" dirty="0" err="1"/>
              <a:t>Eletropaulo</a:t>
            </a:r>
            <a:r>
              <a:rPr lang="en-US" sz="1400" dirty="0"/>
              <a:t>, the electric utility, to develop, test, and evaluate customized approaches to regularizing electricity service in a selected area of </a:t>
            </a:r>
            <a:r>
              <a:rPr lang="en-US" sz="1400" dirty="0" err="1"/>
              <a:t>Paraísopolis</a:t>
            </a:r>
            <a:r>
              <a:rPr lang="en-US" sz="1400" dirty="0"/>
              <a:t> that covers two neighborhoods (</a:t>
            </a:r>
            <a:r>
              <a:rPr lang="en-US" sz="1400" dirty="0" err="1"/>
              <a:t>Antônico</a:t>
            </a:r>
            <a:r>
              <a:rPr lang="en-US" sz="1400" dirty="0"/>
              <a:t> and Centro). This pilot area included 4,365 low income households and businesses </a:t>
            </a:r>
          </a:p>
          <a:p>
            <a:r>
              <a:rPr lang="en-US" sz="1400" dirty="0"/>
              <a:t>(of which 60 households had small home businesses and 423 were stand-alone commercial enterprises of varying sizes and types of services/sales).</a:t>
            </a:r>
          </a:p>
          <a:p>
            <a:endParaRPr lang="en-US" sz="1400" dirty="0"/>
          </a:p>
          <a:p>
            <a:r>
              <a:rPr lang="en-US" sz="1400" dirty="0"/>
              <a:t>See slide</a:t>
            </a:r>
          </a:p>
        </p:txBody>
      </p:sp>
      <p:sp>
        <p:nvSpPr>
          <p:cNvPr id="4" name="Slide Number Placeholder 3"/>
          <p:cNvSpPr>
            <a:spLocks noGrp="1"/>
          </p:cNvSpPr>
          <p:nvPr>
            <p:ph type="sldNum" sz="quarter" idx="10"/>
          </p:nvPr>
        </p:nvSpPr>
        <p:spPr/>
        <p:txBody>
          <a:bodyPr/>
          <a:lstStyle/>
          <a:p>
            <a:fld id="{049D3150-5905-4E34-99C5-4656F5DE5B5F}" type="slidenum">
              <a:rPr lang="en-US" smtClean="0"/>
              <a:pPr/>
              <a:t>15</a:t>
            </a:fld>
            <a:endParaRPr lang="en-US"/>
          </a:p>
        </p:txBody>
      </p:sp>
    </p:spTree>
    <p:extLst>
      <p:ext uri="{BB962C8B-B14F-4D97-AF65-F5344CB8AC3E}">
        <p14:creationId xmlns:p14="http://schemas.microsoft.com/office/powerpoint/2010/main" val="208452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Like most other favelas, </a:t>
            </a:r>
            <a:r>
              <a:rPr lang="en-US" sz="1400" dirty="0" err="1"/>
              <a:t>Paraísopolis</a:t>
            </a:r>
            <a:r>
              <a:rPr lang="en-US" sz="1400" dirty="0"/>
              <a:t> is an informal community which lacks many municipal services and is home to families that migrated from rural areas over the years. Located in a large ravine, </a:t>
            </a:r>
            <a:r>
              <a:rPr lang="en-US" sz="1400" dirty="0" err="1"/>
              <a:t>Paraísopolis</a:t>
            </a:r>
            <a:r>
              <a:rPr lang="en-US" sz="1400" dirty="0"/>
              <a:t> has a physically challenging geography and is surrounded by middle- and upper-income residential areas. 40% of the adults had only an education up to 4th grade and only some 30% had formal work.</a:t>
            </a:r>
          </a:p>
          <a:p>
            <a:endParaRPr lang="en-US" sz="1400" dirty="0"/>
          </a:p>
          <a:p>
            <a:r>
              <a:rPr lang="en-US" sz="1400" dirty="0"/>
              <a:t>See slide</a:t>
            </a:r>
          </a:p>
        </p:txBody>
      </p:sp>
      <p:sp>
        <p:nvSpPr>
          <p:cNvPr id="4" name="Slide Number Placeholder 3"/>
          <p:cNvSpPr>
            <a:spLocks noGrp="1"/>
          </p:cNvSpPr>
          <p:nvPr>
            <p:ph type="sldNum" sz="quarter" idx="10"/>
          </p:nvPr>
        </p:nvSpPr>
        <p:spPr/>
        <p:txBody>
          <a:bodyPr/>
          <a:lstStyle/>
          <a:p>
            <a:fld id="{049D3150-5905-4E34-99C5-4656F5DE5B5F}" type="slidenum">
              <a:rPr lang="en-US" smtClean="0"/>
              <a:pPr/>
              <a:t>16</a:t>
            </a:fld>
            <a:endParaRPr lang="en-US"/>
          </a:p>
        </p:txBody>
      </p:sp>
    </p:spTree>
    <p:extLst>
      <p:ext uri="{BB962C8B-B14F-4D97-AF65-F5344CB8AC3E}">
        <p14:creationId xmlns:p14="http://schemas.microsoft.com/office/powerpoint/2010/main" val="2201160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access to electricity, people hooked into the utility’s wires illegally making the connections look like spaghetti as the video will show. </a:t>
            </a:r>
          </a:p>
          <a:p>
            <a:r>
              <a:rPr lang="en-US" dirty="0"/>
              <a:t>The wires and cables connecting to the homes and business were undersized, and the utility distribution transformers around the edges of the neighborhood, not being energy efficient to begin with, became so overloaded due to this unplanned and illegal demand, that some even glowed in the dark. </a:t>
            </a:r>
          </a:p>
          <a:p>
            <a:r>
              <a:rPr lang="en-US" dirty="0"/>
              <a:t>As there was no street lighting, for safety reasons, people installed their own outdoor lighting but then left them on all day. </a:t>
            </a:r>
          </a:p>
          <a:p>
            <a:endParaRPr lang="en-US" dirty="0"/>
          </a:p>
        </p:txBody>
      </p:sp>
      <p:sp>
        <p:nvSpPr>
          <p:cNvPr id="4" name="Slide Number Placeholder 3"/>
          <p:cNvSpPr>
            <a:spLocks noGrp="1"/>
          </p:cNvSpPr>
          <p:nvPr>
            <p:ph type="sldNum" sz="quarter" idx="10"/>
          </p:nvPr>
        </p:nvSpPr>
        <p:spPr/>
        <p:txBody>
          <a:bodyPr/>
          <a:lstStyle/>
          <a:p>
            <a:fld id="{049D3150-5905-4E34-99C5-4656F5DE5B5F}" type="slidenum">
              <a:rPr lang="en-US" smtClean="0"/>
              <a:pPr/>
              <a:t>17</a:t>
            </a:fld>
            <a:endParaRPr lang="en-US"/>
          </a:p>
        </p:txBody>
      </p:sp>
    </p:spTree>
    <p:extLst>
      <p:ext uri="{BB962C8B-B14F-4D97-AF65-F5344CB8AC3E}">
        <p14:creationId xmlns:p14="http://schemas.microsoft.com/office/powerpoint/2010/main" val="1607622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Survey’s in the </a:t>
            </a:r>
            <a:r>
              <a:rPr lang="en-US" dirty="0" err="1"/>
              <a:t>Paraisopolis</a:t>
            </a:r>
            <a:r>
              <a:rPr lang="en-US" dirty="0"/>
              <a:t> homes and businesses showed appalling indoor conditions, some listed on this slide. </a:t>
            </a:r>
          </a:p>
          <a:p>
            <a:r>
              <a:rPr lang="en-US" dirty="0"/>
              <a:t>Wiring had been installed without any professional help and many times with cross-sections way too small to meet the demand of electricity. E.g. in some homes, telephone wiring was found rather than heavier gauge electrical copper wiring that meets or exceeds building codes. </a:t>
            </a:r>
          </a:p>
          <a:p>
            <a:r>
              <a:rPr lang="en-US" dirty="0"/>
              <a:t>Refrigerators were old, totally in-efficient wasting a lot of energy. Also, many households had no idea that leaving the door open or using broken seals dramatically raised their power consumption. Of course, most didn’t care since they were not paying for it anyway. </a:t>
            </a:r>
          </a:p>
        </p:txBody>
      </p:sp>
      <p:sp>
        <p:nvSpPr>
          <p:cNvPr id="4" name="Slide Number Placeholder 3"/>
          <p:cNvSpPr>
            <a:spLocks noGrp="1"/>
          </p:cNvSpPr>
          <p:nvPr>
            <p:ph type="sldNum" sz="quarter" idx="10"/>
          </p:nvPr>
        </p:nvSpPr>
        <p:spPr/>
        <p:txBody>
          <a:bodyPr/>
          <a:lstStyle/>
          <a:p>
            <a:fld id="{049D3150-5905-4E34-99C5-4656F5DE5B5F}" type="slidenum">
              <a:rPr lang="en-US" smtClean="0"/>
              <a:pPr/>
              <a:t>18</a:t>
            </a:fld>
            <a:endParaRPr lang="en-US"/>
          </a:p>
        </p:txBody>
      </p:sp>
    </p:spTree>
    <p:extLst>
      <p:ext uri="{BB962C8B-B14F-4D97-AF65-F5344CB8AC3E}">
        <p14:creationId xmlns:p14="http://schemas.microsoft.com/office/powerpoint/2010/main" val="852316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became clear, also from past failed attempts to address the conditions and to regularize the power distribution, that a new approach was warranted. </a:t>
            </a:r>
          </a:p>
          <a:p>
            <a:r>
              <a:rPr lang="en-US" dirty="0"/>
              <a:t>It was not just a technical and a legal issue. </a:t>
            </a:r>
          </a:p>
          <a:p>
            <a:r>
              <a:rPr lang="en-US" dirty="0"/>
              <a:t>It had to become a socio-economic project. </a:t>
            </a:r>
          </a:p>
          <a:p>
            <a:r>
              <a:rPr lang="en-US" dirty="0"/>
              <a:t>Talking to but more importantly listening to the people to understand their needs and concerns. In short, a different  form of customer service. Education about safety and energy efficiency. Providing street names and house numbers. Helping with job training.  Giving assistance with obtaining credit at the banks, once customers could prove they actually paid bills.  </a:t>
            </a:r>
          </a:p>
          <a:p>
            <a:r>
              <a:rPr lang="en-US" dirty="0"/>
              <a:t>All in all, besides working with community leaders, fifteen community campaigns were carried out over several months, supplemented by door-to-door visits by community “agents” and by utility staff to each household both pre- and post- regularization. </a:t>
            </a:r>
          </a:p>
        </p:txBody>
      </p:sp>
      <p:sp>
        <p:nvSpPr>
          <p:cNvPr id="4" name="Slide Number Placeholder 3"/>
          <p:cNvSpPr>
            <a:spLocks noGrp="1"/>
          </p:cNvSpPr>
          <p:nvPr>
            <p:ph type="sldNum" sz="quarter" idx="10"/>
          </p:nvPr>
        </p:nvSpPr>
        <p:spPr/>
        <p:txBody>
          <a:bodyPr/>
          <a:lstStyle/>
          <a:p>
            <a:fld id="{049D3150-5905-4E34-99C5-4656F5DE5B5F}" type="slidenum">
              <a:rPr lang="en-US" smtClean="0"/>
              <a:pPr/>
              <a:t>19</a:t>
            </a:fld>
            <a:endParaRPr lang="en-US"/>
          </a:p>
        </p:txBody>
      </p:sp>
    </p:spTree>
    <p:extLst>
      <p:ext uri="{BB962C8B-B14F-4D97-AF65-F5344CB8AC3E}">
        <p14:creationId xmlns:p14="http://schemas.microsoft.com/office/powerpoint/2010/main" val="946296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9D3150-5905-4E34-99C5-4656F5DE5B5F}" type="slidenum">
              <a:rPr lang="en-US" smtClean="0"/>
              <a:pPr/>
              <a:t>2</a:t>
            </a:fld>
            <a:endParaRPr lang="en-US"/>
          </a:p>
        </p:txBody>
      </p:sp>
    </p:spTree>
    <p:extLst>
      <p:ext uri="{BB962C8B-B14F-4D97-AF65-F5344CB8AC3E}">
        <p14:creationId xmlns:p14="http://schemas.microsoft.com/office/powerpoint/2010/main" val="1247703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9D3150-5905-4E34-99C5-4656F5DE5B5F}" type="slidenum">
              <a:rPr lang="en-US" smtClean="0"/>
              <a:pPr/>
              <a:t>20</a:t>
            </a:fld>
            <a:endParaRPr lang="en-US"/>
          </a:p>
        </p:txBody>
      </p:sp>
    </p:spTree>
    <p:extLst>
      <p:ext uri="{BB962C8B-B14F-4D97-AF65-F5344CB8AC3E}">
        <p14:creationId xmlns:p14="http://schemas.microsoft.com/office/powerpoint/2010/main" val="946296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Households were not charged a connection fee and any debts owed were forgiven. A key component of the program was the use of new technologies and techniques to reduce theft as well as improve the energy efficiency and reliability of the network. These upgrades included:</a:t>
            </a:r>
          </a:p>
          <a:p>
            <a:r>
              <a:rPr lang="en-US" sz="1400" dirty="0"/>
              <a:t>• Using bi-coaxial copper cable in the new service drop to each individual meter. </a:t>
            </a:r>
          </a:p>
          <a:p>
            <a:r>
              <a:rPr lang="en-US" sz="1400" dirty="0"/>
              <a:t>• Introducing and installing electronic metering for large commercial consumers to allow easy disconnect in the case of non-payment. </a:t>
            </a:r>
          </a:p>
          <a:p>
            <a:pPr marL="171450" indent="-171450">
              <a:buFont typeface="Arial" pitchFamily="34" charset="0"/>
              <a:buChar char="•"/>
            </a:pPr>
            <a:r>
              <a:rPr lang="en-US" sz="1400" dirty="0"/>
              <a:t>Replacing  conventional and overloaded distribution transformers with energy efficient transformers which used copper winding wire.</a:t>
            </a:r>
          </a:p>
          <a:p>
            <a:pPr marL="171450" indent="-171450">
              <a:buFont typeface="Arial" pitchFamily="34" charset="0"/>
              <a:buChar char="•"/>
            </a:pPr>
            <a:r>
              <a:rPr lang="en-US" sz="1400" dirty="0"/>
              <a:t>505 public street lights not only contributed to reducing energy consumption in the neighborhood, but provided a better sense of security. </a:t>
            </a:r>
          </a:p>
        </p:txBody>
      </p:sp>
      <p:sp>
        <p:nvSpPr>
          <p:cNvPr id="4" name="Slide Number Placeholder 3"/>
          <p:cNvSpPr>
            <a:spLocks noGrp="1"/>
          </p:cNvSpPr>
          <p:nvPr>
            <p:ph type="sldNum" sz="quarter" idx="10"/>
          </p:nvPr>
        </p:nvSpPr>
        <p:spPr/>
        <p:txBody>
          <a:bodyPr/>
          <a:lstStyle/>
          <a:p>
            <a:fld id="{049D3150-5905-4E34-99C5-4656F5DE5B5F}" type="slidenum">
              <a:rPr lang="en-US" smtClean="0"/>
              <a:pPr/>
              <a:t>21</a:t>
            </a:fld>
            <a:endParaRPr lang="en-US"/>
          </a:p>
        </p:txBody>
      </p:sp>
    </p:spTree>
    <p:extLst>
      <p:ext uri="{BB962C8B-B14F-4D97-AF65-F5344CB8AC3E}">
        <p14:creationId xmlns:p14="http://schemas.microsoft.com/office/powerpoint/2010/main" val="643864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Actions to reduce the consumption at the customers included:</a:t>
            </a:r>
          </a:p>
          <a:p>
            <a:r>
              <a:rPr lang="en-US" dirty="0"/>
              <a:t>•496 houses in extremely poor condition were rewired to better-than-code sized wiring to allow for future, higher loads (in residences, e.g. copper cross-sections of 2.5mm2 for supply, 4mm2 for the electric water heaters). This saved on average 11kWh/month, but mainly guaranteed safety. This may not seem that much but it is a significant amount for low-income families. </a:t>
            </a:r>
          </a:p>
          <a:p>
            <a:endParaRPr lang="en-US" dirty="0"/>
          </a:p>
        </p:txBody>
      </p:sp>
      <p:sp>
        <p:nvSpPr>
          <p:cNvPr id="4" name="Slide Number Placeholder 3"/>
          <p:cNvSpPr>
            <a:spLocks noGrp="1"/>
          </p:cNvSpPr>
          <p:nvPr>
            <p:ph type="sldNum" sz="quarter" idx="10"/>
          </p:nvPr>
        </p:nvSpPr>
        <p:spPr/>
        <p:txBody>
          <a:bodyPr/>
          <a:lstStyle/>
          <a:p>
            <a:fld id="{049D3150-5905-4E34-99C5-4656F5DE5B5F}" type="slidenum">
              <a:rPr lang="en-US" smtClean="0"/>
              <a:pPr/>
              <a:t>22</a:t>
            </a:fld>
            <a:endParaRPr lang="en-US"/>
          </a:p>
        </p:txBody>
      </p:sp>
    </p:spTree>
    <p:extLst>
      <p:ext uri="{BB962C8B-B14F-4D97-AF65-F5344CB8AC3E}">
        <p14:creationId xmlns:p14="http://schemas.microsoft.com/office/powerpoint/2010/main" val="3899020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Replacement of incandescent lamps, ranging from 40 to 200W, with Compact Fluorescent Lights (CFL)</a:t>
            </a:r>
          </a:p>
        </p:txBody>
      </p:sp>
      <p:sp>
        <p:nvSpPr>
          <p:cNvPr id="4" name="Slide Number Placeholder 3"/>
          <p:cNvSpPr>
            <a:spLocks noGrp="1"/>
          </p:cNvSpPr>
          <p:nvPr>
            <p:ph type="sldNum" sz="quarter" idx="10"/>
          </p:nvPr>
        </p:nvSpPr>
        <p:spPr/>
        <p:txBody>
          <a:bodyPr/>
          <a:lstStyle/>
          <a:p>
            <a:fld id="{049D3150-5905-4E34-99C5-4656F5DE5B5F}" type="slidenum">
              <a:rPr lang="en-US" smtClean="0"/>
              <a:pPr/>
              <a:t>23</a:t>
            </a:fld>
            <a:endParaRPr lang="en-US"/>
          </a:p>
        </p:txBody>
      </p:sp>
    </p:spTree>
    <p:extLst>
      <p:ext uri="{BB962C8B-B14F-4D97-AF65-F5344CB8AC3E}">
        <p14:creationId xmlns:p14="http://schemas.microsoft.com/office/powerpoint/2010/main" val="3561759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Replacement of old high power consuming refrigerators to high energy efficiency models, among the poorest households. The old models consumed as much as 100 to 150kWh/month. The replacements met the highest energy efficiency label based on the </a:t>
            </a:r>
            <a:r>
              <a:rPr lang="en-US" dirty="0" err="1"/>
              <a:t>Procel</a:t>
            </a:r>
            <a:r>
              <a:rPr lang="en-US" dirty="0"/>
              <a:t> standard, the Brazilian national electricity conservation program. They use copper wire in the compressor. The average measured savings were 48kWh/month/customer. Old refrigerators were removed for eco-friendly recycling.</a:t>
            </a:r>
          </a:p>
        </p:txBody>
      </p:sp>
      <p:sp>
        <p:nvSpPr>
          <p:cNvPr id="4" name="Slide Number Placeholder 3"/>
          <p:cNvSpPr>
            <a:spLocks noGrp="1"/>
          </p:cNvSpPr>
          <p:nvPr>
            <p:ph type="sldNum" sz="quarter" idx="10"/>
          </p:nvPr>
        </p:nvSpPr>
        <p:spPr/>
        <p:txBody>
          <a:bodyPr/>
          <a:lstStyle/>
          <a:p>
            <a:fld id="{049D3150-5905-4E34-99C5-4656F5DE5B5F}" type="slidenum">
              <a:rPr lang="en-US" smtClean="0"/>
              <a:pPr/>
              <a:t>24</a:t>
            </a:fld>
            <a:endParaRPr lang="en-US"/>
          </a:p>
        </p:txBody>
      </p:sp>
    </p:spTree>
    <p:extLst>
      <p:ext uri="{BB962C8B-B14F-4D97-AF65-F5344CB8AC3E}">
        <p14:creationId xmlns:p14="http://schemas.microsoft.com/office/powerpoint/2010/main" val="3454877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possible, costly electric water heating has been replaced or complimented by solar water heating, a technology also reliant on copper. </a:t>
            </a:r>
          </a:p>
        </p:txBody>
      </p:sp>
      <p:sp>
        <p:nvSpPr>
          <p:cNvPr id="4" name="Slide Number Placeholder 3"/>
          <p:cNvSpPr>
            <a:spLocks noGrp="1"/>
          </p:cNvSpPr>
          <p:nvPr>
            <p:ph type="sldNum" sz="quarter" idx="10"/>
          </p:nvPr>
        </p:nvSpPr>
        <p:spPr/>
        <p:txBody>
          <a:bodyPr/>
          <a:lstStyle/>
          <a:p>
            <a:fld id="{049D3150-5905-4E34-99C5-4656F5DE5B5F}" type="slidenum">
              <a:rPr lang="en-US" smtClean="0"/>
              <a:pPr/>
              <a:t>25</a:t>
            </a:fld>
            <a:endParaRPr lang="en-US"/>
          </a:p>
        </p:txBody>
      </p:sp>
    </p:spTree>
    <p:extLst>
      <p:ext uri="{BB962C8B-B14F-4D97-AF65-F5344CB8AC3E}">
        <p14:creationId xmlns:p14="http://schemas.microsoft.com/office/powerpoint/2010/main" val="172680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The success as viewed by both the community and the utility led to a massive replication, reaching to-date some 450,000 connected homes and businesses in the state of Sao Paulo. </a:t>
            </a:r>
          </a:p>
          <a:p>
            <a:r>
              <a:rPr lang="en-US" sz="1400" dirty="0"/>
              <a:t>The unique partnership created to develop and implement the pilot project could serve as a model for other communities, not just in Brazil, but throughout the world.  Not only AES </a:t>
            </a:r>
            <a:r>
              <a:rPr lang="en-US" sz="1400" dirty="0" err="1"/>
              <a:t>Eletropaulo</a:t>
            </a:r>
            <a:r>
              <a:rPr lang="en-US" sz="1400" dirty="0"/>
              <a:t> but other Brazilian utilities continue programs to properly electrify low-income urban and per-urban areas, reducing technical and commercial losses, and bringing safety, reliability and sense of citizenship to the communities. </a:t>
            </a:r>
          </a:p>
          <a:p>
            <a:endParaRPr lang="en-US" sz="1400" dirty="0"/>
          </a:p>
          <a:p>
            <a:r>
              <a:rPr lang="en-US" sz="1400" dirty="0"/>
              <a:t>See slide</a:t>
            </a:r>
          </a:p>
        </p:txBody>
      </p:sp>
      <p:sp>
        <p:nvSpPr>
          <p:cNvPr id="4" name="Slide Number Placeholder 3"/>
          <p:cNvSpPr>
            <a:spLocks noGrp="1"/>
          </p:cNvSpPr>
          <p:nvPr>
            <p:ph type="sldNum" sz="quarter" idx="10"/>
          </p:nvPr>
        </p:nvSpPr>
        <p:spPr/>
        <p:txBody>
          <a:bodyPr/>
          <a:lstStyle/>
          <a:p>
            <a:fld id="{049D3150-5905-4E34-99C5-4656F5DE5B5F}" type="slidenum">
              <a:rPr lang="en-US" smtClean="0"/>
              <a:pPr/>
              <a:t>26</a:t>
            </a:fld>
            <a:endParaRPr lang="en-US"/>
          </a:p>
        </p:txBody>
      </p:sp>
    </p:spTree>
    <p:extLst>
      <p:ext uri="{BB962C8B-B14F-4D97-AF65-F5344CB8AC3E}">
        <p14:creationId xmlns:p14="http://schemas.microsoft.com/office/powerpoint/2010/main" val="2117350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9D3150-5905-4E34-99C5-4656F5DE5B5F}" type="slidenum">
              <a:rPr lang="en-US" smtClean="0"/>
              <a:pPr/>
              <a:t>27</a:t>
            </a:fld>
            <a:endParaRPr lang="en-US"/>
          </a:p>
        </p:txBody>
      </p:sp>
    </p:spTree>
    <p:extLst>
      <p:ext uri="{BB962C8B-B14F-4D97-AF65-F5344CB8AC3E}">
        <p14:creationId xmlns:p14="http://schemas.microsoft.com/office/powerpoint/2010/main" val="1247703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In conclusion, providing modern, copper-based, access to energy offers a range of societal benefits:</a:t>
            </a:r>
          </a:p>
          <a:p>
            <a:r>
              <a:rPr lang="en-US" sz="1400" dirty="0"/>
              <a:t>•Safer living conditions</a:t>
            </a:r>
          </a:p>
          <a:p>
            <a:r>
              <a:rPr lang="en-US" sz="1400" dirty="0"/>
              <a:t>•Economic development that benefits individuals, businesses and economies</a:t>
            </a:r>
          </a:p>
          <a:p>
            <a:r>
              <a:rPr lang="en-US" sz="1400" dirty="0"/>
              <a:t>•Energy efficiency and clean energy reduce any carbon and other emissions flowing from power generation, yielding a positive impact on human health and healthcare costs</a:t>
            </a:r>
          </a:p>
          <a:p>
            <a:endParaRPr lang="en-US" dirty="0"/>
          </a:p>
        </p:txBody>
      </p:sp>
      <p:sp>
        <p:nvSpPr>
          <p:cNvPr id="4" name="Slide Number Placeholder 3"/>
          <p:cNvSpPr>
            <a:spLocks noGrp="1"/>
          </p:cNvSpPr>
          <p:nvPr>
            <p:ph type="sldNum" sz="quarter" idx="10"/>
          </p:nvPr>
        </p:nvSpPr>
        <p:spPr/>
        <p:txBody>
          <a:bodyPr/>
          <a:lstStyle/>
          <a:p>
            <a:fld id="{049D3150-5905-4E34-99C5-4656F5DE5B5F}" type="slidenum">
              <a:rPr lang="en-US" smtClean="0"/>
              <a:pPr/>
              <a:t>28</a:t>
            </a:fld>
            <a:endParaRPr lang="en-US"/>
          </a:p>
        </p:txBody>
      </p:sp>
    </p:spTree>
    <p:extLst>
      <p:ext uri="{BB962C8B-B14F-4D97-AF65-F5344CB8AC3E}">
        <p14:creationId xmlns:p14="http://schemas.microsoft.com/office/powerpoint/2010/main" val="2738851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400" dirty="0"/>
              <a:t>Energy efficiency allows energy to become more affordable.</a:t>
            </a:r>
          </a:p>
          <a:p>
            <a:r>
              <a:rPr lang="en-US" sz="1400" dirty="0"/>
              <a:t>Saved energy in one community can allow to power another community when it is grid –connected </a:t>
            </a:r>
          </a:p>
          <a:p>
            <a:r>
              <a:rPr lang="en-US" sz="1400" dirty="0"/>
              <a:t>•Resource conservation</a:t>
            </a:r>
          </a:p>
          <a:p>
            <a:pPr marL="171450" indent="-171450">
              <a:buFont typeface="Arial" pitchFamily="34" charset="0"/>
              <a:buChar char="•"/>
            </a:pPr>
            <a:r>
              <a:rPr lang="en-US" sz="1400" dirty="0"/>
              <a:t>Energy security</a:t>
            </a:r>
          </a:p>
          <a:p>
            <a:pPr marL="171450" indent="-171450">
              <a:buFont typeface="Arial" pitchFamily="34" charset="0"/>
              <a:buChar char="•"/>
            </a:pPr>
            <a:r>
              <a:rPr lang="en-US" sz="1400" dirty="0"/>
              <a:t>And last but not least, a sense of finally belonging to society as full citizens</a:t>
            </a:r>
          </a:p>
          <a:p>
            <a:endParaRPr lang="en-US" dirty="0"/>
          </a:p>
          <a:p>
            <a:endParaRPr lang="en-US" dirty="0"/>
          </a:p>
        </p:txBody>
      </p:sp>
      <p:sp>
        <p:nvSpPr>
          <p:cNvPr id="4" name="Slide Number Placeholder 3"/>
          <p:cNvSpPr>
            <a:spLocks noGrp="1"/>
          </p:cNvSpPr>
          <p:nvPr>
            <p:ph type="sldNum" sz="quarter" idx="10"/>
          </p:nvPr>
        </p:nvSpPr>
        <p:spPr/>
        <p:txBody>
          <a:bodyPr/>
          <a:lstStyle/>
          <a:p>
            <a:fld id="{049D3150-5905-4E34-99C5-4656F5DE5B5F}" type="slidenum">
              <a:rPr lang="en-US" smtClean="0"/>
              <a:pPr/>
              <a:t>29</a:t>
            </a:fld>
            <a:endParaRPr lang="en-US"/>
          </a:p>
        </p:txBody>
      </p:sp>
    </p:spTree>
    <p:extLst>
      <p:ext uri="{BB962C8B-B14F-4D97-AF65-F5344CB8AC3E}">
        <p14:creationId xmlns:p14="http://schemas.microsoft.com/office/powerpoint/2010/main" val="3547419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ln>
            <a:solidFill>
              <a:srgbClr val="FFFF00"/>
            </a:solidFill>
          </a:ln>
        </p:spPr>
        <p:txBody>
          <a:bodyPr>
            <a:normAutofit/>
          </a:bodyPr>
          <a:lstStyle/>
          <a:p>
            <a:r>
              <a:rPr lang="en-US" dirty="0"/>
              <a:t>According UN Habitat, one billion people or one out of three people living in cities of the developing world live in a slum, also known as shanty town, favela…. The highest percentage is in sub-Saharan Africa, where 62 percent of the region’s urban population lives in a slum.</a:t>
            </a:r>
          </a:p>
          <a:p>
            <a:r>
              <a:rPr lang="en-US" dirty="0"/>
              <a:t>More than half the world’s population now lives in cities. Each week, an average of three million people in the developing world move to a city. By 2050, global </a:t>
            </a:r>
            <a:r>
              <a:rPr lang="en-US" dirty="0" err="1"/>
              <a:t>urbanisation</a:t>
            </a:r>
            <a:r>
              <a:rPr lang="en-US" dirty="0"/>
              <a:t> levels are expected to reach 70 percent. As a result, the global slum population grows at 5% per year. </a:t>
            </a:r>
          </a:p>
          <a:p>
            <a:r>
              <a:rPr lang="en-US" dirty="0"/>
              <a:t>Cities are a crucial element of reducing carbon emissions and sustainable use of resources. Because they generate a disproportionate share of a nation’s GDP, cities generally have higher levels of energy consumption than non-urban areas. </a:t>
            </a:r>
          </a:p>
          <a:p>
            <a:r>
              <a:rPr lang="en-US" dirty="0"/>
              <a:t>Many of the world’s coastal cities will be affected by climate change. Rising sea levels are threatening the 3,351 cities in the low elevation coastal zone, which houses 10 percent of the world’s population and 13 percent of its urban population</a:t>
            </a:r>
          </a:p>
          <a:p>
            <a:endParaRPr lang="en-US" dirty="0"/>
          </a:p>
          <a:p>
            <a:r>
              <a:rPr lang="en-US" dirty="0"/>
              <a:t>Slums are identified as illegal settlements and I will offer a definition later on.  </a:t>
            </a:r>
          </a:p>
          <a:p>
            <a:endParaRPr lang="en-US" dirty="0"/>
          </a:p>
          <a:p>
            <a:r>
              <a:rPr lang="en-US" dirty="0"/>
              <a:t>Even is the slum population has access to electricity, often the services are of low quality, unreliable, unsafe and because wire and cable is not according to the codes, energy is wasted.  </a:t>
            </a:r>
          </a:p>
          <a:p>
            <a:endParaRPr lang="en-US" dirty="0"/>
          </a:p>
          <a:p>
            <a:r>
              <a:rPr lang="en-US" dirty="0"/>
              <a:t> </a:t>
            </a:r>
          </a:p>
        </p:txBody>
      </p:sp>
      <p:sp>
        <p:nvSpPr>
          <p:cNvPr id="4" name="Slide Number Placeholder 3"/>
          <p:cNvSpPr>
            <a:spLocks noGrp="1"/>
          </p:cNvSpPr>
          <p:nvPr>
            <p:ph type="sldNum" sz="quarter" idx="10"/>
          </p:nvPr>
        </p:nvSpPr>
        <p:spPr/>
        <p:txBody>
          <a:bodyPr/>
          <a:lstStyle/>
          <a:p>
            <a:fld id="{049D3150-5905-4E34-99C5-4656F5DE5B5F}" type="slidenum">
              <a:rPr lang="en-US" smtClean="0"/>
              <a:pPr/>
              <a:t>3</a:t>
            </a:fld>
            <a:endParaRPr lang="en-US"/>
          </a:p>
        </p:txBody>
      </p:sp>
    </p:spTree>
    <p:extLst>
      <p:ext uri="{BB962C8B-B14F-4D97-AF65-F5344CB8AC3E}">
        <p14:creationId xmlns:p14="http://schemas.microsoft.com/office/powerpoint/2010/main" val="3556250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9D3150-5905-4E34-99C5-4656F5DE5B5F}" type="slidenum">
              <a:rPr lang="en-US" smtClean="0"/>
              <a:pPr/>
              <a:t>30</a:t>
            </a:fld>
            <a:endParaRPr lang="en-US"/>
          </a:p>
        </p:txBody>
      </p:sp>
    </p:spTree>
    <p:extLst>
      <p:ext uri="{BB962C8B-B14F-4D97-AF65-F5344CB8AC3E}">
        <p14:creationId xmlns:p14="http://schemas.microsoft.com/office/powerpoint/2010/main" val="2061446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9D3150-5905-4E34-99C5-4656F5DE5B5F}" type="slidenum">
              <a:rPr lang="en-US" smtClean="0"/>
              <a:pPr/>
              <a:t>31</a:t>
            </a:fld>
            <a:endParaRPr lang="en-US"/>
          </a:p>
        </p:txBody>
      </p:sp>
    </p:spTree>
    <p:extLst>
      <p:ext uri="{BB962C8B-B14F-4D97-AF65-F5344CB8AC3E}">
        <p14:creationId xmlns:p14="http://schemas.microsoft.com/office/powerpoint/2010/main" val="1681273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5743" eaLnBrk="0" hangingPunct="0">
              <a:defRPr sz="2700">
                <a:solidFill>
                  <a:schemeClr val="tx1"/>
                </a:solidFill>
                <a:latin typeface="Garamond" pitchFamily="18" charset="0"/>
              </a:defRPr>
            </a:lvl1pPr>
            <a:lvl2pPr marL="729057" indent="-280406" defTabSz="895743" eaLnBrk="0" hangingPunct="0">
              <a:defRPr sz="2700">
                <a:solidFill>
                  <a:schemeClr val="tx1"/>
                </a:solidFill>
                <a:latin typeface="Garamond" pitchFamily="18" charset="0"/>
              </a:defRPr>
            </a:lvl2pPr>
            <a:lvl3pPr marL="1121626" indent="-224325" defTabSz="895743" eaLnBrk="0" hangingPunct="0">
              <a:defRPr sz="2700">
                <a:solidFill>
                  <a:schemeClr val="tx1"/>
                </a:solidFill>
                <a:latin typeface="Garamond" pitchFamily="18" charset="0"/>
              </a:defRPr>
            </a:lvl3pPr>
            <a:lvl4pPr marL="1570276" indent="-224325" defTabSz="895743" eaLnBrk="0" hangingPunct="0">
              <a:defRPr sz="2700">
                <a:solidFill>
                  <a:schemeClr val="tx1"/>
                </a:solidFill>
                <a:latin typeface="Garamond" pitchFamily="18" charset="0"/>
              </a:defRPr>
            </a:lvl4pPr>
            <a:lvl5pPr marL="2018927" indent="-224325" defTabSz="895743" eaLnBrk="0" hangingPunct="0">
              <a:defRPr sz="2700">
                <a:solidFill>
                  <a:schemeClr val="tx1"/>
                </a:solidFill>
                <a:latin typeface="Garamond" pitchFamily="18" charset="0"/>
              </a:defRPr>
            </a:lvl5pPr>
            <a:lvl6pPr marL="2467577" indent="-224325" defTabSz="895743" eaLnBrk="0" fontAlgn="base" hangingPunct="0">
              <a:spcBef>
                <a:spcPct val="0"/>
              </a:spcBef>
              <a:spcAft>
                <a:spcPct val="0"/>
              </a:spcAft>
              <a:defRPr sz="2700">
                <a:solidFill>
                  <a:schemeClr val="tx1"/>
                </a:solidFill>
                <a:latin typeface="Garamond" pitchFamily="18" charset="0"/>
              </a:defRPr>
            </a:lvl6pPr>
            <a:lvl7pPr marL="2916227" indent="-224325" defTabSz="895743" eaLnBrk="0" fontAlgn="base" hangingPunct="0">
              <a:spcBef>
                <a:spcPct val="0"/>
              </a:spcBef>
              <a:spcAft>
                <a:spcPct val="0"/>
              </a:spcAft>
              <a:defRPr sz="2700">
                <a:solidFill>
                  <a:schemeClr val="tx1"/>
                </a:solidFill>
                <a:latin typeface="Garamond" pitchFamily="18" charset="0"/>
              </a:defRPr>
            </a:lvl7pPr>
            <a:lvl8pPr marL="3364878" indent="-224325" defTabSz="895743" eaLnBrk="0" fontAlgn="base" hangingPunct="0">
              <a:spcBef>
                <a:spcPct val="0"/>
              </a:spcBef>
              <a:spcAft>
                <a:spcPct val="0"/>
              </a:spcAft>
              <a:defRPr sz="2700">
                <a:solidFill>
                  <a:schemeClr val="tx1"/>
                </a:solidFill>
                <a:latin typeface="Garamond" pitchFamily="18" charset="0"/>
              </a:defRPr>
            </a:lvl8pPr>
            <a:lvl9pPr marL="3813528" indent="-224325" defTabSz="895743" eaLnBrk="0" fontAlgn="base" hangingPunct="0">
              <a:spcBef>
                <a:spcPct val="0"/>
              </a:spcBef>
              <a:spcAft>
                <a:spcPct val="0"/>
              </a:spcAft>
              <a:defRPr sz="2700">
                <a:solidFill>
                  <a:schemeClr val="tx1"/>
                </a:solidFill>
                <a:latin typeface="Garamond" pitchFamily="18" charset="0"/>
              </a:defRPr>
            </a:lvl9pPr>
          </a:lstStyle>
          <a:p>
            <a:pPr eaLnBrk="1" hangingPunct="1"/>
            <a:fld id="{3C22D5B7-8F24-4272-9E25-6AED7B647FA4}" type="slidenum">
              <a:rPr lang="en-US" sz="1200" smtClean="0">
                <a:latin typeface="Times New Roman" pitchFamily="18" charset="0"/>
              </a:rPr>
              <a:pPr eaLnBrk="1" hangingPunct="1"/>
              <a:t>4</a:t>
            </a:fld>
            <a:endParaRPr lang="en-US" sz="1200">
              <a:latin typeface="Times New Roman" pitchFamily="18" charset="0"/>
            </a:endParaRPr>
          </a:p>
        </p:txBody>
      </p:sp>
      <p:sp>
        <p:nvSpPr>
          <p:cNvPr id="37891" name="Rectangle 2"/>
          <p:cNvSpPr>
            <a:spLocks noGrp="1" noRot="1" noChangeAspect="1" noChangeArrowheads="1" noTextEdit="1"/>
          </p:cNvSpPr>
          <p:nvPr>
            <p:ph type="sldImg"/>
          </p:nvPr>
        </p:nvSpPr>
        <p:spPr>
          <a:xfrm>
            <a:off x="1117600" y="709613"/>
            <a:ext cx="4622800" cy="3468687"/>
          </a:xfrm>
          <a:ln/>
        </p:spPr>
      </p:sp>
      <p:sp>
        <p:nvSpPr>
          <p:cNvPr id="37892" name="Rectangle 3"/>
          <p:cNvSpPr>
            <a:spLocks noGrp="1" noChangeArrowheads="1"/>
          </p:cNvSpPr>
          <p:nvPr>
            <p:ph type="body" idx="1"/>
          </p:nvPr>
        </p:nvSpPr>
        <p:spPr>
          <a:xfrm>
            <a:off x="358742" y="4354513"/>
            <a:ext cx="6253887" cy="4941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FontTx/>
              <a:buChar char="•"/>
            </a:pPr>
            <a:r>
              <a:rPr lang="en-US" sz="1400" dirty="0"/>
              <a:t> While most of us probably pick India with the highest slum population, the number of slum dwellers in China would be even higher, according to this chart. </a:t>
            </a:r>
            <a:endParaRPr lang="en-US" sz="1400" dirty="0">
              <a:solidFill>
                <a:srgbClr val="FF0000"/>
              </a:solidFill>
            </a:endParaRPr>
          </a:p>
          <a:p>
            <a:pPr eaLnBrk="1" hangingPunct="1">
              <a:lnSpc>
                <a:spcPct val="150000"/>
              </a:lnSpc>
              <a:buFontTx/>
              <a:buChar char="•"/>
            </a:pPr>
            <a:r>
              <a:rPr lang="en-US" sz="1400" dirty="0"/>
              <a:t>Brazil ranks third, and we will describe one of our most successful projects in the second part of this presentation. </a:t>
            </a:r>
          </a:p>
          <a:p>
            <a:pPr eaLnBrk="1" hangingPunct="1">
              <a:lnSpc>
                <a:spcPct val="150000"/>
              </a:lnSpc>
              <a:buFontTx/>
              <a:buChar char="•"/>
            </a:pPr>
            <a:r>
              <a:rPr lang="en-US" sz="1400" dirty="0">
                <a:solidFill>
                  <a:srgbClr val="FF0000"/>
                </a:solidFill>
              </a:rPr>
              <a:t> </a:t>
            </a:r>
            <a:r>
              <a:rPr lang="en-US" sz="1400" dirty="0"/>
              <a:t>It is interesting to note that ¾’s or more of the urban population in Nigeria, Pakistan and Bangladesh live in slums.  </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5743" eaLnBrk="0" hangingPunct="0">
              <a:defRPr sz="2700">
                <a:solidFill>
                  <a:schemeClr val="tx1"/>
                </a:solidFill>
                <a:latin typeface="Garamond" pitchFamily="18" charset="0"/>
              </a:defRPr>
            </a:lvl1pPr>
            <a:lvl2pPr marL="729057" indent="-280406" defTabSz="895743" eaLnBrk="0" hangingPunct="0">
              <a:defRPr sz="2700">
                <a:solidFill>
                  <a:schemeClr val="tx1"/>
                </a:solidFill>
                <a:latin typeface="Garamond" pitchFamily="18" charset="0"/>
              </a:defRPr>
            </a:lvl2pPr>
            <a:lvl3pPr marL="1121626" indent="-224325" defTabSz="895743" eaLnBrk="0" hangingPunct="0">
              <a:defRPr sz="2700">
                <a:solidFill>
                  <a:schemeClr val="tx1"/>
                </a:solidFill>
                <a:latin typeface="Garamond" pitchFamily="18" charset="0"/>
              </a:defRPr>
            </a:lvl3pPr>
            <a:lvl4pPr marL="1570276" indent="-224325" defTabSz="895743" eaLnBrk="0" hangingPunct="0">
              <a:defRPr sz="2700">
                <a:solidFill>
                  <a:schemeClr val="tx1"/>
                </a:solidFill>
                <a:latin typeface="Garamond" pitchFamily="18" charset="0"/>
              </a:defRPr>
            </a:lvl4pPr>
            <a:lvl5pPr marL="2018927" indent="-224325" defTabSz="895743" eaLnBrk="0" hangingPunct="0">
              <a:defRPr sz="2700">
                <a:solidFill>
                  <a:schemeClr val="tx1"/>
                </a:solidFill>
                <a:latin typeface="Garamond" pitchFamily="18" charset="0"/>
              </a:defRPr>
            </a:lvl5pPr>
            <a:lvl6pPr marL="2467577" indent="-224325" defTabSz="895743" eaLnBrk="0" fontAlgn="base" hangingPunct="0">
              <a:spcBef>
                <a:spcPct val="0"/>
              </a:spcBef>
              <a:spcAft>
                <a:spcPct val="0"/>
              </a:spcAft>
              <a:defRPr sz="2700">
                <a:solidFill>
                  <a:schemeClr val="tx1"/>
                </a:solidFill>
                <a:latin typeface="Garamond" pitchFamily="18" charset="0"/>
              </a:defRPr>
            </a:lvl6pPr>
            <a:lvl7pPr marL="2916227" indent="-224325" defTabSz="895743" eaLnBrk="0" fontAlgn="base" hangingPunct="0">
              <a:spcBef>
                <a:spcPct val="0"/>
              </a:spcBef>
              <a:spcAft>
                <a:spcPct val="0"/>
              </a:spcAft>
              <a:defRPr sz="2700">
                <a:solidFill>
                  <a:schemeClr val="tx1"/>
                </a:solidFill>
                <a:latin typeface="Garamond" pitchFamily="18" charset="0"/>
              </a:defRPr>
            </a:lvl7pPr>
            <a:lvl8pPr marL="3364878" indent="-224325" defTabSz="895743" eaLnBrk="0" fontAlgn="base" hangingPunct="0">
              <a:spcBef>
                <a:spcPct val="0"/>
              </a:spcBef>
              <a:spcAft>
                <a:spcPct val="0"/>
              </a:spcAft>
              <a:defRPr sz="2700">
                <a:solidFill>
                  <a:schemeClr val="tx1"/>
                </a:solidFill>
                <a:latin typeface="Garamond" pitchFamily="18" charset="0"/>
              </a:defRPr>
            </a:lvl8pPr>
            <a:lvl9pPr marL="3813528" indent="-224325" defTabSz="895743" eaLnBrk="0" fontAlgn="base" hangingPunct="0">
              <a:spcBef>
                <a:spcPct val="0"/>
              </a:spcBef>
              <a:spcAft>
                <a:spcPct val="0"/>
              </a:spcAft>
              <a:defRPr sz="2700">
                <a:solidFill>
                  <a:schemeClr val="tx1"/>
                </a:solidFill>
                <a:latin typeface="Garamond" pitchFamily="18" charset="0"/>
              </a:defRPr>
            </a:lvl9pPr>
          </a:lstStyle>
          <a:p>
            <a:pPr eaLnBrk="1" hangingPunct="1"/>
            <a:fld id="{412356E3-E26A-45B6-BCEE-831972AC42B9}" type="slidenum">
              <a:rPr lang="en-US" sz="1200" smtClean="0">
                <a:latin typeface="Times New Roman" pitchFamily="18" charset="0"/>
              </a:rPr>
              <a:pPr eaLnBrk="1" hangingPunct="1"/>
              <a:t>5</a:t>
            </a:fld>
            <a:endParaRPr lang="en-US" sz="1200">
              <a:latin typeface="Times New Roman" pitchFamily="18" charset="0"/>
            </a:endParaRPr>
          </a:p>
        </p:txBody>
      </p:sp>
      <p:sp>
        <p:nvSpPr>
          <p:cNvPr id="38915" name="Rectangle 2"/>
          <p:cNvSpPr>
            <a:spLocks noGrp="1" noRot="1" noChangeAspect="1" noChangeArrowheads="1" noTextEdit="1"/>
          </p:cNvSpPr>
          <p:nvPr>
            <p:ph type="sldImg"/>
          </p:nvPr>
        </p:nvSpPr>
        <p:spPr>
          <a:xfrm>
            <a:off x="1117600" y="709613"/>
            <a:ext cx="4622800" cy="3468687"/>
          </a:xfrm>
          <a:ln/>
        </p:spPr>
      </p:sp>
      <p:sp>
        <p:nvSpPr>
          <p:cNvPr id="38916" name="Rectangle 3"/>
          <p:cNvSpPr>
            <a:spLocks noGrp="1" noChangeArrowheads="1"/>
          </p:cNvSpPr>
          <p:nvPr>
            <p:ph type="body" idx="1"/>
          </p:nvPr>
        </p:nvSpPr>
        <p:spPr>
          <a:xfrm>
            <a:off x="358742" y="4354513"/>
            <a:ext cx="6253887" cy="4941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FontTx/>
              <a:buChar char="•"/>
            </a:pPr>
            <a:r>
              <a:rPr lang="en-US" sz="1400"/>
              <a:t> </a:t>
            </a:r>
            <a:endParaRPr lang="en-US"/>
          </a:p>
        </p:txBody>
      </p:sp>
      <p:sp>
        <p:nvSpPr>
          <p:cNvPr id="38917" name="Rectangle 4"/>
          <p:cNvSpPr>
            <a:spLocks noChangeArrowheads="1"/>
          </p:cNvSpPr>
          <p:nvPr/>
        </p:nvSpPr>
        <p:spPr bwMode="auto">
          <a:xfrm>
            <a:off x="686423" y="4445000"/>
            <a:ext cx="5034791" cy="289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spAutoFit/>
          </a:bodyPr>
          <a:lstStyle/>
          <a:p>
            <a:r>
              <a:rPr lang="en-US" sz="1400" dirty="0">
                <a:latin typeface="Times New Roman" pitchFamily="18" charset="0"/>
                <a:cs typeface="Times New Roman" pitchFamily="18" charset="0"/>
              </a:rPr>
              <a:t>UN Experts’ definition: </a:t>
            </a:r>
          </a:p>
          <a:p>
            <a:r>
              <a:rPr lang="en-US" sz="1400" dirty="0">
                <a:latin typeface="Times New Roman" pitchFamily="18" charset="0"/>
                <a:cs typeface="Times New Roman" pitchFamily="18" charset="0"/>
              </a:rPr>
              <a:t>slum is an area that combines to various extents the following characteristics:</a:t>
            </a:r>
          </a:p>
          <a:p>
            <a:r>
              <a:rPr lang="en-US" sz="1400" dirty="0">
                <a:latin typeface="Times New Roman" pitchFamily="18" charset="0"/>
                <a:cs typeface="Times New Roman" pitchFamily="18" charset="0"/>
              </a:rPr>
              <a:t>• Inadequate access to safe water;</a:t>
            </a:r>
          </a:p>
          <a:p>
            <a:r>
              <a:rPr lang="en-US" sz="1400" dirty="0">
                <a:latin typeface="Times New Roman" pitchFamily="18" charset="0"/>
                <a:cs typeface="Times New Roman" pitchFamily="18" charset="0"/>
              </a:rPr>
              <a:t>• Inadequate access to sanitation and other infrastructure such as modern electricity services ;</a:t>
            </a:r>
          </a:p>
          <a:p>
            <a:r>
              <a:rPr lang="en-US" sz="1400" dirty="0">
                <a:latin typeface="Times New Roman" pitchFamily="18" charset="0"/>
                <a:cs typeface="Times New Roman" pitchFamily="18" charset="0"/>
              </a:rPr>
              <a:t>• Poor structural quality of housing;</a:t>
            </a:r>
          </a:p>
          <a:p>
            <a:r>
              <a:rPr lang="en-US" sz="1400" dirty="0">
                <a:latin typeface="Times New Roman" pitchFamily="18" charset="0"/>
                <a:cs typeface="Times New Roman" pitchFamily="18" charset="0"/>
              </a:rPr>
              <a:t>• Overcrowding; and</a:t>
            </a:r>
          </a:p>
          <a:p>
            <a:r>
              <a:rPr lang="en-US" sz="1400" dirty="0">
                <a:latin typeface="Times New Roman" pitchFamily="18" charset="0"/>
                <a:cs typeface="Times New Roman" pitchFamily="18" charset="0"/>
              </a:rPr>
              <a:t>• Insecure residential status.</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However, slums are economically useful as providing low-income housing to people seeking economic development  through jobs in cities.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5743" eaLnBrk="0" hangingPunct="0">
              <a:defRPr sz="2700">
                <a:solidFill>
                  <a:schemeClr val="tx1"/>
                </a:solidFill>
                <a:latin typeface="Garamond" pitchFamily="18" charset="0"/>
              </a:defRPr>
            </a:lvl1pPr>
            <a:lvl2pPr marL="729057" indent="-280406" defTabSz="895743" eaLnBrk="0" hangingPunct="0">
              <a:defRPr sz="2700">
                <a:solidFill>
                  <a:schemeClr val="tx1"/>
                </a:solidFill>
                <a:latin typeface="Garamond" pitchFamily="18" charset="0"/>
              </a:defRPr>
            </a:lvl2pPr>
            <a:lvl3pPr marL="1121626" indent="-224325" defTabSz="895743" eaLnBrk="0" hangingPunct="0">
              <a:defRPr sz="2700">
                <a:solidFill>
                  <a:schemeClr val="tx1"/>
                </a:solidFill>
                <a:latin typeface="Garamond" pitchFamily="18" charset="0"/>
              </a:defRPr>
            </a:lvl3pPr>
            <a:lvl4pPr marL="1570276" indent="-224325" defTabSz="895743" eaLnBrk="0" hangingPunct="0">
              <a:defRPr sz="2700">
                <a:solidFill>
                  <a:schemeClr val="tx1"/>
                </a:solidFill>
                <a:latin typeface="Garamond" pitchFamily="18" charset="0"/>
              </a:defRPr>
            </a:lvl4pPr>
            <a:lvl5pPr marL="2018927" indent="-224325" defTabSz="895743" eaLnBrk="0" hangingPunct="0">
              <a:defRPr sz="2700">
                <a:solidFill>
                  <a:schemeClr val="tx1"/>
                </a:solidFill>
                <a:latin typeface="Garamond" pitchFamily="18" charset="0"/>
              </a:defRPr>
            </a:lvl5pPr>
            <a:lvl6pPr marL="2467577" indent="-224325" defTabSz="895743" eaLnBrk="0" fontAlgn="base" hangingPunct="0">
              <a:spcBef>
                <a:spcPct val="0"/>
              </a:spcBef>
              <a:spcAft>
                <a:spcPct val="0"/>
              </a:spcAft>
              <a:defRPr sz="2700">
                <a:solidFill>
                  <a:schemeClr val="tx1"/>
                </a:solidFill>
                <a:latin typeface="Garamond" pitchFamily="18" charset="0"/>
              </a:defRPr>
            </a:lvl6pPr>
            <a:lvl7pPr marL="2916227" indent="-224325" defTabSz="895743" eaLnBrk="0" fontAlgn="base" hangingPunct="0">
              <a:spcBef>
                <a:spcPct val="0"/>
              </a:spcBef>
              <a:spcAft>
                <a:spcPct val="0"/>
              </a:spcAft>
              <a:defRPr sz="2700">
                <a:solidFill>
                  <a:schemeClr val="tx1"/>
                </a:solidFill>
                <a:latin typeface="Garamond" pitchFamily="18" charset="0"/>
              </a:defRPr>
            </a:lvl7pPr>
            <a:lvl8pPr marL="3364878" indent="-224325" defTabSz="895743" eaLnBrk="0" fontAlgn="base" hangingPunct="0">
              <a:spcBef>
                <a:spcPct val="0"/>
              </a:spcBef>
              <a:spcAft>
                <a:spcPct val="0"/>
              </a:spcAft>
              <a:defRPr sz="2700">
                <a:solidFill>
                  <a:schemeClr val="tx1"/>
                </a:solidFill>
                <a:latin typeface="Garamond" pitchFamily="18" charset="0"/>
              </a:defRPr>
            </a:lvl8pPr>
            <a:lvl9pPr marL="3813528" indent="-224325" defTabSz="895743" eaLnBrk="0" fontAlgn="base" hangingPunct="0">
              <a:spcBef>
                <a:spcPct val="0"/>
              </a:spcBef>
              <a:spcAft>
                <a:spcPct val="0"/>
              </a:spcAft>
              <a:defRPr sz="2700">
                <a:solidFill>
                  <a:schemeClr val="tx1"/>
                </a:solidFill>
                <a:latin typeface="Garamond" pitchFamily="18" charset="0"/>
              </a:defRPr>
            </a:lvl9pPr>
          </a:lstStyle>
          <a:p>
            <a:pPr eaLnBrk="1" hangingPunct="1"/>
            <a:fld id="{ECD94DE7-39AA-4BF9-BACF-2EAC63B285D7}" type="slidenum">
              <a:rPr lang="en-US" sz="1200" smtClean="0">
                <a:latin typeface="Times New Roman" pitchFamily="18" charset="0"/>
              </a:rPr>
              <a:pPr eaLnBrk="1" hangingPunct="1"/>
              <a:t>6</a:t>
            </a:fld>
            <a:endParaRPr lang="en-US" sz="1200">
              <a:latin typeface="Times New Roman" pitchFamily="18" charset="0"/>
            </a:endParaRPr>
          </a:p>
        </p:txBody>
      </p:sp>
      <p:sp>
        <p:nvSpPr>
          <p:cNvPr id="39939" name="Rectangle 2"/>
          <p:cNvSpPr>
            <a:spLocks noGrp="1" noRot="1" noChangeAspect="1" noChangeArrowheads="1" noTextEdit="1"/>
          </p:cNvSpPr>
          <p:nvPr>
            <p:ph type="sldImg"/>
          </p:nvPr>
        </p:nvSpPr>
        <p:spPr>
          <a:xfrm>
            <a:off x="1117600" y="709613"/>
            <a:ext cx="4622800" cy="3468687"/>
          </a:xfrm>
          <a:ln/>
        </p:spPr>
      </p:sp>
      <p:sp>
        <p:nvSpPr>
          <p:cNvPr id="39940" name="Rectangle 3"/>
          <p:cNvSpPr>
            <a:spLocks noGrp="1" noChangeArrowheads="1"/>
          </p:cNvSpPr>
          <p:nvPr>
            <p:ph type="body" idx="1"/>
          </p:nvPr>
        </p:nvSpPr>
        <p:spPr>
          <a:xfrm>
            <a:off x="358742" y="4354513"/>
            <a:ext cx="6253887" cy="4941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FontTx/>
              <a:buChar char="•"/>
            </a:pPr>
            <a:r>
              <a:rPr lang="en-US" sz="1400" dirty="0"/>
              <a:t> Not all live in the densely populated city areas, but also in the suburbs or </a:t>
            </a:r>
            <a:r>
              <a:rPr lang="en-US" sz="1400" dirty="0" err="1"/>
              <a:t>peri</a:t>
            </a:r>
            <a:r>
              <a:rPr lang="en-US" sz="1400" dirty="0"/>
              <a:t>-urban areas. An example is the </a:t>
            </a:r>
            <a:r>
              <a:rPr lang="en-US" sz="1400" dirty="0" err="1"/>
              <a:t>Pikene</a:t>
            </a:r>
            <a:r>
              <a:rPr lang="en-US" sz="1400" dirty="0"/>
              <a:t> neighborhood of Dakar, Senegal. </a:t>
            </a:r>
          </a:p>
          <a:p>
            <a:pPr eaLnBrk="1" hangingPunct="1">
              <a:lnSpc>
                <a:spcPct val="150000"/>
              </a:lnSpc>
              <a:buFontTx/>
              <a:buChar char="•"/>
            </a:pPr>
            <a:r>
              <a:rPr lang="en-US" sz="1400" dirty="0"/>
              <a:t>ECI works there with the government and the consumer organization and noted that distribution of power coming from a utility pole is done by amateurs to connect illegal housing. These cables are way undersized and connections are un-professional, i.e. very dangerous, especially in wet conditions. Children have been noticed to play in the dirt and get their hands burned by touching these cables. </a:t>
            </a:r>
          </a:p>
          <a:p>
            <a:pPr eaLnBrk="1" hangingPunct="1">
              <a:lnSpc>
                <a:spcPct val="150000"/>
              </a:lnSpc>
              <a:buFontTx/>
              <a:buChar char="•"/>
            </a:pPr>
            <a:r>
              <a:rPr lang="en-US" sz="1400" dirty="0"/>
              <a:t>Also, one person with a legally connected home, may connect the next neighbors and charge these easily 3 times more than what he or she pays the utility. There is no stealing from the utility as is the case in many areas such as in Brazil’s favelas, making the case for utility involvement more difficult, but energy comes at a high cost and is still just as unsafe. </a:t>
            </a:r>
          </a:p>
          <a:p>
            <a:pPr eaLnBrk="1" hangingPunct="1">
              <a:lnSpc>
                <a:spcPct val="150000"/>
              </a:lnSpc>
              <a:buFontTx/>
              <a:buChar char="•"/>
            </a:pPr>
            <a:endParaRPr lang="en-US" sz="1400" dirty="0"/>
          </a:p>
          <a:p>
            <a:pPr eaLnBrk="1" hangingPunct="1">
              <a:lnSpc>
                <a:spcPct val="150000"/>
              </a:lnSpc>
              <a:buFontTx/>
              <a:buChar char="•"/>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5743" eaLnBrk="0" hangingPunct="0">
              <a:defRPr sz="2700">
                <a:solidFill>
                  <a:schemeClr val="tx1"/>
                </a:solidFill>
                <a:latin typeface="Garamond" pitchFamily="18" charset="0"/>
              </a:defRPr>
            </a:lvl1pPr>
            <a:lvl2pPr marL="729057" indent="-280406" defTabSz="895743" eaLnBrk="0" hangingPunct="0">
              <a:defRPr sz="2700">
                <a:solidFill>
                  <a:schemeClr val="tx1"/>
                </a:solidFill>
                <a:latin typeface="Garamond" pitchFamily="18" charset="0"/>
              </a:defRPr>
            </a:lvl2pPr>
            <a:lvl3pPr marL="1121626" indent="-224325" defTabSz="895743" eaLnBrk="0" hangingPunct="0">
              <a:defRPr sz="2700">
                <a:solidFill>
                  <a:schemeClr val="tx1"/>
                </a:solidFill>
                <a:latin typeface="Garamond" pitchFamily="18" charset="0"/>
              </a:defRPr>
            </a:lvl3pPr>
            <a:lvl4pPr marL="1570276" indent="-224325" defTabSz="895743" eaLnBrk="0" hangingPunct="0">
              <a:defRPr sz="2700">
                <a:solidFill>
                  <a:schemeClr val="tx1"/>
                </a:solidFill>
                <a:latin typeface="Garamond" pitchFamily="18" charset="0"/>
              </a:defRPr>
            </a:lvl4pPr>
            <a:lvl5pPr marL="2018927" indent="-224325" defTabSz="895743" eaLnBrk="0" hangingPunct="0">
              <a:defRPr sz="2700">
                <a:solidFill>
                  <a:schemeClr val="tx1"/>
                </a:solidFill>
                <a:latin typeface="Garamond" pitchFamily="18" charset="0"/>
              </a:defRPr>
            </a:lvl5pPr>
            <a:lvl6pPr marL="2467577" indent="-224325" defTabSz="895743" eaLnBrk="0" fontAlgn="base" hangingPunct="0">
              <a:spcBef>
                <a:spcPct val="0"/>
              </a:spcBef>
              <a:spcAft>
                <a:spcPct val="0"/>
              </a:spcAft>
              <a:defRPr sz="2700">
                <a:solidFill>
                  <a:schemeClr val="tx1"/>
                </a:solidFill>
                <a:latin typeface="Garamond" pitchFamily="18" charset="0"/>
              </a:defRPr>
            </a:lvl6pPr>
            <a:lvl7pPr marL="2916227" indent="-224325" defTabSz="895743" eaLnBrk="0" fontAlgn="base" hangingPunct="0">
              <a:spcBef>
                <a:spcPct val="0"/>
              </a:spcBef>
              <a:spcAft>
                <a:spcPct val="0"/>
              </a:spcAft>
              <a:defRPr sz="2700">
                <a:solidFill>
                  <a:schemeClr val="tx1"/>
                </a:solidFill>
                <a:latin typeface="Garamond" pitchFamily="18" charset="0"/>
              </a:defRPr>
            </a:lvl7pPr>
            <a:lvl8pPr marL="3364878" indent="-224325" defTabSz="895743" eaLnBrk="0" fontAlgn="base" hangingPunct="0">
              <a:spcBef>
                <a:spcPct val="0"/>
              </a:spcBef>
              <a:spcAft>
                <a:spcPct val="0"/>
              </a:spcAft>
              <a:defRPr sz="2700">
                <a:solidFill>
                  <a:schemeClr val="tx1"/>
                </a:solidFill>
                <a:latin typeface="Garamond" pitchFamily="18" charset="0"/>
              </a:defRPr>
            </a:lvl8pPr>
            <a:lvl9pPr marL="3813528" indent="-224325" defTabSz="895743" eaLnBrk="0" fontAlgn="base" hangingPunct="0">
              <a:spcBef>
                <a:spcPct val="0"/>
              </a:spcBef>
              <a:spcAft>
                <a:spcPct val="0"/>
              </a:spcAft>
              <a:defRPr sz="2700">
                <a:solidFill>
                  <a:schemeClr val="tx1"/>
                </a:solidFill>
                <a:latin typeface="Garamond" pitchFamily="18" charset="0"/>
              </a:defRPr>
            </a:lvl9pPr>
          </a:lstStyle>
          <a:p>
            <a:pPr eaLnBrk="1" hangingPunct="1"/>
            <a:fld id="{4792360A-2329-434A-B5C2-626CA29D9A10}" type="slidenum">
              <a:rPr lang="en-US" sz="1200" smtClean="0">
                <a:latin typeface="Times New Roman" pitchFamily="18" charset="0"/>
              </a:rPr>
              <a:pPr eaLnBrk="1" hangingPunct="1"/>
              <a:t>7</a:t>
            </a:fld>
            <a:endParaRPr lang="en-US" sz="1200">
              <a:latin typeface="Times New Roman" pitchFamily="18"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pitchFamily="34" charset="0"/>
                <a:cs typeface="Arial" pitchFamily="34" charset="0"/>
              </a:rPr>
              <a:t>When improving electricity services in low-income urban areas, lessons learned from past efforts, including the Brazilian project I will describe in more detail, a comprehensive approach is the best avenue towards a successful income. </a:t>
            </a:r>
          </a:p>
          <a:p>
            <a:pPr eaLnBrk="1" hangingPunct="1"/>
            <a:endParaRPr lang="en-US" dirty="0">
              <a:latin typeface="Arial" pitchFamily="34" charset="0"/>
              <a:cs typeface="Arial" pitchFamily="34" charset="0"/>
            </a:endParaRPr>
          </a:p>
          <a:p>
            <a:pPr eaLnBrk="1" hangingPunct="1"/>
            <a:r>
              <a:rPr lang="en-US" dirty="0">
                <a:latin typeface="Arial" pitchFamily="34" charset="0"/>
                <a:cs typeface="Arial" pitchFamily="34" charset="0"/>
              </a:rPr>
              <a:t>The electric utility should address both the supply side, i.e. the distribution of power all the way from the transformers  to connection to the consumer; as well as the demand on power inside the buildings. </a:t>
            </a:r>
          </a:p>
          <a:p>
            <a:pPr eaLnBrk="1" hangingPunct="1"/>
            <a:endParaRPr lang="en-US" dirty="0">
              <a:latin typeface="Arial" pitchFamily="34" charset="0"/>
              <a:cs typeface="Arial" pitchFamily="34" charset="0"/>
            </a:endParaRPr>
          </a:p>
          <a:p>
            <a:pPr eaLnBrk="1" hangingPunct="1"/>
            <a:r>
              <a:rPr lang="en-US" dirty="0">
                <a:latin typeface="Arial" pitchFamily="34" charset="0"/>
                <a:cs typeface="Arial" pitchFamily="34" charset="0"/>
              </a:rPr>
              <a:t>Safety, power quality and reliability, and energy efficiency are part of the equation.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9D3150-5905-4E34-99C5-4656F5DE5B5F}" type="slidenum">
              <a:rPr lang="en-US" smtClean="0"/>
              <a:pPr/>
              <a:t>8</a:t>
            </a:fld>
            <a:endParaRPr lang="en-US"/>
          </a:p>
        </p:txBody>
      </p:sp>
    </p:spTree>
    <p:extLst>
      <p:ext uri="{BB962C8B-B14F-4D97-AF65-F5344CB8AC3E}">
        <p14:creationId xmlns:p14="http://schemas.microsoft.com/office/powerpoint/2010/main" val="4111529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5743" eaLnBrk="0" hangingPunct="0">
              <a:defRPr sz="2700">
                <a:solidFill>
                  <a:schemeClr val="tx1"/>
                </a:solidFill>
                <a:latin typeface="Garamond" pitchFamily="18" charset="0"/>
              </a:defRPr>
            </a:lvl1pPr>
            <a:lvl2pPr marL="729057" indent="-280406" defTabSz="895743" eaLnBrk="0" hangingPunct="0">
              <a:defRPr sz="2700">
                <a:solidFill>
                  <a:schemeClr val="tx1"/>
                </a:solidFill>
                <a:latin typeface="Garamond" pitchFamily="18" charset="0"/>
              </a:defRPr>
            </a:lvl2pPr>
            <a:lvl3pPr marL="1121626" indent="-224325" defTabSz="895743" eaLnBrk="0" hangingPunct="0">
              <a:defRPr sz="2700">
                <a:solidFill>
                  <a:schemeClr val="tx1"/>
                </a:solidFill>
                <a:latin typeface="Garamond" pitchFamily="18" charset="0"/>
              </a:defRPr>
            </a:lvl3pPr>
            <a:lvl4pPr marL="1570276" indent="-224325" defTabSz="895743" eaLnBrk="0" hangingPunct="0">
              <a:defRPr sz="2700">
                <a:solidFill>
                  <a:schemeClr val="tx1"/>
                </a:solidFill>
                <a:latin typeface="Garamond" pitchFamily="18" charset="0"/>
              </a:defRPr>
            </a:lvl4pPr>
            <a:lvl5pPr marL="2018927" indent="-224325" defTabSz="895743" eaLnBrk="0" hangingPunct="0">
              <a:defRPr sz="2700">
                <a:solidFill>
                  <a:schemeClr val="tx1"/>
                </a:solidFill>
                <a:latin typeface="Garamond" pitchFamily="18" charset="0"/>
              </a:defRPr>
            </a:lvl5pPr>
            <a:lvl6pPr marL="2467577" indent="-224325" defTabSz="895743" eaLnBrk="0" fontAlgn="base" hangingPunct="0">
              <a:spcBef>
                <a:spcPct val="0"/>
              </a:spcBef>
              <a:spcAft>
                <a:spcPct val="0"/>
              </a:spcAft>
              <a:defRPr sz="2700">
                <a:solidFill>
                  <a:schemeClr val="tx1"/>
                </a:solidFill>
                <a:latin typeface="Garamond" pitchFamily="18" charset="0"/>
              </a:defRPr>
            </a:lvl6pPr>
            <a:lvl7pPr marL="2916227" indent="-224325" defTabSz="895743" eaLnBrk="0" fontAlgn="base" hangingPunct="0">
              <a:spcBef>
                <a:spcPct val="0"/>
              </a:spcBef>
              <a:spcAft>
                <a:spcPct val="0"/>
              </a:spcAft>
              <a:defRPr sz="2700">
                <a:solidFill>
                  <a:schemeClr val="tx1"/>
                </a:solidFill>
                <a:latin typeface="Garamond" pitchFamily="18" charset="0"/>
              </a:defRPr>
            </a:lvl7pPr>
            <a:lvl8pPr marL="3364878" indent="-224325" defTabSz="895743" eaLnBrk="0" fontAlgn="base" hangingPunct="0">
              <a:spcBef>
                <a:spcPct val="0"/>
              </a:spcBef>
              <a:spcAft>
                <a:spcPct val="0"/>
              </a:spcAft>
              <a:defRPr sz="2700">
                <a:solidFill>
                  <a:schemeClr val="tx1"/>
                </a:solidFill>
                <a:latin typeface="Garamond" pitchFamily="18" charset="0"/>
              </a:defRPr>
            </a:lvl8pPr>
            <a:lvl9pPr marL="3813528" indent="-224325" defTabSz="895743" eaLnBrk="0" fontAlgn="base" hangingPunct="0">
              <a:spcBef>
                <a:spcPct val="0"/>
              </a:spcBef>
              <a:spcAft>
                <a:spcPct val="0"/>
              </a:spcAft>
              <a:defRPr sz="2700">
                <a:solidFill>
                  <a:schemeClr val="tx1"/>
                </a:solidFill>
                <a:latin typeface="Garamond" pitchFamily="18" charset="0"/>
              </a:defRPr>
            </a:lvl9pPr>
          </a:lstStyle>
          <a:p>
            <a:pPr eaLnBrk="1" hangingPunct="1"/>
            <a:fld id="{C79DE271-D16F-44EE-B82F-1A7F4983B72C}" type="slidenum">
              <a:rPr lang="en-US" sz="1200" smtClean="0">
                <a:latin typeface="Times New Roman" pitchFamily="18" charset="0"/>
              </a:rPr>
              <a:pPr eaLnBrk="1" hangingPunct="1"/>
              <a:t>9</a:t>
            </a:fld>
            <a:endParaRPr lang="en-US" sz="1200">
              <a:latin typeface="Times New Roman"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3600" y="1448780"/>
            <a:ext cx="9151200" cy="5438907"/>
          </a:xfrm>
          <a:blipFill>
            <a:blip r:embed="rId2" cstate="screen">
              <a:extLst>
                <a:ext uri="{28A0092B-C50C-407E-A947-70E740481C1C}">
                  <a14:useLocalDpi xmlns:a14="http://schemas.microsoft.com/office/drawing/2010/main"/>
                </a:ext>
              </a:extLst>
            </a:blip>
            <a:stretch>
              <a:fillRect/>
            </a:stretch>
          </a:blipFill>
        </p:spPr>
        <p:txBody>
          <a:bodyPr anchor="b" anchorCtr="0">
            <a:normAutofit/>
          </a:bodyPr>
          <a:lstStyle>
            <a:lvl1pPr>
              <a:defRPr sz="1200" b="0">
                <a:solidFill>
                  <a:schemeClr val="bg1"/>
                </a:solidFill>
              </a:defRPr>
            </a:lvl1pPr>
          </a:lstStyle>
          <a:p>
            <a:endParaRPr lang="en-US" dirty="0"/>
          </a:p>
        </p:txBody>
      </p:sp>
      <p:sp>
        <p:nvSpPr>
          <p:cNvPr id="22" name="Text Placeholder 21"/>
          <p:cNvSpPr>
            <a:spLocks noGrp="1"/>
          </p:cNvSpPr>
          <p:nvPr>
            <p:ph type="body" sz="quarter" idx="15"/>
          </p:nvPr>
        </p:nvSpPr>
        <p:spPr>
          <a:xfrm>
            <a:off x="-3600" y="1448779"/>
            <a:ext cx="9151200" cy="2448533"/>
          </a:xfrm>
          <a:gradFill flip="none" rotWithShape="1">
            <a:gsLst>
              <a:gs pos="0">
                <a:srgbClr val="AD9A84">
                  <a:alpha val="74902"/>
                </a:srgbClr>
              </a:gs>
              <a:gs pos="50000">
                <a:srgbClr val="91785B">
                  <a:alpha val="75000"/>
                </a:srgbClr>
              </a:gs>
            </a:gsLst>
            <a:lin ang="5400000" scaled="1"/>
            <a:tileRect/>
          </a:gradFill>
        </p:spPr>
        <p:txBody>
          <a:bodyPr tIns="18000000"/>
          <a:lstStyle>
            <a:lvl1pPr>
              <a:defRPr sz="200">
                <a:solidFill>
                  <a:srgbClr val="91785B"/>
                </a:solidFill>
              </a:defRPr>
            </a:lvl1pPr>
            <a:lvl2pPr>
              <a:defRPr sz="200">
                <a:solidFill>
                  <a:srgbClr val="91785B"/>
                </a:solidFill>
              </a:defRPr>
            </a:lvl2pPr>
            <a:lvl3pPr>
              <a:defRPr sz="200">
                <a:solidFill>
                  <a:srgbClr val="91785B"/>
                </a:solidFill>
              </a:defRPr>
            </a:lvl3pPr>
            <a:lvl4pPr>
              <a:defRPr sz="200">
                <a:solidFill>
                  <a:srgbClr val="91785B"/>
                </a:solidFill>
              </a:defRPr>
            </a:lvl4pPr>
            <a:lvl5pPr>
              <a:defRPr>
                <a:solidFill>
                  <a:srgbClr val="91785B"/>
                </a:solidFill>
              </a:defRPr>
            </a:lvl5pPr>
          </a:lstStyle>
          <a:p>
            <a:pPr lvl="0"/>
            <a:r>
              <a:rPr lang="en-US" dirty="0"/>
              <a:t>Click to edit Master text styles</a:t>
            </a:r>
          </a:p>
        </p:txBody>
      </p:sp>
      <p:sp>
        <p:nvSpPr>
          <p:cNvPr id="2" name="Title 1"/>
          <p:cNvSpPr>
            <a:spLocks noGrp="1"/>
          </p:cNvSpPr>
          <p:nvPr userDrawn="1">
            <p:ph type="ctrTitle" hasCustomPrompt="1"/>
          </p:nvPr>
        </p:nvSpPr>
        <p:spPr>
          <a:xfrm>
            <a:off x="431800" y="2290707"/>
            <a:ext cx="8280400" cy="924385"/>
          </a:xfrm>
        </p:spPr>
        <p:txBody>
          <a:bodyPr/>
          <a:lstStyle>
            <a:lvl1pPr>
              <a:defRPr b="1">
                <a:solidFill>
                  <a:schemeClr val="bg1"/>
                </a:solidFill>
              </a:defRPr>
            </a:lvl1pPr>
          </a:lstStyle>
          <a:p>
            <a:r>
              <a:rPr lang="en-US" dirty="0"/>
              <a:t>Click to insert Presentation title</a:t>
            </a:r>
          </a:p>
        </p:txBody>
      </p:sp>
      <p:sp>
        <p:nvSpPr>
          <p:cNvPr id="3" name="Subtitle 2"/>
          <p:cNvSpPr>
            <a:spLocks noGrp="1"/>
          </p:cNvSpPr>
          <p:nvPr userDrawn="1">
            <p:ph type="subTitle" idx="1" hasCustomPrompt="1"/>
          </p:nvPr>
        </p:nvSpPr>
        <p:spPr>
          <a:xfrm>
            <a:off x="432000" y="3215093"/>
            <a:ext cx="8280200" cy="204209"/>
          </a:xfrm>
        </p:spPr>
        <p:txBody>
          <a:bodyPr>
            <a:normAutofit/>
          </a:bodyPr>
          <a:lstStyle>
            <a:lvl1pPr marL="0" indent="0" algn="l">
              <a:spcAft>
                <a:spcPts val="0"/>
              </a:spcAft>
              <a:buNone/>
              <a:defRPr sz="1200"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insert Presenters name</a:t>
            </a:r>
          </a:p>
        </p:txBody>
      </p:sp>
      <p:sp>
        <p:nvSpPr>
          <p:cNvPr id="14" name="TextBox 13"/>
          <p:cNvSpPr txBox="1"/>
          <p:nvPr userDrawn="1"/>
        </p:nvSpPr>
        <p:spPr>
          <a:xfrm>
            <a:off x="-2016732" y="1448780"/>
            <a:ext cx="1908212" cy="2708434"/>
          </a:xfrm>
          <a:prstGeom prst="rect">
            <a:avLst/>
          </a:prstGeom>
          <a:noFill/>
        </p:spPr>
        <p:txBody>
          <a:bodyPr wrap="square" lIns="0" tIns="0" rIns="0" bIns="0" rtlCol="0">
            <a:spAutoFit/>
          </a:bodyPr>
          <a:lstStyle/>
          <a:p>
            <a:pPr algn="r"/>
            <a:r>
              <a:rPr lang="en-US" sz="1100" b="1" dirty="0">
                <a:solidFill>
                  <a:schemeClr val="bg1"/>
                </a:solidFill>
              </a:rPr>
              <a:t>Front page picture</a:t>
            </a:r>
            <a:endParaRPr lang="en-US" sz="1100" dirty="0">
              <a:solidFill>
                <a:schemeClr val="bg1"/>
              </a:solidFill>
            </a:endParaRPr>
          </a:p>
          <a:p>
            <a:pPr algn="r"/>
            <a:r>
              <a:rPr lang="en-US" sz="1100" b="0" dirty="0">
                <a:solidFill>
                  <a:schemeClr val="bg1"/>
                </a:solidFill>
              </a:rPr>
              <a:t>Change</a:t>
            </a:r>
            <a:r>
              <a:rPr lang="en-US" sz="1100" b="0" baseline="0" dirty="0">
                <a:solidFill>
                  <a:schemeClr val="bg1"/>
                </a:solidFill>
              </a:rPr>
              <a:t> picture by marking Picture , right click and choose send to front.</a:t>
            </a:r>
          </a:p>
          <a:p>
            <a:pPr algn="r"/>
            <a:r>
              <a:rPr lang="en-US" sz="1100" b="0" baseline="0" dirty="0">
                <a:solidFill>
                  <a:schemeClr val="bg1"/>
                </a:solidFill>
              </a:rPr>
              <a:t>Click on the icon in the middle of the picture and locate the new picture.</a:t>
            </a:r>
          </a:p>
          <a:p>
            <a:pPr algn="r"/>
            <a:r>
              <a:rPr lang="en-US" sz="1100" b="0" baseline="0" dirty="0">
                <a:solidFill>
                  <a:schemeClr val="bg1"/>
                </a:solidFill>
              </a:rPr>
              <a:t>After inserting once again mark the picture, right click and choose send to back. </a:t>
            </a:r>
            <a:endParaRPr lang="en-US" sz="1100" b="1" baseline="0" dirty="0">
              <a:solidFill>
                <a:schemeClr val="bg1"/>
              </a:solidFill>
            </a:endParaRPr>
          </a:p>
          <a:p>
            <a:pPr algn="r"/>
            <a:endParaRPr lang="en-US" sz="1100" b="1" baseline="0" dirty="0">
              <a:solidFill>
                <a:schemeClr val="bg1"/>
              </a:solidFill>
            </a:endParaRPr>
          </a:p>
          <a:p>
            <a:pPr algn="r"/>
            <a:r>
              <a:rPr lang="en-US" sz="1100" b="1" baseline="0" dirty="0">
                <a:solidFill>
                  <a:schemeClr val="bg1"/>
                </a:solidFill>
              </a:rPr>
              <a:t>Picture Size</a:t>
            </a:r>
          </a:p>
          <a:p>
            <a:pPr algn="r"/>
            <a:r>
              <a:rPr lang="en-US" sz="1100" b="0" baseline="0" dirty="0">
                <a:solidFill>
                  <a:schemeClr val="bg1"/>
                </a:solidFill>
              </a:rPr>
              <a:t>For best quality the size should be:</a:t>
            </a:r>
          </a:p>
          <a:p>
            <a:pPr algn="r"/>
            <a:r>
              <a:rPr lang="en-US" sz="1100" b="0" baseline="0" dirty="0">
                <a:solidFill>
                  <a:schemeClr val="bg1"/>
                </a:solidFill>
              </a:rPr>
              <a:t>H15.1 cm x W25.4 cm</a:t>
            </a:r>
          </a:p>
          <a:p>
            <a:pPr algn="r"/>
            <a:r>
              <a:rPr lang="en-US" sz="1100" b="1" baseline="0" dirty="0">
                <a:solidFill>
                  <a:schemeClr val="bg1"/>
                </a:solidFill>
              </a:rPr>
              <a:t> </a:t>
            </a:r>
            <a:endParaRPr lang="en-US" sz="1100" b="0" dirty="0">
              <a:solidFill>
                <a:schemeClr val="bg1"/>
              </a:solidFill>
            </a:endParaRPr>
          </a:p>
        </p:txBody>
      </p:sp>
      <p:pic>
        <p:nvPicPr>
          <p:cNvPr id="4" name="bmkSecondLogo0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000" y="422257"/>
            <a:ext cx="3884808" cy="1097999"/>
          </a:xfrm>
          <a:prstGeom prst="rect">
            <a:avLst/>
          </a:prstGeom>
        </p:spPr>
      </p:pic>
      <p:sp>
        <p:nvSpPr>
          <p:cNvPr id="20" name="Text Placeholder 19"/>
          <p:cNvSpPr>
            <a:spLocks noGrp="1"/>
          </p:cNvSpPr>
          <p:nvPr>
            <p:ph type="body" sz="quarter" idx="14"/>
          </p:nvPr>
        </p:nvSpPr>
        <p:spPr>
          <a:xfrm>
            <a:off x="431800" y="1848432"/>
            <a:ext cx="549275" cy="68400"/>
          </a:xfrm>
          <a:solidFill>
            <a:schemeClr val="bg1"/>
          </a:solidFill>
        </p:spPr>
        <p:txBody>
          <a:bodyPr>
            <a:noAutofit/>
          </a:bodyPr>
          <a:lstStyle>
            <a:lvl1pPr>
              <a:defRPr sz="200" b="0">
                <a:solidFill>
                  <a:schemeClr val="bg1"/>
                </a:solidFill>
              </a:defRPr>
            </a:lvl1pPr>
          </a:lstStyle>
          <a:p>
            <a:pPr lvl="0"/>
            <a:r>
              <a:rPr lang="en-US" dirty="0"/>
              <a:t>Click to edit Master text styles</a:t>
            </a:r>
          </a:p>
        </p:txBody>
      </p:sp>
      <p:sp>
        <p:nvSpPr>
          <p:cNvPr id="9" name="Text Placeholder 8"/>
          <p:cNvSpPr>
            <a:spLocks noGrp="1"/>
          </p:cNvSpPr>
          <p:nvPr>
            <p:ph type="body" sz="quarter" idx="16" hasCustomPrompt="1"/>
          </p:nvPr>
        </p:nvSpPr>
        <p:spPr>
          <a:xfrm>
            <a:off x="431800" y="3400682"/>
            <a:ext cx="8280400" cy="205200"/>
          </a:xfrm>
        </p:spPr>
        <p:txBody>
          <a:bodyPr>
            <a:normAutofit/>
          </a:bodyPr>
          <a:lstStyle>
            <a:lvl1pPr>
              <a:defRPr sz="1200" b="0" baseline="0">
                <a:solidFill>
                  <a:schemeClr val="bg1"/>
                </a:solidFill>
              </a:defRPr>
            </a:lvl1pPr>
          </a:lstStyle>
          <a:p>
            <a:pPr lvl="0"/>
            <a:r>
              <a:rPr lang="en-US" dirty="0"/>
              <a:t>Click to insert Location, 27.02.2011</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 Slide - Soft Green">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print"/>
          <a:srcRect/>
          <a:stretch>
            <a:fillRect/>
          </a:stretch>
        </p:blipFill>
        <p:spPr bwMode="auto">
          <a:xfrm>
            <a:off x="-1756345" y="2924944"/>
            <a:ext cx="1657350" cy="1944216"/>
          </a:xfrm>
          <a:prstGeom prst="rect">
            <a:avLst/>
          </a:prstGeom>
          <a:noFill/>
          <a:ln w="9525">
            <a:noFill/>
            <a:miter lim="800000"/>
            <a:headEnd/>
            <a:tailEnd/>
          </a:ln>
        </p:spPr>
      </p:pic>
      <p:sp>
        <p:nvSpPr>
          <p:cNvPr id="13" name="Rectangle 12"/>
          <p:cNvSpPr/>
          <p:nvPr userDrawn="1"/>
        </p:nvSpPr>
        <p:spPr>
          <a:xfrm>
            <a:off x="-3600" y="-3600"/>
            <a:ext cx="9151200" cy="6865200"/>
          </a:xfrm>
          <a:prstGeom prst="rect">
            <a:avLst/>
          </a:prstGeom>
          <a:gradFill flip="none" rotWithShape="1">
            <a:gsLst>
              <a:gs pos="0">
                <a:srgbClr val="CBD9D2"/>
              </a:gs>
              <a:gs pos="50000">
                <a:srgbClr val="B9CCC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dirty="0" err="1"/>
          </a:p>
        </p:txBody>
      </p:sp>
      <p:sp>
        <p:nvSpPr>
          <p:cNvPr id="2" name="Date Placeholder 1"/>
          <p:cNvSpPr>
            <a:spLocks noGrp="1"/>
          </p:cNvSpPr>
          <p:nvPr>
            <p:ph type="dt" sz="half" idx="10"/>
          </p:nvPr>
        </p:nvSpPr>
        <p:spPr>
          <a:noFill/>
        </p:spPr>
        <p:txBody>
          <a:bodyPr/>
          <a:lstStyle>
            <a:lvl1pPr>
              <a:defRPr>
                <a:solidFill>
                  <a:schemeClr val="accent5"/>
                </a:solidFill>
              </a:defRPr>
            </a:lvl1pPr>
          </a:lstStyle>
          <a:p>
            <a:fld id="{E7A02DA0-45AB-4482-B029-DC3792241B30}" type="datetime4">
              <a:rPr lang="en-US" smtClean="0"/>
              <a:t>February 14, 2017</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The Societal Benefits of Copper_World Electrification_6 September 2012</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1B93EF5-62DC-4D0D-A7B0-C74897CCA81C}" type="slidenum">
              <a:rPr lang="en-US" smtClean="0"/>
              <a:pPr/>
              <a:t>‹#›</a:t>
            </a:fld>
            <a:endParaRPr lang="en-US"/>
          </a:p>
        </p:txBody>
      </p:sp>
      <p:sp>
        <p:nvSpPr>
          <p:cNvPr id="9" name="Title 8"/>
          <p:cNvSpPr>
            <a:spLocks noGrp="1"/>
          </p:cNvSpPr>
          <p:nvPr>
            <p:ph type="title"/>
          </p:nvPr>
        </p:nvSpPr>
        <p:spPr>
          <a:xfrm>
            <a:off x="431801" y="1454150"/>
            <a:ext cx="8280399" cy="2443163"/>
          </a:xfrm>
        </p:spPr>
        <p:txBody>
          <a:bodyPr>
            <a:normAutofit/>
          </a:bodyPr>
          <a:lstStyle>
            <a:lvl1pPr>
              <a:lnSpc>
                <a:spcPct val="100000"/>
              </a:lnSpc>
              <a:defRPr sz="3200">
                <a:solidFill>
                  <a:schemeClr val="bg1"/>
                </a:solidFill>
              </a:defRPr>
            </a:lvl1pPr>
          </a:lstStyle>
          <a:p>
            <a:r>
              <a:rPr lang="en-US" dirty="0"/>
              <a:t>Click to edit Master title style</a:t>
            </a:r>
          </a:p>
        </p:txBody>
      </p:sp>
      <p:sp>
        <p:nvSpPr>
          <p:cNvPr id="11" name="TextBox 10"/>
          <p:cNvSpPr txBox="1"/>
          <p:nvPr userDrawn="1"/>
        </p:nvSpPr>
        <p:spPr>
          <a:xfrm>
            <a:off x="-2196752" y="1448780"/>
            <a:ext cx="2088232" cy="1354217"/>
          </a:xfrm>
          <a:prstGeom prst="rect">
            <a:avLst/>
          </a:prstGeom>
          <a:noFill/>
        </p:spPr>
        <p:txBody>
          <a:bodyPr wrap="square" lIns="0" tIns="0" rIns="0" bIns="0" rtlCol="0">
            <a:spAutoFit/>
          </a:bodyPr>
          <a:lstStyle/>
          <a:p>
            <a:pPr algn="r"/>
            <a:r>
              <a:rPr lang="en-US" sz="1100" b="1" baseline="0" dirty="0">
                <a:solidFill>
                  <a:schemeClr val="bg1"/>
                </a:solidFill>
              </a:rPr>
              <a:t>Headline text</a:t>
            </a:r>
            <a:r>
              <a:rPr lang="en-US" sz="1100" b="0" baseline="0" dirty="0">
                <a:solidFill>
                  <a:schemeClr val="bg1"/>
                </a:solidFill>
              </a:rPr>
              <a:t> </a:t>
            </a:r>
          </a:p>
          <a:p>
            <a:pPr algn="r"/>
            <a:r>
              <a:rPr lang="en-US" sz="1100" b="0" baseline="0" dirty="0">
                <a:solidFill>
                  <a:schemeClr val="bg1"/>
                </a:solidFill>
              </a:rPr>
              <a:t>This page is used</a:t>
            </a:r>
          </a:p>
          <a:p>
            <a:pPr algn="r"/>
            <a:r>
              <a:rPr lang="en-US" sz="1100" b="0" baseline="0" dirty="0">
                <a:solidFill>
                  <a:schemeClr val="bg1"/>
                </a:solidFill>
              </a:rPr>
              <a:t>as a break in the presentation and for highlighting messages that are important.</a:t>
            </a:r>
          </a:p>
          <a:p>
            <a:pPr algn="r"/>
            <a:endParaRPr lang="en-US" sz="1100" b="0" baseline="0" dirty="0">
              <a:solidFill>
                <a:schemeClr val="bg1"/>
              </a:solidFill>
            </a:endParaRPr>
          </a:p>
          <a:p>
            <a:pPr algn="r"/>
            <a:r>
              <a:rPr lang="en-US" sz="1100" b="0" baseline="0" dirty="0">
                <a:solidFill>
                  <a:schemeClr val="bg1"/>
                </a:solidFill>
              </a:rPr>
              <a:t>Use dark warm copper to highlight a word in the sentence </a:t>
            </a:r>
            <a:endParaRPr lang="en-US" sz="1100" b="0" dirty="0">
              <a:solidFill>
                <a:schemeClr val="bg1"/>
              </a:solidFill>
            </a:endParaRPr>
          </a:p>
        </p:txBody>
      </p:sp>
      <p:sp>
        <p:nvSpPr>
          <p:cNvPr id="10" name="Oval 9"/>
          <p:cNvSpPr/>
          <p:nvPr userDrawn="1"/>
        </p:nvSpPr>
        <p:spPr>
          <a:xfrm>
            <a:off x="-648580" y="3284984"/>
            <a:ext cx="252028" cy="216024"/>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 Slide - Soft yellow">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print"/>
          <a:srcRect/>
          <a:stretch>
            <a:fillRect/>
          </a:stretch>
        </p:blipFill>
        <p:spPr bwMode="auto">
          <a:xfrm>
            <a:off x="-1756345" y="2924944"/>
            <a:ext cx="1657350" cy="1944216"/>
          </a:xfrm>
          <a:prstGeom prst="rect">
            <a:avLst/>
          </a:prstGeom>
          <a:noFill/>
          <a:ln w="9525">
            <a:noFill/>
            <a:miter lim="800000"/>
            <a:headEnd/>
            <a:tailEnd/>
          </a:ln>
        </p:spPr>
      </p:pic>
      <p:sp>
        <p:nvSpPr>
          <p:cNvPr id="13" name="Rectangle 12"/>
          <p:cNvSpPr/>
          <p:nvPr userDrawn="1"/>
        </p:nvSpPr>
        <p:spPr>
          <a:xfrm>
            <a:off x="-3600" y="-3600"/>
            <a:ext cx="9151200" cy="6865200"/>
          </a:xfrm>
          <a:prstGeom prst="rect">
            <a:avLst/>
          </a:prstGeom>
          <a:gradFill flip="none" rotWithShape="1">
            <a:gsLst>
              <a:gs pos="20000">
                <a:srgbClr val="FED840"/>
              </a:gs>
              <a:gs pos="50000">
                <a:srgbClr val="FECB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dirty="0" err="1"/>
          </a:p>
        </p:txBody>
      </p:sp>
      <p:sp>
        <p:nvSpPr>
          <p:cNvPr id="2" name="Date Placeholder 1"/>
          <p:cNvSpPr>
            <a:spLocks noGrp="1"/>
          </p:cNvSpPr>
          <p:nvPr>
            <p:ph type="dt" sz="half" idx="10"/>
          </p:nvPr>
        </p:nvSpPr>
        <p:spPr>
          <a:noFill/>
        </p:spPr>
        <p:txBody>
          <a:bodyPr/>
          <a:lstStyle>
            <a:lvl1pPr>
              <a:defRPr>
                <a:solidFill>
                  <a:schemeClr val="accent3"/>
                </a:solidFill>
              </a:defRPr>
            </a:lvl1pPr>
          </a:lstStyle>
          <a:p>
            <a:fld id="{1C6EEB6C-409C-41BD-87C5-C2B4D468E72D}" type="datetime4">
              <a:rPr lang="en-US" smtClean="0"/>
              <a:t>February 14, 2017</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r>
              <a:rPr lang="en-US"/>
              <a:t>The Societal Benefits of Copper_World Electrification_6 September 2012</a:t>
            </a: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E1B93EF5-62DC-4D0D-A7B0-C74897CCA81C}" type="slidenum">
              <a:rPr lang="en-US" smtClean="0"/>
              <a:pPr/>
              <a:t>‹#›</a:t>
            </a:fld>
            <a:endParaRPr lang="en-US"/>
          </a:p>
        </p:txBody>
      </p:sp>
      <p:sp>
        <p:nvSpPr>
          <p:cNvPr id="9" name="Title 8"/>
          <p:cNvSpPr>
            <a:spLocks noGrp="1"/>
          </p:cNvSpPr>
          <p:nvPr>
            <p:ph type="title"/>
          </p:nvPr>
        </p:nvSpPr>
        <p:spPr>
          <a:xfrm>
            <a:off x="431801" y="1454150"/>
            <a:ext cx="8280659" cy="2443163"/>
          </a:xfrm>
        </p:spPr>
        <p:txBody>
          <a:bodyPr>
            <a:normAutofit/>
          </a:bodyPr>
          <a:lstStyle>
            <a:lvl1pPr>
              <a:lnSpc>
                <a:spcPct val="100000"/>
              </a:lnSpc>
              <a:defRPr sz="3200">
                <a:solidFill>
                  <a:srgbClr val="91785B"/>
                </a:solidFill>
              </a:defRPr>
            </a:lvl1pPr>
          </a:lstStyle>
          <a:p>
            <a:r>
              <a:rPr lang="en-US" dirty="0"/>
              <a:t>Click to edit Master title style</a:t>
            </a:r>
          </a:p>
        </p:txBody>
      </p:sp>
      <p:sp>
        <p:nvSpPr>
          <p:cNvPr id="11" name="TextBox 10"/>
          <p:cNvSpPr txBox="1"/>
          <p:nvPr userDrawn="1"/>
        </p:nvSpPr>
        <p:spPr>
          <a:xfrm>
            <a:off x="-2016732" y="1448780"/>
            <a:ext cx="1908212" cy="1354217"/>
          </a:xfrm>
          <a:prstGeom prst="rect">
            <a:avLst/>
          </a:prstGeom>
          <a:noFill/>
        </p:spPr>
        <p:txBody>
          <a:bodyPr wrap="square" lIns="0" tIns="0" rIns="0" bIns="0" rtlCol="0">
            <a:spAutoFit/>
          </a:bodyPr>
          <a:lstStyle/>
          <a:p>
            <a:pPr algn="r"/>
            <a:r>
              <a:rPr lang="en-US" sz="1100" b="1" baseline="0" dirty="0">
                <a:solidFill>
                  <a:schemeClr val="bg1"/>
                </a:solidFill>
              </a:rPr>
              <a:t>Headline text</a:t>
            </a:r>
            <a:r>
              <a:rPr lang="en-US" sz="1100" b="0" baseline="0" dirty="0">
                <a:solidFill>
                  <a:schemeClr val="bg1"/>
                </a:solidFill>
              </a:rPr>
              <a:t> </a:t>
            </a:r>
          </a:p>
          <a:p>
            <a:pPr algn="r"/>
            <a:r>
              <a:rPr lang="en-US" sz="1100" b="0" baseline="0" dirty="0">
                <a:solidFill>
                  <a:schemeClr val="bg1"/>
                </a:solidFill>
              </a:rPr>
              <a:t>This page is used</a:t>
            </a:r>
          </a:p>
          <a:p>
            <a:pPr algn="r"/>
            <a:r>
              <a:rPr lang="en-US" sz="1100" b="0" baseline="0" dirty="0">
                <a:solidFill>
                  <a:schemeClr val="bg1"/>
                </a:solidFill>
              </a:rPr>
              <a:t>as a break in the presentation and for highlighting messages that are important.</a:t>
            </a:r>
          </a:p>
          <a:p>
            <a:pPr algn="r"/>
            <a:endParaRPr lang="en-US" sz="1100" b="0" baseline="0" dirty="0">
              <a:solidFill>
                <a:schemeClr val="bg1"/>
              </a:solidFill>
            </a:endParaRPr>
          </a:p>
          <a:p>
            <a:pPr algn="r"/>
            <a:r>
              <a:rPr lang="en-US" sz="1100" b="0" baseline="0" dirty="0">
                <a:solidFill>
                  <a:schemeClr val="bg1"/>
                </a:solidFill>
              </a:rPr>
              <a:t>Use Bright orange to highlight a word in the sentence </a:t>
            </a:r>
            <a:endParaRPr lang="en-US" sz="1100" b="0" dirty="0">
              <a:solidFill>
                <a:schemeClr val="bg1"/>
              </a:solidFill>
            </a:endParaRPr>
          </a:p>
        </p:txBody>
      </p:sp>
      <p:sp>
        <p:nvSpPr>
          <p:cNvPr id="10" name="Oval 9"/>
          <p:cNvSpPr/>
          <p:nvPr userDrawn="1"/>
        </p:nvSpPr>
        <p:spPr>
          <a:xfrm>
            <a:off x="-972616" y="3284984"/>
            <a:ext cx="252028" cy="216024"/>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 Slide - Dark blue">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srcRect/>
          <a:stretch>
            <a:fillRect/>
          </a:stretch>
        </p:blipFill>
        <p:spPr bwMode="auto">
          <a:xfrm>
            <a:off x="-1756345" y="2924944"/>
            <a:ext cx="1657350" cy="1944216"/>
          </a:xfrm>
          <a:prstGeom prst="rect">
            <a:avLst/>
          </a:prstGeom>
          <a:noFill/>
          <a:ln w="9525">
            <a:noFill/>
            <a:miter lim="800000"/>
            <a:headEnd/>
            <a:tailEnd/>
          </a:ln>
        </p:spPr>
      </p:pic>
      <p:sp>
        <p:nvSpPr>
          <p:cNvPr id="14" name="Rectangle 13"/>
          <p:cNvSpPr/>
          <p:nvPr userDrawn="1"/>
        </p:nvSpPr>
        <p:spPr>
          <a:xfrm>
            <a:off x="-3600" y="-3600"/>
            <a:ext cx="9151200" cy="6865200"/>
          </a:xfrm>
          <a:prstGeom prst="rect">
            <a:avLst/>
          </a:prstGeom>
          <a:gradFill flip="none" rotWithShape="1">
            <a:gsLst>
              <a:gs pos="0">
                <a:srgbClr val="40717E"/>
              </a:gs>
              <a:gs pos="50000">
                <a:srgbClr val="00415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dirty="0" err="1"/>
          </a:p>
        </p:txBody>
      </p:sp>
      <p:sp>
        <p:nvSpPr>
          <p:cNvPr id="2" name="Date Placeholder 1"/>
          <p:cNvSpPr>
            <a:spLocks noGrp="1"/>
          </p:cNvSpPr>
          <p:nvPr>
            <p:ph type="dt" sz="half" idx="10"/>
          </p:nvPr>
        </p:nvSpPr>
        <p:spPr>
          <a:noFill/>
        </p:spPr>
        <p:txBody>
          <a:bodyPr/>
          <a:lstStyle>
            <a:lvl1pPr>
              <a:defRPr>
                <a:solidFill>
                  <a:srgbClr val="004153"/>
                </a:solidFill>
              </a:defRPr>
            </a:lvl1pPr>
          </a:lstStyle>
          <a:p>
            <a:fld id="{9CB2B3B8-DED0-4152-A838-CE15564801E1}" type="datetime4">
              <a:rPr lang="en-US" smtClean="0"/>
              <a:t>February 14, 2017</a:t>
            </a:fld>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The Societal Benefits of Copper_World Electrification_6 September 2012</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1B93EF5-62DC-4D0D-A7B0-C74897CCA81C}" type="slidenum">
              <a:rPr lang="en-US" smtClean="0"/>
              <a:pPr/>
              <a:t>‹#›</a:t>
            </a:fld>
            <a:endParaRPr lang="en-US" dirty="0"/>
          </a:p>
        </p:txBody>
      </p:sp>
      <p:sp>
        <p:nvSpPr>
          <p:cNvPr id="9" name="Title 8"/>
          <p:cNvSpPr>
            <a:spLocks noGrp="1"/>
          </p:cNvSpPr>
          <p:nvPr>
            <p:ph type="title"/>
          </p:nvPr>
        </p:nvSpPr>
        <p:spPr>
          <a:xfrm>
            <a:off x="431801" y="1454150"/>
            <a:ext cx="8280659" cy="2443163"/>
          </a:xfrm>
        </p:spPr>
        <p:txBody>
          <a:bodyPr>
            <a:normAutofit/>
          </a:bodyPr>
          <a:lstStyle>
            <a:lvl1pPr>
              <a:lnSpc>
                <a:spcPct val="100000"/>
              </a:lnSpc>
              <a:defRPr sz="3200">
                <a:solidFill>
                  <a:schemeClr val="bg1"/>
                </a:solidFill>
              </a:defRPr>
            </a:lvl1pPr>
          </a:lstStyle>
          <a:p>
            <a:r>
              <a:rPr lang="en-US" dirty="0"/>
              <a:t>Click to edit Master title style</a:t>
            </a:r>
          </a:p>
        </p:txBody>
      </p:sp>
      <p:sp>
        <p:nvSpPr>
          <p:cNvPr id="11" name="TextBox 10"/>
          <p:cNvSpPr txBox="1"/>
          <p:nvPr userDrawn="1"/>
        </p:nvSpPr>
        <p:spPr>
          <a:xfrm>
            <a:off x="-2016732" y="1448780"/>
            <a:ext cx="1908212" cy="1354217"/>
          </a:xfrm>
          <a:prstGeom prst="rect">
            <a:avLst/>
          </a:prstGeom>
          <a:noFill/>
        </p:spPr>
        <p:txBody>
          <a:bodyPr wrap="square" lIns="0" tIns="0" rIns="0" bIns="0" rtlCol="0">
            <a:spAutoFit/>
          </a:bodyPr>
          <a:lstStyle/>
          <a:p>
            <a:pPr algn="r"/>
            <a:r>
              <a:rPr lang="en-US" sz="1100" b="1" baseline="0" dirty="0">
                <a:solidFill>
                  <a:schemeClr val="bg1"/>
                </a:solidFill>
              </a:rPr>
              <a:t>Headline text</a:t>
            </a:r>
            <a:r>
              <a:rPr lang="en-US" sz="1100" b="0" baseline="0" dirty="0">
                <a:solidFill>
                  <a:schemeClr val="bg1"/>
                </a:solidFill>
              </a:rPr>
              <a:t> </a:t>
            </a:r>
          </a:p>
          <a:p>
            <a:pPr algn="r"/>
            <a:r>
              <a:rPr lang="en-US" sz="1100" b="0" baseline="0" dirty="0">
                <a:solidFill>
                  <a:schemeClr val="bg1"/>
                </a:solidFill>
              </a:rPr>
              <a:t>This page is used</a:t>
            </a:r>
          </a:p>
          <a:p>
            <a:pPr algn="r"/>
            <a:r>
              <a:rPr lang="en-US" sz="1100" b="0" baseline="0" dirty="0">
                <a:solidFill>
                  <a:schemeClr val="bg1"/>
                </a:solidFill>
              </a:rPr>
              <a:t>as a break in the presentation and for highlighting messages that are important.</a:t>
            </a:r>
          </a:p>
          <a:p>
            <a:pPr algn="r"/>
            <a:endParaRPr lang="en-US" sz="1100" b="0" baseline="0" dirty="0">
              <a:solidFill>
                <a:schemeClr val="bg1"/>
              </a:solidFill>
            </a:endParaRPr>
          </a:p>
          <a:p>
            <a:pPr algn="r"/>
            <a:r>
              <a:rPr lang="en-US" sz="1100" b="0" baseline="0" dirty="0">
                <a:solidFill>
                  <a:schemeClr val="bg1"/>
                </a:solidFill>
              </a:rPr>
              <a:t>Use Soft green to highlight a word in the sentence </a:t>
            </a:r>
            <a:endParaRPr lang="en-US" sz="1100" b="0" dirty="0">
              <a:solidFill>
                <a:schemeClr val="bg1"/>
              </a:solidFill>
            </a:endParaRPr>
          </a:p>
        </p:txBody>
      </p:sp>
      <p:sp>
        <p:nvSpPr>
          <p:cNvPr id="10" name="Oval 9"/>
          <p:cNvSpPr/>
          <p:nvPr userDrawn="1"/>
        </p:nvSpPr>
        <p:spPr>
          <a:xfrm>
            <a:off x="-490594" y="3273967"/>
            <a:ext cx="252028" cy="216024"/>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D7D3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31801" y="514350"/>
            <a:ext cx="8280399" cy="939800"/>
          </a:xfrm>
        </p:spPr>
        <p:txBody>
          <a:bodyPr anchor="b" anchorCtr="0"/>
          <a:lstStyle>
            <a:lvl1pPr>
              <a:defRPr/>
            </a:lvl1pPr>
          </a:lstStyle>
          <a:p>
            <a:r>
              <a:rPr lang="en-US" dirty="0"/>
              <a:t>Thank you</a:t>
            </a:r>
          </a:p>
        </p:txBody>
      </p:sp>
      <p:sp>
        <p:nvSpPr>
          <p:cNvPr id="3" name="Date Placeholder 2"/>
          <p:cNvSpPr>
            <a:spLocks noGrp="1"/>
          </p:cNvSpPr>
          <p:nvPr>
            <p:ph type="dt" sz="half" idx="10"/>
          </p:nvPr>
        </p:nvSpPr>
        <p:spPr>
          <a:xfrm>
            <a:off x="7596336" y="6576330"/>
            <a:ext cx="1116124" cy="273050"/>
          </a:xfrm>
        </p:spPr>
        <p:txBody>
          <a:bodyPr/>
          <a:lstStyle>
            <a:lvl1pPr>
              <a:defRPr>
                <a:solidFill>
                  <a:srgbClr val="D7D3C7"/>
                </a:solidFill>
              </a:defRPr>
            </a:lvl1pPr>
          </a:lstStyle>
          <a:p>
            <a:fld id="{E31195BD-4C7C-4E45-9105-57DB60D8C6B3}" type="datetime4">
              <a:rPr lang="en-US" smtClean="0"/>
              <a:t>February 14, 2017</a:t>
            </a:fld>
            <a:endParaRPr lang="en-US"/>
          </a:p>
        </p:txBody>
      </p:sp>
      <p:sp>
        <p:nvSpPr>
          <p:cNvPr id="4" name="Footer Placeholder 3"/>
          <p:cNvSpPr>
            <a:spLocks noGrp="1"/>
          </p:cNvSpPr>
          <p:nvPr>
            <p:ph type="ftr" sz="quarter" idx="11"/>
          </p:nvPr>
        </p:nvSpPr>
        <p:spPr>
          <a:xfrm>
            <a:off x="683568" y="6576330"/>
            <a:ext cx="6004422" cy="273050"/>
          </a:xfrm>
        </p:spPr>
        <p:txBody>
          <a:bodyPr/>
          <a:lstStyle>
            <a:lvl1pPr>
              <a:defRPr>
                <a:solidFill>
                  <a:srgbClr val="D7D3C7"/>
                </a:solidFill>
              </a:defRPr>
            </a:lvl1pPr>
          </a:lstStyle>
          <a:p>
            <a:r>
              <a:rPr lang="en-US"/>
              <a:t>The Societal Benefits of Copper_World Electrification_6 September 2012</a:t>
            </a:r>
          </a:p>
        </p:txBody>
      </p:sp>
      <p:sp>
        <p:nvSpPr>
          <p:cNvPr id="5" name="Slide Number Placeholder 4"/>
          <p:cNvSpPr>
            <a:spLocks noGrp="1"/>
          </p:cNvSpPr>
          <p:nvPr>
            <p:ph type="sldNum" sz="quarter" idx="12"/>
          </p:nvPr>
        </p:nvSpPr>
        <p:spPr>
          <a:xfrm>
            <a:off x="431800" y="6576330"/>
            <a:ext cx="252000" cy="273050"/>
          </a:xfrm>
        </p:spPr>
        <p:txBody>
          <a:bodyPr/>
          <a:lstStyle>
            <a:lvl1pPr>
              <a:defRPr>
                <a:solidFill>
                  <a:srgbClr val="D7D3C7"/>
                </a:solidFill>
              </a:defRPr>
            </a:lvl1pPr>
          </a:lstStyle>
          <a:p>
            <a:fld id="{E1B93EF5-62DC-4D0D-A7B0-C74897CCA81C}" type="slidenum">
              <a:rPr lang="en-US" smtClean="0"/>
              <a:pPr/>
              <a:t>‹#›</a:t>
            </a:fld>
            <a:endParaRPr lang="en-US"/>
          </a:p>
        </p:txBody>
      </p:sp>
      <p:cxnSp>
        <p:nvCxnSpPr>
          <p:cNvPr id="8" name="Straight Connector 7"/>
          <p:cNvCxnSpPr/>
          <p:nvPr userDrawn="1"/>
        </p:nvCxnSpPr>
        <p:spPr>
          <a:xfrm>
            <a:off x="408168" y="440668"/>
            <a:ext cx="550800" cy="0"/>
          </a:xfrm>
          <a:prstGeom prst="line">
            <a:avLst/>
          </a:prstGeom>
          <a:ln w="63500">
            <a:solidFill>
              <a:srgbClr val="91785B"/>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hasCustomPrompt="1"/>
          </p:nvPr>
        </p:nvSpPr>
        <p:spPr>
          <a:xfrm>
            <a:off x="431800" y="1664803"/>
            <a:ext cx="8280400" cy="252029"/>
          </a:xfrm>
        </p:spPr>
        <p:txBody>
          <a:bodyPr/>
          <a:lstStyle>
            <a:lvl1pPr>
              <a:defRPr sz="1400" b="0" baseline="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For more information please contact</a:t>
            </a:r>
          </a:p>
        </p:txBody>
      </p:sp>
      <p:pic>
        <p:nvPicPr>
          <p:cNvPr id="9" name="bmkSecondLogo0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7000" y="5626414"/>
            <a:ext cx="3884808" cy="1097999"/>
          </a:xfrm>
          <a:prstGeom prst="rect">
            <a:avLst/>
          </a:prstGeom>
        </p:spPr>
      </p:pic>
      <p:sp>
        <p:nvSpPr>
          <p:cNvPr id="7" name="bmkADEmail"/>
          <p:cNvSpPr txBox="1"/>
          <p:nvPr userDrawn="1"/>
        </p:nvSpPr>
        <p:spPr>
          <a:xfrm>
            <a:off x="431800" y="1916832"/>
            <a:ext cx="8280400" cy="215444"/>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john. mollet@copperalliance.org</a:t>
            </a:r>
            <a:endParaRPr lang="en-US" sz="1400" dirty="0">
              <a:solidFill>
                <a:schemeClr val="tx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7CF91E-C622-41D9-8E72-EC6B463D8E9D}" type="datetime4">
              <a:rPr lang="en-US" smtClean="0"/>
              <a:t>February 14, 2017</a:t>
            </a:fld>
            <a:endParaRPr lang="en-US"/>
          </a:p>
        </p:txBody>
      </p:sp>
      <p:sp>
        <p:nvSpPr>
          <p:cNvPr id="4" name="Footer Placeholder 3"/>
          <p:cNvSpPr>
            <a:spLocks noGrp="1"/>
          </p:cNvSpPr>
          <p:nvPr>
            <p:ph type="ftr" sz="quarter" idx="11"/>
          </p:nvPr>
        </p:nvSpPr>
        <p:spPr/>
        <p:txBody>
          <a:bodyPr/>
          <a:lstStyle/>
          <a:p>
            <a:r>
              <a:rPr lang="en-US"/>
              <a:t>The Societal Benefits of Copper_World Electrification_6 September 2012</a:t>
            </a:r>
          </a:p>
        </p:txBody>
      </p:sp>
      <p:sp>
        <p:nvSpPr>
          <p:cNvPr id="5" name="Slide Number Placeholder 4"/>
          <p:cNvSpPr>
            <a:spLocks noGrp="1"/>
          </p:cNvSpPr>
          <p:nvPr>
            <p:ph type="sldNum" sz="quarter" idx="12"/>
          </p:nvPr>
        </p:nvSpPr>
        <p:spPr/>
        <p:txBody>
          <a:bodyPr/>
          <a:lstStyle/>
          <a:p>
            <a:fld id="{E1B93EF5-62DC-4D0D-A7B0-C74897CCA81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1849D2-3151-419E-92F2-9DBB7A74EAC3}" type="datetime4">
              <a:rPr lang="en-US" smtClean="0"/>
              <a:t>February 14, 2017</a:t>
            </a:fld>
            <a:endParaRPr lang="en-US"/>
          </a:p>
        </p:txBody>
      </p:sp>
      <p:sp>
        <p:nvSpPr>
          <p:cNvPr id="3" name="Footer Placeholder 2"/>
          <p:cNvSpPr>
            <a:spLocks noGrp="1"/>
          </p:cNvSpPr>
          <p:nvPr>
            <p:ph type="ftr" sz="quarter" idx="11"/>
          </p:nvPr>
        </p:nvSpPr>
        <p:spPr/>
        <p:txBody>
          <a:bodyPr/>
          <a:lstStyle/>
          <a:p>
            <a:r>
              <a:rPr lang="en-US"/>
              <a:t>The Societal Benefits of Copper_World Electrification_6 September 2012</a:t>
            </a:r>
          </a:p>
        </p:txBody>
      </p:sp>
      <p:sp>
        <p:nvSpPr>
          <p:cNvPr id="4" name="Slide Number Placeholder 3"/>
          <p:cNvSpPr>
            <a:spLocks noGrp="1"/>
          </p:cNvSpPr>
          <p:nvPr>
            <p:ph type="sldNum" sz="quarter" idx="12"/>
          </p:nvPr>
        </p:nvSpPr>
        <p:spPr/>
        <p:txBody>
          <a:bodyPr/>
          <a:lstStyle/>
          <a:p>
            <a:fld id="{E1B93EF5-62DC-4D0D-A7B0-C74897CCA81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81BFE39-3837-456D-84BD-656746B1494D}" type="datetime4">
              <a:rPr lang="en-US" smtClean="0"/>
              <a:t>February 14, 2017</a:t>
            </a:fld>
            <a:endParaRPr lang="en-US"/>
          </a:p>
        </p:txBody>
      </p:sp>
      <p:sp>
        <p:nvSpPr>
          <p:cNvPr id="5" name="Footer Placeholder 4"/>
          <p:cNvSpPr>
            <a:spLocks noGrp="1"/>
          </p:cNvSpPr>
          <p:nvPr>
            <p:ph type="ftr" sz="quarter" idx="11"/>
          </p:nvPr>
        </p:nvSpPr>
        <p:spPr/>
        <p:txBody>
          <a:bodyPr/>
          <a:lstStyle>
            <a:lvl1pPr>
              <a:defRPr/>
            </a:lvl1pPr>
          </a:lstStyle>
          <a:p>
            <a:r>
              <a:rPr lang="en-US"/>
              <a:t>The Societal Benefits of Copper_World Electrification_6 September 2012</a:t>
            </a:r>
            <a:endParaRPr lang="en-US" dirty="0"/>
          </a:p>
        </p:txBody>
      </p:sp>
      <p:sp>
        <p:nvSpPr>
          <p:cNvPr id="6" name="Slide Number Placeholder 5"/>
          <p:cNvSpPr>
            <a:spLocks noGrp="1"/>
          </p:cNvSpPr>
          <p:nvPr>
            <p:ph type="sldNum" sz="quarter" idx="12"/>
          </p:nvPr>
        </p:nvSpPr>
        <p:spPr/>
        <p:txBody>
          <a:bodyPr/>
          <a:lstStyle/>
          <a:p>
            <a:fld id="{E1B93EF5-62DC-4D0D-A7B0-C74897CCA81C}" type="slidenum">
              <a:rPr lang="en-US" smtClean="0"/>
              <a:pPr/>
              <a:t>‹#›</a:t>
            </a:fld>
            <a:endParaRPr lang="en-US"/>
          </a:p>
        </p:txBody>
      </p:sp>
      <p:sp>
        <p:nvSpPr>
          <p:cNvPr id="7" name="TextBox 6"/>
          <p:cNvSpPr txBox="1"/>
          <p:nvPr userDrawn="1"/>
        </p:nvSpPr>
        <p:spPr>
          <a:xfrm>
            <a:off x="-1512676" y="404811"/>
            <a:ext cx="1404156" cy="338554"/>
          </a:xfrm>
          <a:prstGeom prst="rect">
            <a:avLst/>
          </a:prstGeom>
          <a:noFill/>
        </p:spPr>
        <p:txBody>
          <a:bodyPr wrap="square" lIns="0" tIns="0" rIns="0" bIns="0" rtlCol="0">
            <a:spAutoFit/>
          </a:bodyPr>
          <a:lstStyle/>
          <a:p>
            <a:pPr algn="r"/>
            <a:r>
              <a:rPr lang="en-US" sz="1100" b="1" dirty="0">
                <a:solidFill>
                  <a:schemeClr val="bg1"/>
                </a:solidFill>
              </a:rPr>
              <a:t>Headline</a:t>
            </a:r>
            <a:endParaRPr lang="en-US" sz="1100" dirty="0">
              <a:solidFill>
                <a:schemeClr val="bg1"/>
              </a:solidFill>
            </a:endParaRPr>
          </a:p>
          <a:p>
            <a:pPr algn="r"/>
            <a:r>
              <a:rPr lang="en-US" sz="1100" dirty="0">
                <a:solidFill>
                  <a:schemeClr val="bg1"/>
                </a:solidFill>
              </a:rPr>
              <a:t>Maximum 2 lines </a:t>
            </a:r>
          </a:p>
        </p:txBody>
      </p:sp>
      <p:sp>
        <p:nvSpPr>
          <p:cNvPr id="8" name="TextBox 7"/>
          <p:cNvSpPr txBox="1"/>
          <p:nvPr userDrawn="1"/>
        </p:nvSpPr>
        <p:spPr>
          <a:xfrm>
            <a:off x="-2016732" y="1844675"/>
            <a:ext cx="1908212" cy="1184940"/>
          </a:xfrm>
          <a:prstGeom prst="rect">
            <a:avLst/>
          </a:prstGeom>
          <a:noFill/>
        </p:spPr>
        <p:txBody>
          <a:bodyPr wrap="square" lIns="0" tIns="0" rIns="0" bIns="0" rtlCol="0">
            <a:spAutoFit/>
          </a:bodyPr>
          <a:lstStyle/>
          <a:p>
            <a:pPr algn="r"/>
            <a:r>
              <a:rPr lang="en-US" sz="1100" b="1" dirty="0">
                <a:solidFill>
                  <a:schemeClr val="bg1"/>
                </a:solidFill>
              </a:rPr>
              <a:t>Subheading</a:t>
            </a:r>
            <a:endParaRPr lang="en-US" sz="1100" dirty="0">
              <a:solidFill>
                <a:schemeClr val="bg1"/>
              </a:solidFill>
            </a:endParaRPr>
          </a:p>
          <a:p>
            <a:pPr algn="r"/>
            <a:endParaRPr lang="en-US" sz="1100" dirty="0">
              <a:solidFill>
                <a:schemeClr val="bg1"/>
              </a:solidFill>
            </a:endParaRPr>
          </a:p>
          <a:p>
            <a:pPr algn="r"/>
            <a:r>
              <a:rPr lang="en-US" sz="1100" b="1" dirty="0">
                <a:solidFill>
                  <a:schemeClr val="bg1"/>
                </a:solidFill>
              </a:rPr>
              <a:t>Bullets</a:t>
            </a:r>
          </a:p>
          <a:p>
            <a:pPr algn="r"/>
            <a:r>
              <a:rPr lang="en-US" sz="1100" b="0" dirty="0">
                <a:solidFill>
                  <a:schemeClr val="bg1"/>
                </a:solidFill>
              </a:rPr>
              <a:t>To</a:t>
            </a:r>
            <a:r>
              <a:rPr lang="en-US" sz="1100" b="0" baseline="0" dirty="0">
                <a:solidFill>
                  <a:schemeClr val="bg1"/>
                </a:solidFill>
              </a:rPr>
              <a:t> change bullet and text level use the ‘increase/decrease list level’ found under the ribbon Home &gt; Paragraph</a:t>
            </a:r>
            <a:endParaRPr lang="en-US" sz="1100" b="0" dirty="0">
              <a:solidFill>
                <a:schemeClr val="bg1"/>
              </a:solidFill>
            </a:endParaRPr>
          </a:p>
        </p:txBody>
      </p:sp>
      <p:grpSp>
        <p:nvGrpSpPr>
          <p:cNvPr id="9" name="Group 21"/>
          <p:cNvGrpSpPr>
            <a:grpSpLocks/>
          </p:cNvGrpSpPr>
          <p:nvPr userDrawn="1"/>
        </p:nvGrpSpPr>
        <p:grpSpPr bwMode="auto">
          <a:xfrm>
            <a:off x="-1189099" y="3176972"/>
            <a:ext cx="1588" cy="230188"/>
            <a:chOff x="-1260648" y="3320988"/>
            <a:chExt cx="1030288" cy="230187"/>
          </a:xfrm>
        </p:grpSpPr>
        <p:pic>
          <p:nvPicPr>
            <p:cNvPr id="10" name="Picture 9" descr="fke3b.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60648" y="3322575"/>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12"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8035" y="332098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15"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grpSp>
      <p:sp>
        <p:nvSpPr>
          <p:cNvPr id="16" name="TextBox 15"/>
          <p:cNvSpPr txBox="1"/>
          <p:nvPr userDrawn="1"/>
        </p:nvSpPr>
        <p:spPr>
          <a:xfrm>
            <a:off x="-2016732" y="5937658"/>
            <a:ext cx="1908212" cy="846386"/>
          </a:xfrm>
          <a:prstGeom prst="rect">
            <a:avLst/>
          </a:prstGeom>
          <a:noFill/>
        </p:spPr>
        <p:txBody>
          <a:bodyPr wrap="square" lIns="0" tIns="0" rIns="0" bIns="0" rtlCol="0">
            <a:spAutoFit/>
          </a:bodyPr>
          <a:lstStyle/>
          <a:p>
            <a:pPr algn="r"/>
            <a:r>
              <a:rPr lang="en-US" sz="1100" b="1" dirty="0">
                <a:solidFill>
                  <a:schemeClr val="bg1"/>
                </a:solidFill>
              </a:rPr>
              <a:t>Footer text</a:t>
            </a:r>
          </a:p>
          <a:p>
            <a:pPr algn="r"/>
            <a:r>
              <a:rPr lang="en-US" sz="1100" b="0" dirty="0">
                <a:solidFill>
                  <a:schemeClr val="bg1"/>
                </a:solidFill>
              </a:rPr>
              <a:t>Insert</a:t>
            </a:r>
            <a:r>
              <a:rPr lang="en-US" sz="1100" b="0" baseline="0" dirty="0">
                <a:solidFill>
                  <a:schemeClr val="bg1"/>
                </a:solidFill>
              </a:rPr>
              <a:t> Presentation title and date  by opening the header and footer dialog box placed under the ribbon Insert&gt;Text  </a:t>
            </a:r>
            <a:endParaRPr lang="en-US" sz="1100" b="0" dirty="0">
              <a:solidFill>
                <a:schemeClr val="bg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Bulle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361950" indent="-361950">
              <a:spcAft>
                <a:spcPts val="600"/>
              </a:spcAft>
              <a:buFont typeface="Arial" pitchFamily="34" charset="0"/>
              <a:buChar char="•"/>
              <a:defRPr b="0"/>
            </a:lvl1pPr>
            <a:lvl2pPr marL="714375" indent="-352425">
              <a:defRPr sz="1600"/>
            </a:lvl2pPr>
            <a:lvl3pPr marL="1076325" indent="-361950">
              <a:defRPr sz="1400"/>
            </a:lvl3pPr>
            <a:lvl4pPr marL="1438275" indent="-361950">
              <a:defRPr/>
            </a:lvl4pPr>
            <a:lvl5pPr marL="1438275" indent="-36195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37C4E27-FD58-4B6B-AD2E-7604B7FC2DBC}" type="datetime4">
              <a:rPr lang="en-US" smtClean="0"/>
              <a:t>February 14, 2017</a:t>
            </a:fld>
            <a:endParaRPr lang="en-US"/>
          </a:p>
        </p:txBody>
      </p:sp>
      <p:sp>
        <p:nvSpPr>
          <p:cNvPr id="5" name="Footer Placeholder 4"/>
          <p:cNvSpPr>
            <a:spLocks noGrp="1"/>
          </p:cNvSpPr>
          <p:nvPr>
            <p:ph type="ftr" sz="quarter" idx="11"/>
          </p:nvPr>
        </p:nvSpPr>
        <p:spPr/>
        <p:txBody>
          <a:bodyPr/>
          <a:lstStyle/>
          <a:p>
            <a:r>
              <a:rPr lang="en-US"/>
              <a:t>The Societal Benefits of Copper_World Electrification_6 September 2012</a:t>
            </a:r>
          </a:p>
        </p:txBody>
      </p:sp>
      <p:sp>
        <p:nvSpPr>
          <p:cNvPr id="6" name="Slide Number Placeholder 5"/>
          <p:cNvSpPr>
            <a:spLocks noGrp="1"/>
          </p:cNvSpPr>
          <p:nvPr>
            <p:ph type="sldNum" sz="quarter" idx="12"/>
          </p:nvPr>
        </p:nvSpPr>
        <p:spPr/>
        <p:txBody>
          <a:bodyPr/>
          <a:lstStyle/>
          <a:p>
            <a:fld id="{E1B93EF5-62DC-4D0D-A7B0-C74897CCA81C}" type="slidenum">
              <a:rPr lang="en-US" smtClean="0"/>
              <a:pPr/>
              <a:t>‹#›</a:t>
            </a:fld>
            <a:endParaRPr lang="en-US"/>
          </a:p>
        </p:txBody>
      </p:sp>
      <p:sp>
        <p:nvSpPr>
          <p:cNvPr id="7" name="TextBox 6"/>
          <p:cNvSpPr txBox="1"/>
          <p:nvPr userDrawn="1"/>
        </p:nvSpPr>
        <p:spPr>
          <a:xfrm>
            <a:off x="-1512676" y="404811"/>
            <a:ext cx="1404156" cy="338554"/>
          </a:xfrm>
          <a:prstGeom prst="rect">
            <a:avLst/>
          </a:prstGeom>
          <a:noFill/>
        </p:spPr>
        <p:txBody>
          <a:bodyPr wrap="square" lIns="0" tIns="0" rIns="0" bIns="0" rtlCol="0">
            <a:spAutoFit/>
          </a:bodyPr>
          <a:lstStyle/>
          <a:p>
            <a:pPr algn="r"/>
            <a:r>
              <a:rPr lang="en-US" sz="1100" b="1" dirty="0">
                <a:solidFill>
                  <a:schemeClr val="bg1"/>
                </a:solidFill>
              </a:rPr>
              <a:t>Headline</a:t>
            </a:r>
            <a:endParaRPr lang="en-US" sz="1100" dirty="0">
              <a:solidFill>
                <a:schemeClr val="bg1"/>
              </a:solidFill>
            </a:endParaRPr>
          </a:p>
          <a:p>
            <a:pPr algn="r"/>
            <a:r>
              <a:rPr lang="en-US" sz="1100" dirty="0">
                <a:solidFill>
                  <a:schemeClr val="bg1"/>
                </a:solidFill>
              </a:rPr>
              <a:t>Maximum 2 lines </a:t>
            </a:r>
          </a:p>
        </p:txBody>
      </p:sp>
      <p:sp>
        <p:nvSpPr>
          <p:cNvPr id="8" name="TextBox 7"/>
          <p:cNvSpPr txBox="1"/>
          <p:nvPr userDrawn="1"/>
        </p:nvSpPr>
        <p:spPr>
          <a:xfrm>
            <a:off x="-2016732" y="1844675"/>
            <a:ext cx="1908212" cy="1184940"/>
          </a:xfrm>
          <a:prstGeom prst="rect">
            <a:avLst/>
          </a:prstGeom>
          <a:noFill/>
        </p:spPr>
        <p:txBody>
          <a:bodyPr wrap="square" lIns="0" tIns="0" rIns="0" bIns="0" rtlCol="0">
            <a:spAutoFit/>
          </a:bodyPr>
          <a:lstStyle/>
          <a:p>
            <a:pPr algn="r"/>
            <a:endParaRPr lang="en-US" sz="1100" dirty="0">
              <a:solidFill>
                <a:schemeClr val="bg1"/>
              </a:solidFill>
            </a:endParaRPr>
          </a:p>
          <a:p>
            <a:pPr algn="r"/>
            <a:endParaRPr lang="en-US" sz="1100" b="1" dirty="0">
              <a:solidFill>
                <a:schemeClr val="bg1"/>
              </a:solidFill>
            </a:endParaRPr>
          </a:p>
          <a:p>
            <a:pPr algn="r"/>
            <a:r>
              <a:rPr lang="en-US" sz="1100" b="1" dirty="0">
                <a:solidFill>
                  <a:schemeClr val="bg1"/>
                </a:solidFill>
              </a:rPr>
              <a:t>Bullets</a:t>
            </a:r>
          </a:p>
          <a:p>
            <a:pPr algn="r"/>
            <a:r>
              <a:rPr lang="en-US" sz="1100" b="0" dirty="0">
                <a:solidFill>
                  <a:schemeClr val="bg1"/>
                </a:solidFill>
              </a:rPr>
              <a:t>To</a:t>
            </a:r>
            <a:r>
              <a:rPr lang="en-US" sz="1100" b="0" baseline="0" dirty="0">
                <a:solidFill>
                  <a:schemeClr val="bg1"/>
                </a:solidFill>
              </a:rPr>
              <a:t> change bullet and text level use the ‘increase/decrease list level’ found under the ribbon Home &gt; Paragraph</a:t>
            </a:r>
            <a:endParaRPr lang="en-US" sz="1100" b="0" dirty="0">
              <a:solidFill>
                <a:schemeClr val="bg1"/>
              </a:solidFill>
            </a:endParaRPr>
          </a:p>
        </p:txBody>
      </p:sp>
      <p:grpSp>
        <p:nvGrpSpPr>
          <p:cNvPr id="9" name="Group 21"/>
          <p:cNvGrpSpPr>
            <a:grpSpLocks/>
          </p:cNvGrpSpPr>
          <p:nvPr userDrawn="1"/>
        </p:nvGrpSpPr>
        <p:grpSpPr bwMode="auto">
          <a:xfrm>
            <a:off x="-1189099" y="3176972"/>
            <a:ext cx="1588" cy="230188"/>
            <a:chOff x="-1260648" y="3320988"/>
            <a:chExt cx="1030288" cy="230187"/>
          </a:xfrm>
        </p:grpSpPr>
        <p:pic>
          <p:nvPicPr>
            <p:cNvPr id="10" name="Picture 9" descr="fke3b.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60648" y="3322575"/>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12"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8035" y="332098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15"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grpSp>
      <p:sp>
        <p:nvSpPr>
          <p:cNvPr id="17" name="TextBox 16"/>
          <p:cNvSpPr txBox="1"/>
          <p:nvPr userDrawn="1"/>
        </p:nvSpPr>
        <p:spPr>
          <a:xfrm>
            <a:off x="-2016732" y="5937658"/>
            <a:ext cx="1908212" cy="846386"/>
          </a:xfrm>
          <a:prstGeom prst="rect">
            <a:avLst/>
          </a:prstGeom>
          <a:noFill/>
        </p:spPr>
        <p:txBody>
          <a:bodyPr wrap="square" lIns="0" tIns="0" rIns="0" bIns="0" rtlCol="0">
            <a:spAutoFit/>
          </a:bodyPr>
          <a:lstStyle/>
          <a:p>
            <a:pPr algn="r"/>
            <a:r>
              <a:rPr lang="en-US" sz="1100" b="1" dirty="0">
                <a:solidFill>
                  <a:schemeClr val="bg1"/>
                </a:solidFill>
              </a:rPr>
              <a:t>Footer text</a:t>
            </a:r>
          </a:p>
          <a:p>
            <a:pPr algn="r"/>
            <a:r>
              <a:rPr lang="en-US" sz="1100" b="0" dirty="0">
                <a:solidFill>
                  <a:schemeClr val="bg1"/>
                </a:solidFill>
              </a:rPr>
              <a:t>Insert</a:t>
            </a:r>
            <a:r>
              <a:rPr lang="en-US" sz="1100" b="0" baseline="0" dirty="0">
                <a:solidFill>
                  <a:schemeClr val="bg1"/>
                </a:solidFill>
              </a:rPr>
              <a:t> Presentation title and date  by opening the header and footer dialog box placed under the ribbon Insert&gt;Text  </a:t>
            </a:r>
            <a:endParaRPr lang="en-US" sz="1100" b="0" dirty="0">
              <a:solidFill>
                <a:schemeClr val="bg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Grey">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3600" y="1448780"/>
            <a:ext cx="9151200" cy="5438907"/>
          </a:xfrm>
          <a:blipFill>
            <a:blip r:embed="rId2" cstate="print"/>
            <a:stretch>
              <a:fillRect/>
            </a:stretch>
          </a:blipFill>
        </p:spPr>
        <p:txBody>
          <a:bodyPr anchor="b" anchorCtr="0">
            <a:normAutofit/>
          </a:bodyPr>
          <a:lstStyle>
            <a:lvl1pPr>
              <a:defRPr sz="1200" b="0">
                <a:solidFill>
                  <a:schemeClr val="bg1"/>
                </a:solidFill>
              </a:defRPr>
            </a:lvl1pPr>
          </a:lstStyle>
          <a:p>
            <a:endParaRPr lang="en-US" dirty="0"/>
          </a:p>
        </p:txBody>
      </p:sp>
      <p:sp>
        <p:nvSpPr>
          <p:cNvPr id="22" name="Text Placeholder 21"/>
          <p:cNvSpPr>
            <a:spLocks noGrp="1"/>
          </p:cNvSpPr>
          <p:nvPr>
            <p:ph type="body" sz="quarter" idx="15"/>
          </p:nvPr>
        </p:nvSpPr>
        <p:spPr>
          <a:xfrm>
            <a:off x="-3600" y="1448779"/>
            <a:ext cx="9151200" cy="2448533"/>
          </a:xfrm>
          <a:gradFill flip="none" rotWithShape="1">
            <a:gsLst>
              <a:gs pos="0">
                <a:srgbClr val="898F95">
                  <a:alpha val="74902"/>
                </a:srgbClr>
              </a:gs>
              <a:gs pos="50000">
                <a:schemeClr val="bg2">
                  <a:alpha val="75000"/>
                </a:schemeClr>
              </a:gs>
            </a:gsLst>
            <a:lin ang="5400000" scaled="1"/>
            <a:tileRect/>
          </a:gradFill>
        </p:spPr>
        <p:txBody>
          <a:bodyPr tIns="18000000"/>
          <a:lstStyle>
            <a:lvl1pPr>
              <a:defRPr sz="200">
                <a:solidFill>
                  <a:srgbClr val="91785B"/>
                </a:solidFill>
              </a:defRPr>
            </a:lvl1pPr>
            <a:lvl2pPr>
              <a:defRPr sz="200">
                <a:solidFill>
                  <a:srgbClr val="91785B"/>
                </a:solidFill>
              </a:defRPr>
            </a:lvl2pPr>
            <a:lvl3pPr>
              <a:defRPr sz="200">
                <a:solidFill>
                  <a:srgbClr val="91785B"/>
                </a:solidFill>
              </a:defRPr>
            </a:lvl3pPr>
            <a:lvl4pPr>
              <a:defRPr sz="200">
                <a:solidFill>
                  <a:srgbClr val="91785B"/>
                </a:solidFill>
              </a:defRPr>
            </a:lvl4pPr>
            <a:lvl5pPr>
              <a:defRPr>
                <a:solidFill>
                  <a:srgbClr val="91785B"/>
                </a:solidFill>
              </a:defRPr>
            </a:lvl5pPr>
          </a:lstStyle>
          <a:p>
            <a:pPr lvl="0"/>
            <a:r>
              <a:rPr lang="en-US" dirty="0"/>
              <a:t>Click to edit Master text styles</a:t>
            </a:r>
          </a:p>
        </p:txBody>
      </p:sp>
      <p:sp>
        <p:nvSpPr>
          <p:cNvPr id="2" name="Title 1"/>
          <p:cNvSpPr>
            <a:spLocks noGrp="1"/>
          </p:cNvSpPr>
          <p:nvPr userDrawn="1">
            <p:ph type="ctrTitle" hasCustomPrompt="1"/>
          </p:nvPr>
        </p:nvSpPr>
        <p:spPr>
          <a:xfrm>
            <a:off x="431800" y="2290707"/>
            <a:ext cx="8280400" cy="924385"/>
          </a:xfrm>
        </p:spPr>
        <p:txBody>
          <a:bodyPr/>
          <a:lstStyle>
            <a:lvl1pPr>
              <a:defRPr b="1">
                <a:solidFill>
                  <a:schemeClr val="bg1"/>
                </a:solidFill>
              </a:defRPr>
            </a:lvl1pPr>
          </a:lstStyle>
          <a:p>
            <a:r>
              <a:rPr lang="en-US" dirty="0"/>
              <a:t>Click to insert Presentation title</a:t>
            </a:r>
          </a:p>
        </p:txBody>
      </p:sp>
      <p:sp>
        <p:nvSpPr>
          <p:cNvPr id="3" name="Subtitle 2"/>
          <p:cNvSpPr>
            <a:spLocks noGrp="1"/>
          </p:cNvSpPr>
          <p:nvPr userDrawn="1">
            <p:ph type="subTitle" idx="1" hasCustomPrompt="1"/>
          </p:nvPr>
        </p:nvSpPr>
        <p:spPr>
          <a:xfrm>
            <a:off x="432000" y="3215093"/>
            <a:ext cx="8280200" cy="204209"/>
          </a:xfrm>
        </p:spPr>
        <p:txBody>
          <a:bodyPr>
            <a:normAutofit/>
          </a:bodyPr>
          <a:lstStyle>
            <a:lvl1pPr marL="0" indent="0" algn="l">
              <a:spcAft>
                <a:spcPts val="0"/>
              </a:spcAft>
              <a:buNone/>
              <a:defRPr sz="1200"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insert Presenters name</a:t>
            </a:r>
          </a:p>
        </p:txBody>
      </p:sp>
      <p:sp>
        <p:nvSpPr>
          <p:cNvPr id="14" name="TextBox 13"/>
          <p:cNvSpPr txBox="1"/>
          <p:nvPr userDrawn="1"/>
        </p:nvSpPr>
        <p:spPr>
          <a:xfrm>
            <a:off x="-2016732" y="1448780"/>
            <a:ext cx="1908212" cy="2708434"/>
          </a:xfrm>
          <a:prstGeom prst="rect">
            <a:avLst/>
          </a:prstGeom>
          <a:noFill/>
        </p:spPr>
        <p:txBody>
          <a:bodyPr wrap="square" lIns="0" tIns="0" rIns="0" bIns="0" rtlCol="0">
            <a:spAutoFit/>
          </a:bodyPr>
          <a:lstStyle/>
          <a:p>
            <a:pPr algn="r"/>
            <a:r>
              <a:rPr lang="en-US" sz="1100" b="1" dirty="0">
                <a:solidFill>
                  <a:schemeClr val="bg1"/>
                </a:solidFill>
              </a:rPr>
              <a:t>Front page picture</a:t>
            </a:r>
            <a:endParaRPr lang="en-US" sz="1100" dirty="0">
              <a:solidFill>
                <a:schemeClr val="bg1"/>
              </a:solidFill>
            </a:endParaRPr>
          </a:p>
          <a:p>
            <a:pPr algn="r"/>
            <a:r>
              <a:rPr lang="en-US" sz="1100" b="0" dirty="0">
                <a:solidFill>
                  <a:schemeClr val="bg1"/>
                </a:solidFill>
              </a:rPr>
              <a:t>Change</a:t>
            </a:r>
            <a:r>
              <a:rPr lang="en-US" sz="1100" b="0" baseline="0" dirty="0">
                <a:solidFill>
                  <a:schemeClr val="bg1"/>
                </a:solidFill>
              </a:rPr>
              <a:t> picture by marking Picture , right click and choose send to front.</a:t>
            </a:r>
          </a:p>
          <a:p>
            <a:pPr algn="r"/>
            <a:r>
              <a:rPr lang="en-US" sz="1100" b="0" baseline="0" dirty="0">
                <a:solidFill>
                  <a:schemeClr val="bg1"/>
                </a:solidFill>
              </a:rPr>
              <a:t>Click on the icon in the middle of the picture and locate the new picture.</a:t>
            </a:r>
          </a:p>
          <a:p>
            <a:pPr algn="r"/>
            <a:r>
              <a:rPr lang="en-US" sz="1100" b="0" baseline="0" dirty="0">
                <a:solidFill>
                  <a:schemeClr val="bg1"/>
                </a:solidFill>
              </a:rPr>
              <a:t>After inserting once again mark the picture, right click and choose send to back. </a:t>
            </a:r>
            <a:endParaRPr lang="en-US" sz="1100" b="1" baseline="0" dirty="0">
              <a:solidFill>
                <a:schemeClr val="bg1"/>
              </a:solidFill>
            </a:endParaRPr>
          </a:p>
          <a:p>
            <a:pPr algn="r"/>
            <a:endParaRPr lang="en-US" sz="1100" b="1" baseline="0" dirty="0">
              <a:solidFill>
                <a:schemeClr val="bg1"/>
              </a:solidFill>
            </a:endParaRPr>
          </a:p>
          <a:p>
            <a:pPr algn="r"/>
            <a:r>
              <a:rPr lang="en-US" sz="1100" b="1" baseline="0" dirty="0">
                <a:solidFill>
                  <a:schemeClr val="bg1"/>
                </a:solidFill>
              </a:rPr>
              <a:t>Picture Size</a:t>
            </a:r>
          </a:p>
          <a:p>
            <a:pPr algn="r"/>
            <a:r>
              <a:rPr lang="en-US" sz="1100" b="0" baseline="0" dirty="0">
                <a:solidFill>
                  <a:schemeClr val="bg1"/>
                </a:solidFill>
              </a:rPr>
              <a:t>For best quality the size should be:</a:t>
            </a:r>
          </a:p>
          <a:p>
            <a:pPr algn="r"/>
            <a:r>
              <a:rPr lang="en-US" sz="1100" b="0" baseline="0" dirty="0">
                <a:solidFill>
                  <a:schemeClr val="bg1"/>
                </a:solidFill>
              </a:rPr>
              <a:t>H15.1 cm x W25.4 cm</a:t>
            </a:r>
          </a:p>
          <a:p>
            <a:pPr algn="r"/>
            <a:r>
              <a:rPr lang="en-US" sz="1100" b="1" baseline="0" dirty="0">
                <a:solidFill>
                  <a:schemeClr val="bg1"/>
                </a:solidFill>
              </a:rPr>
              <a:t> </a:t>
            </a:r>
            <a:endParaRPr lang="en-US" sz="1100" b="0" dirty="0">
              <a:solidFill>
                <a:schemeClr val="bg1"/>
              </a:solidFill>
            </a:endParaRPr>
          </a:p>
        </p:txBody>
      </p:sp>
      <p:sp>
        <p:nvSpPr>
          <p:cNvPr id="20" name="Text Placeholder 19"/>
          <p:cNvSpPr>
            <a:spLocks noGrp="1"/>
          </p:cNvSpPr>
          <p:nvPr>
            <p:ph type="body" sz="quarter" idx="14"/>
          </p:nvPr>
        </p:nvSpPr>
        <p:spPr>
          <a:xfrm>
            <a:off x="431800" y="1848432"/>
            <a:ext cx="549275" cy="68400"/>
          </a:xfrm>
          <a:solidFill>
            <a:schemeClr val="bg1"/>
          </a:solidFill>
        </p:spPr>
        <p:txBody>
          <a:bodyPr>
            <a:noAutofit/>
          </a:bodyPr>
          <a:lstStyle>
            <a:lvl1pPr>
              <a:defRPr sz="200" b="0">
                <a:solidFill>
                  <a:schemeClr val="bg1"/>
                </a:solidFill>
              </a:defRPr>
            </a:lvl1pPr>
          </a:lstStyle>
          <a:p>
            <a:pPr lvl="0"/>
            <a:r>
              <a:rPr lang="en-US" dirty="0"/>
              <a:t>Click to edit Master text styles</a:t>
            </a:r>
          </a:p>
        </p:txBody>
      </p:sp>
      <p:sp>
        <p:nvSpPr>
          <p:cNvPr id="9" name="Text Placeholder 8"/>
          <p:cNvSpPr>
            <a:spLocks noGrp="1"/>
          </p:cNvSpPr>
          <p:nvPr>
            <p:ph type="body" sz="quarter" idx="16" hasCustomPrompt="1"/>
          </p:nvPr>
        </p:nvSpPr>
        <p:spPr>
          <a:xfrm>
            <a:off x="431800" y="3400682"/>
            <a:ext cx="8280400" cy="205200"/>
          </a:xfrm>
        </p:spPr>
        <p:txBody>
          <a:bodyPr>
            <a:normAutofit/>
          </a:bodyPr>
          <a:lstStyle>
            <a:lvl1pPr>
              <a:defRPr sz="1200" b="0" baseline="0">
                <a:solidFill>
                  <a:schemeClr val="bg1"/>
                </a:solidFill>
              </a:defRPr>
            </a:lvl1pPr>
          </a:lstStyle>
          <a:p>
            <a:pPr lvl="0"/>
            <a:r>
              <a:rPr lang="en-US" dirty="0"/>
              <a:t>Click to insert Location, 27.02.2011</a:t>
            </a:r>
          </a:p>
        </p:txBody>
      </p:sp>
      <p:pic>
        <p:nvPicPr>
          <p:cNvPr id="4" name="bmkSecondLogo0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000" y="422257"/>
            <a:ext cx="3884808" cy="1097999"/>
          </a:xfrm>
          <a:prstGeom prst="rect">
            <a:avLst/>
          </a:prstGeom>
        </p:spPr>
      </p:pic>
      <p:sp>
        <p:nvSpPr>
          <p:cNvPr id="11" name="Date Placeholder 10"/>
          <p:cNvSpPr>
            <a:spLocks noGrp="1"/>
          </p:cNvSpPr>
          <p:nvPr>
            <p:ph type="dt" sz="half" idx="17"/>
          </p:nvPr>
        </p:nvSpPr>
        <p:spPr>
          <a:xfrm>
            <a:off x="7596336" y="116632"/>
            <a:ext cx="1116124" cy="273050"/>
          </a:xfrm>
        </p:spPr>
        <p:txBody>
          <a:bodyPr/>
          <a:lstStyle>
            <a:lvl1pPr>
              <a:defRPr>
                <a:solidFill>
                  <a:schemeClr val="bg1"/>
                </a:solidFill>
              </a:defRPr>
            </a:lvl1pPr>
          </a:lstStyle>
          <a:p>
            <a:fld id="{D0047C44-B1C2-45A1-85A0-4403DC5656E5}" type="datetime4">
              <a:rPr lang="en-US" smtClean="0"/>
              <a:t>February 14, 2017</a:t>
            </a:fld>
            <a:endParaRPr lang="en-US"/>
          </a:p>
        </p:txBody>
      </p:sp>
      <p:sp>
        <p:nvSpPr>
          <p:cNvPr id="13" name="Slide Number Placeholder 12"/>
          <p:cNvSpPr>
            <a:spLocks noGrp="1"/>
          </p:cNvSpPr>
          <p:nvPr>
            <p:ph type="sldNum" sz="quarter" idx="18"/>
          </p:nvPr>
        </p:nvSpPr>
        <p:spPr>
          <a:xfrm>
            <a:off x="431800" y="116632"/>
            <a:ext cx="218839" cy="273050"/>
          </a:xfrm>
        </p:spPr>
        <p:txBody>
          <a:bodyPr/>
          <a:lstStyle>
            <a:lvl1pPr>
              <a:defRPr>
                <a:solidFill>
                  <a:schemeClr val="bg1"/>
                </a:solidFill>
              </a:defRPr>
            </a:lvl1pPr>
          </a:lstStyle>
          <a:p>
            <a:fld id="{E1B93EF5-62DC-4D0D-A7B0-C74897CCA81C}" type="slidenum">
              <a:rPr lang="en-US" smtClean="0"/>
              <a:pPr/>
              <a:t>‹#›</a:t>
            </a:fld>
            <a:endParaRPr lang="en-US" dirty="0"/>
          </a:p>
        </p:txBody>
      </p:sp>
      <p:sp>
        <p:nvSpPr>
          <p:cNvPr id="15" name="Footer Placeholder 14"/>
          <p:cNvSpPr>
            <a:spLocks noGrp="1"/>
          </p:cNvSpPr>
          <p:nvPr>
            <p:ph type="ftr" sz="quarter" idx="19"/>
          </p:nvPr>
        </p:nvSpPr>
        <p:spPr>
          <a:xfrm>
            <a:off x="650639" y="116632"/>
            <a:ext cx="6004422" cy="273050"/>
          </a:xfrm>
        </p:spPr>
        <p:txBody>
          <a:bodyPr/>
          <a:lstStyle>
            <a:lvl1pPr>
              <a:defRPr>
                <a:solidFill>
                  <a:schemeClr val="bg1"/>
                </a:solidFill>
              </a:defRPr>
            </a:lvl1pPr>
          </a:lstStyle>
          <a:p>
            <a:r>
              <a:rPr lang="en-US"/>
              <a:t>The Societal Benefits of Copper_World Electrification_6 September 2012</a:t>
            </a:r>
            <a:endParaRPr lang="en-US" dirty="0"/>
          </a:p>
        </p:txBody>
      </p:sp>
    </p:spTree>
    <p:extLst>
      <p:ext uri="{BB962C8B-B14F-4D97-AF65-F5344CB8AC3E}">
        <p14:creationId xmlns:p14="http://schemas.microsoft.com/office/powerpoint/2010/main" val="1165266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Agenda">
    <p:spTree>
      <p:nvGrpSpPr>
        <p:cNvPr id="1" name=""/>
        <p:cNvGrpSpPr/>
        <p:nvPr/>
      </p:nvGrpSpPr>
      <p:grpSpPr>
        <a:xfrm>
          <a:off x="0" y="0"/>
          <a:ext cx="0" cy="0"/>
          <a:chOff x="0" y="0"/>
          <a:chExt cx="0" cy="0"/>
        </a:xfrm>
      </p:grpSpPr>
      <p:sp>
        <p:nvSpPr>
          <p:cNvPr id="7" name="Rectangle 6"/>
          <p:cNvSpPr/>
          <p:nvPr userDrawn="1"/>
        </p:nvSpPr>
        <p:spPr>
          <a:xfrm>
            <a:off x="0" y="1449388"/>
            <a:ext cx="9144000" cy="5408612"/>
          </a:xfrm>
          <a:prstGeom prst="rect">
            <a:avLst/>
          </a:prstGeom>
          <a:gradFill>
            <a:gsLst>
              <a:gs pos="0">
                <a:srgbClr val="AD9A84"/>
              </a:gs>
              <a:gs pos="50000">
                <a:srgbClr val="91785B"/>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tabLst>
                <a:tab pos="1080000" algn="l"/>
              </a:tabLst>
              <a:defRPr b="0">
                <a:solidFill>
                  <a:srgbClr val="D7D3C7"/>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6" name="Picture 5"/>
          <p:cNvPicPr>
            <a:picLocks noChangeAspect="1"/>
          </p:cNvPicPr>
          <p:nvPr userDrawn="1"/>
        </p:nvPicPr>
        <p:blipFill>
          <a:blip r:embed="rId2" cstate="print"/>
          <a:srcRect l="6488" t="21532" r="77757" b="22724"/>
          <a:stretch>
            <a:fillRect/>
          </a:stretch>
        </p:blipFill>
        <p:spPr>
          <a:xfrm>
            <a:off x="8187085" y="369043"/>
            <a:ext cx="561600" cy="561600"/>
          </a:xfrm>
          <a:prstGeom prst="rect">
            <a:avLst/>
          </a:prstGeom>
        </p:spPr>
      </p:pic>
      <p:sp>
        <p:nvSpPr>
          <p:cNvPr id="8" name="Date Placeholder 7"/>
          <p:cNvSpPr>
            <a:spLocks noGrp="1"/>
          </p:cNvSpPr>
          <p:nvPr>
            <p:ph type="dt" sz="half" idx="10"/>
          </p:nvPr>
        </p:nvSpPr>
        <p:spPr>
          <a:xfrm>
            <a:off x="7596336" y="116632"/>
            <a:ext cx="1116124" cy="273050"/>
          </a:xfrm>
        </p:spPr>
        <p:txBody>
          <a:bodyPr/>
          <a:lstStyle>
            <a:lvl1pPr>
              <a:defRPr>
                <a:solidFill>
                  <a:schemeClr val="bg1"/>
                </a:solidFill>
              </a:defRPr>
            </a:lvl1pPr>
          </a:lstStyle>
          <a:p>
            <a:fld id="{1B69096F-2568-4ADE-AC71-4A222E15BBBC}" type="datetime4">
              <a:rPr lang="en-US" smtClean="0"/>
              <a:t>February 14, 2017</a:t>
            </a:fld>
            <a:endParaRPr lang="en-US"/>
          </a:p>
        </p:txBody>
      </p:sp>
      <p:sp>
        <p:nvSpPr>
          <p:cNvPr id="9" name="Slide Number Placeholder 8"/>
          <p:cNvSpPr>
            <a:spLocks noGrp="1"/>
          </p:cNvSpPr>
          <p:nvPr>
            <p:ph type="sldNum" sz="quarter" idx="11"/>
          </p:nvPr>
        </p:nvSpPr>
        <p:spPr>
          <a:xfrm>
            <a:off x="431800" y="116632"/>
            <a:ext cx="218839" cy="273050"/>
          </a:xfrm>
        </p:spPr>
        <p:txBody>
          <a:bodyPr/>
          <a:lstStyle>
            <a:lvl1pPr>
              <a:defRPr>
                <a:solidFill>
                  <a:schemeClr val="bg1"/>
                </a:solidFill>
              </a:defRPr>
            </a:lvl1pPr>
          </a:lstStyle>
          <a:p>
            <a:fld id="{E1B93EF5-62DC-4D0D-A7B0-C74897CCA81C}" type="slidenum">
              <a:rPr lang="en-US" smtClean="0"/>
              <a:pPr/>
              <a:t>‹#›</a:t>
            </a:fld>
            <a:endParaRPr lang="en-US" dirty="0"/>
          </a:p>
        </p:txBody>
      </p:sp>
      <p:sp>
        <p:nvSpPr>
          <p:cNvPr id="10" name="Footer Placeholder 9"/>
          <p:cNvSpPr>
            <a:spLocks noGrp="1"/>
          </p:cNvSpPr>
          <p:nvPr>
            <p:ph type="ftr" sz="quarter" idx="12"/>
          </p:nvPr>
        </p:nvSpPr>
        <p:spPr>
          <a:xfrm>
            <a:off x="650639" y="116632"/>
            <a:ext cx="6004422" cy="273050"/>
          </a:xfrm>
        </p:spPr>
        <p:txBody>
          <a:bodyPr/>
          <a:lstStyle>
            <a:lvl1pPr>
              <a:defRPr>
                <a:solidFill>
                  <a:schemeClr val="bg1"/>
                </a:solidFill>
              </a:defRPr>
            </a:lvl1pPr>
          </a:lstStyle>
          <a:p>
            <a:r>
              <a:rPr lang="en-US"/>
              <a:t>The Societal Benefits of Copper_World Electrification_6 September 2012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3">
                                            <p:txEl>
                                              <p:pRg st="0" end="0"/>
                                            </p:txEl>
                                          </p:spTgt>
                                        </p:tgtEl>
                                        <p:attrNameLst>
                                          <p:attrName>style.color</p:attrName>
                                        </p:attrNameLst>
                                      </p:cBhvr>
                                      <p:to>
                                        <p:clrVal>
                                          <a:schemeClr val="bg1"/>
                                        </p:clrVal>
                                      </p:to>
                                    </p:set>
                                  </p:childTnLst>
                                  <p:subTnLst>
                                    <p:animClr clrSpc="rgb" dir="cw">
                                      <p:cBhvr override="childStyle">
                                        <p:cTn dur="1" fill="hold" display="0" masterRel="nextClick" afterEffect="1"/>
                                        <p:tgtEl>
                                          <p:spTgt spid="3">
                                            <p:txEl>
                                              <p:pRg st="0" end="0"/>
                                            </p:txEl>
                                          </p:spTgt>
                                        </p:tgtEl>
                                        <p:attrNameLst>
                                          <p:attrName>ppt_c</p:attrName>
                                        </p:attrNameLst>
                                      </p:cBhvr>
                                      <p:to>
                                        <a:srgbClr val="D7D3C7"/>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3" presetClass="emph" presetSubtype="1" nodeType="clickEffect">
                  <p:stCondLst>
                    <p:cond delay="0"/>
                  </p:stCondLst>
                  <p:childTnLst>
                    <p:set>
                      <p:cBhvr override="childStyle">
                        <p:cTn dur="indefinite"/>
                        <p:tgtEl>
                          <p:spTgt spid="3"/>
                        </p:tgtEl>
                        <p:attrNameLst>
                          <p:attrName>style.color</p:attrName>
                        </p:attrNameLst>
                      </p:cBhvr>
                      <p:to>
                        <p:clrVal>
                          <a:schemeClr val="bg1"/>
                        </p:clrVal>
                      </p:to>
                    </p:set>
                  </p:childTnLst>
                  <p:subTnLst>
                    <p:animClr clrSpc="rgb" dir="cw">
                      <p:cBhvr override="childStyle">
                        <p:cTn dur="1" fill="hold" display="0" masterRel="nextClick" afterEffect="1"/>
                        <p:tgtEl>
                          <p:spTgt spid="3"/>
                        </p:tgtEl>
                        <p:attrNameLst>
                          <p:attrName>ppt_c</p:attrName>
                        </p:attrNameLst>
                      </p:cBhvr>
                      <p:to>
                        <a:srgbClr val="D7D3C7"/>
                      </p:to>
                    </p:animClr>
                  </p:subTnLst>
                </p:cTn>
              </p:par>
            </p:tnLst>
          </p:tmpl>
          <p:tmpl lvl="2">
            <p:tnLst>
              <p:par>
                <p:cTn presetID="3" presetClass="emph" presetSubtype="2" fill="hold" nodeType="withEffect">
                  <p:stCondLst>
                    <p:cond delay="0"/>
                  </p:stCondLst>
                  <p:childTnLst>
                    <p:animClr clrSpc="rgb" dir="cw">
                      <p:cBhvr override="childStyle">
                        <p:cTn dur="500" fill="hold"/>
                        <p:tgtEl>
                          <p:spTgt spid="3"/>
                        </p:tgtEl>
                        <p:attrNameLst>
                          <p:attrName>style.color</p:attrName>
                        </p:attrNameLst>
                      </p:cBhvr>
                      <p:to>
                        <a:schemeClr val="bg1"/>
                      </p:to>
                    </p:animClr>
                  </p:childTnLst>
                </p:cTn>
              </p:par>
            </p:tnLst>
          </p:tmpl>
          <p:tmpl lvl="3">
            <p:tnLst>
              <p:par>
                <p:cTn presetID="3" presetClass="emph" presetSubtype="2" fill="hold" nodeType="withEffect">
                  <p:stCondLst>
                    <p:cond delay="0"/>
                  </p:stCondLst>
                  <p:childTnLst>
                    <p:animClr clrSpc="rgb" dir="cw">
                      <p:cBhvr override="childStyle">
                        <p:cTn dur="500" fill="hold"/>
                        <p:tgtEl>
                          <p:spTgt spid="3"/>
                        </p:tgtEl>
                        <p:attrNameLst>
                          <p:attrName>style.color</p:attrName>
                        </p:attrNameLst>
                      </p:cBhvr>
                      <p:to>
                        <a:schemeClr val="bg1"/>
                      </p:to>
                    </p:animClr>
                  </p:childTnLst>
                </p:cTn>
              </p:par>
            </p:tnLst>
          </p:tmpl>
          <p:tmpl lvl="4">
            <p:tnLst>
              <p:par>
                <p:cTn presetID="3" presetClass="emph" presetSubtype="2" fill="hold" nodeType="withEffect">
                  <p:stCondLst>
                    <p:cond delay="0"/>
                  </p:stCondLst>
                  <p:childTnLst>
                    <p:animClr clrSpc="rgb" dir="cw">
                      <p:cBhvr override="childStyle">
                        <p:cTn dur="500" fill="hold"/>
                        <p:tgtEl>
                          <p:spTgt spid="3"/>
                        </p:tgtEl>
                        <p:attrNameLst>
                          <p:attrName>style.color</p:attrName>
                        </p:attrNameLst>
                      </p:cBhvr>
                      <p:to>
                        <a:schemeClr val="bg1"/>
                      </p:to>
                    </p:animClr>
                  </p:childTnLst>
                </p:cTn>
              </p:par>
            </p:tnLst>
          </p:tmpl>
          <p:tmpl lvl="5">
            <p:tnLst>
              <p:par>
                <p:cTn presetID="3" presetClass="emph" presetSubtype="2" fill="hold" nodeType="withEffect">
                  <p:stCondLst>
                    <p:cond delay="0"/>
                  </p:stCondLst>
                  <p:childTnLst>
                    <p:animClr clrSpc="rgb" dir="cw">
                      <p:cBhvr override="childStyle">
                        <p:cTn dur="500" fill="hold"/>
                        <p:tgtEl>
                          <p:spTgt spid="3"/>
                        </p:tgtEl>
                        <p:attrNameLst>
                          <p:attrName>style.color</p:attrName>
                        </p:attrNameLst>
                      </p:cBhvr>
                      <p:to>
                        <a:schemeClr val="bg1"/>
                      </p:to>
                    </p:animClr>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one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21A06780-E7C5-4ACA-BB44-776BB661DEF7}" type="datetime4">
              <a:rPr lang="en-US" smtClean="0"/>
              <a:t>February 14, 2017</a:t>
            </a:fld>
            <a:endParaRPr lang="en-US"/>
          </a:p>
        </p:txBody>
      </p:sp>
      <p:sp>
        <p:nvSpPr>
          <p:cNvPr id="5" name="Footer Placeholder 4"/>
          <p:cNvSpPr>
            <a:spLocks noGrp="1"/>
          </p:cNvSpPr>
          <p:nvPr>
            <p:ph type="ftr" sz="quarter" idx="11"/>
          </p:nvPr>
        </p:nvSpPr>
        <p:spPr/>
        <p:txBody>
          <a:bodyPr/>
          <a:lstStyle/>
          <a:p>
            <a:r>
              <a:rPr lang="en-US"/>
              <a:t>The Societal Benefits of Copper_World Electrification_6 September 2012</a:t>
            </a:r>
          </a:p>
        </p:txBody>
      </p:sp>
      <p:sp>
        <p:nvSpPr>
          <p:cNvPr id="6" name="Slide Number Placeholder 5"/>
          <p:cNvSpPr>
            <a:spLocks noGrp="1"/>
          </p:cNvSpPr>
          <p:nvPr>
            <p:ph type="sldNum" sz="quarter" idx="12"/>
          </p:nvPr>
        </p:nvSpPr>
        <p:spPr/>
        <p:txBody>
          <a:bodyPr/>
          <a:lstStyle/>
          <a:p>
            <a:fld id="{E1B93EF5-62DC-4D0D-A7B0-C74897CCA81C}" type="slidenum">
              <a:rPr lang="en-US" smtClean="0"/>
              <a:pPr/>
              <a:t>‹#›</a:t>
            </a:fld>
            <a:endParaRPr lang="en-US"/>
          </a:p>
        </p:txBody>
      </p:sp>
      <p:sp>
        <p:nvSpPr>
          <p:cNvPr id="8" name="Picture Placeholder 7"/>
          <p:cNvSpPr>
            <a:spLocks noGrp="1"/>
          </p:cNvSpPr>
          <p:nvPr>
            <p:ph type="pic" sz="quarter" idx="13"/>
          </p:nvPr>
        </p:nvSpPr>
        <p:spPr>
          <a:xfrm>
            <a:off x="4643438" y="1844675"/>
            <a:ext cx="4068762" cy="424815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1200" b="0">
                <a:solidFill>
                  <a:schemeClr val="bg1"/>
                </a:solidFill>
              </a:defRPr>
            </a:lvl1pPr>
          </a:lstStyle>
          <a:p>
            <a:endParaRPr lang="en-US" dirty="0"/>
          </a:p>
        </p:txBody>
      </p:sp>
      <p:sp>
        <p:nvSpPr>
          <p:cNvPr id="9" name="TextBox 8"/>
          <p:cNvSpPr txBox="1"/>
          <p:nvPr userDrawn="1"/>
        </p:nvSpPr>
        <p:spPr>
          <a:xfrm>
            <a:off x="-2016732" y="3897052"/>
            <a:ext cx="1908212" cy="1692771"/>
          </a:xfrm>
          <a:prstGeom prst="rect">
            <a:avLst/>
          </a:prstGeom>
          <a:noFill/>
        </p:spPr>
        <p:txBody>
          <a:bodyPr wrap="square" lIns="0" tIns="0" rIns="0" bIns="0" rtlCol="0">
            <a:spAutoFit/>
          </a:bodyPr>
          <a:lstStyle/>
          <a:p>
            <a:pPr algn="r"/>
            <a:r>
              <a:rPr lang="en-US" sz="1100" b="1" dirty="0">
                <a:solidFill>
                  <a:schemeClr val="bg1"/>
                </a:solidFill>
              </a:rPr>
              <a:t>Picture</a:t>
            </a:r>
            <a:endParaRPr lang="en-US" sz="1100" dirty="0">
              <a:solidFill>
                <a:schemeClr val="bg1"/>
              </a:solidFill>
            </a:endParaRPr>
          </a:p>
          <a:p>
            <a:pPr algn="r"/>
            <a:r>
              <a:rPr lang="en-US" sz="1100" b="0" baseline="0" dirty="0">
                <a:solidFill>
                  <a:schemeClr val="bg1"/>
                </a:solidFill>
              </a:rPr>
              <a:t>Click on the icon in the middle of the picture and locate the new picture and choose insert</a:t>
            </a:r>
          </a:p>
          <a:p>
            <a:pPr algn="r"/>
            <a:endParaRPr lang="en-US" sz="1100" b="1" baseline="0" dirty="0">
              <a:solidFill>
                <a:schemeClr val="bg1"/>
              </a:solidFill>
            </a:endParaRPr>
          </a:p>
          <a:p>
            <a:pPr algn="r"/>
            <a:r>
              <a:rPr lang="en-US" sz="1100" b="1" baseline="0" dirty="0">
                <a:solidFill>
                  <a:schemeClr val="bg1"/>
                </a:solidFill>
              </a:rPr>
              <a:t>Picture Size</a:t>
            </a:r>
          </a:p>
          <a:p>
            <a:pPr algn="r"/>
            <a:r>
              <a:rPr lang="en-US" sz="1100" b="0" baseline="0" dirty="0">
                <a:solidFill>
                  <a:schemeClr val="bg1"/>
                </a:solidFill>
              </a:rPr>
              <a:t>For best quality the size should be:</a:t>
            </a:r>
          </a:p>
          <a:p>
            <a:pPr algn="r"/>
            <a:r>
              <a:rPr lang="en-US" sz="1100" b="0" baseline="0" dirty="0">
                <a:solidFill>
                  <a:schemeClr val="bg1"/>
                </a:solidFill>
              </a:rPr>
              <a:t>H11.8 cm x W11.3 cm</a:t>
            </a:r>
          </a:p>
          <a:p>
            <a:pPr algn="r"/>
            <a:r>
              <a:rPr lang="en-US" sz="1100" b="1" baseline="0" dirty="0">
                <a:solidFill>
                  <a:schemeClr val="bg1"/>
                </a:solidFill>
              </a:rPr>
              <a:t> </a:t>
            </a:r>
            <a:endParaRPr lang="en-US" sz="1100" b="0" dirty="0">
              <a:solidFill>
                <a:schemeClr val="bg1"/>
              </a:solidFill>
            </a:endParaRPr>
          </a:p>
        </p:txBody>
      </p:sp>
      <p:sp>
        <p:nvSpPr>
          <p:cNvPr id="10" name="TextBox 9"/>
          <p:cNvSpPr txBox="1"/>
          <p:nvPr userDrawn="1"/>
        </p:nvSpPr>
        <p:spPr>
          <a:xfrm>
            <a:off x="-2016732" y="1844675"/>
            <a:ext cx="1908212" cy="1184940"/>
          </a:xfrm>
          <a:prstGeom prst="rect">
            <a:avLst/>
          </a:prstGeom>
          <a:noFill/>
        </p:spPr>
        <p:txBody>
          <a:bodyPr wrap="square" lIns="0" tIns="0" rIns="0" bIns="0" rtlCol="0">
            <a:spAutoFit/>
          </a:bodyPr>
          <a:lstStyle/>
          <a:p>
            <a:pPr algn="r"/>
            <a:r>
              <a:rPr lang="en-US" sz="1100" b="1" dirty="0">
                <a:solidFill>
                  <a:schemeClr val="bg1"/>
                </a:solidFill>
              </a:rPr>
              <a:t>Subheading</a:t>
            </a:r>
            <a:endParaRPr lang="en-US" sz="1100" dirty="0">
              <a:solidFill>
                <a:schemeClr val="bg1"/>
              </a:solidFill>
            </a:endParaRPr>
          </a:p>
          <a:p>
            <a:pPr algn="r"/>
            <a:endParaRPr lang="en-US" sz="1100" dirty="0">
              <a:solidFill>
                <a:schemeClr val="bg1"/>
              </a:solidFill>
            </a:endParaRPr>
          </a:p>
          <a:p>
            <a:pPr algn="r"/>
            <a:r>
              <a:rPr lang="en-US" sz="1100" b="1" dirty="0">
                <a:solidFill>
                  <a:schemeClr val="bg1"/>
                </a:solidFill>
              </a:rPr>
              <a:t>Bullets</a:t>
            </a:r>
          </a:p>
          <a:p>
            <a:pPr algn="r"/>
            <a:r>
              <a:rPr lang="en-US" sz="1100" b="0" dirty="0">
                <a:solidFill>
                  <a:schemeClr val="bg1"/>
                </a:solidFill>
              </a:rPr>
              <a:t>To</a:t>
            </a:r>
            <a:r>
              <a:rPr lang="en-US" sz="1100" b="0" baseline="0" dirty="0">
                <a:solidFill>
                  <a:schemeClr val="bg1"/>
                </a:solidFill>
              </a:rPr>
              <a:t> change bullet and text level use the ‘increase/decrease list level’ found under the ribbon Home &gt; Paragraph</a:t>
            </a:r>
            <a:endParaRPr lang="en-US" sz="1100" b="0" dirty="0">
              <a:solidFill>
                <a:schemeClr val="bg1"/>
              </a:solidFill>
            </a:endParaRPr>
          </a:p>
        </p:txBody>
      </p:sp>
      <p:grpSp>
        <p:nvGrpSpPr>
          <p:cNvPr id="11" name="Group 21"/>
          <p:cNvGrpSpPr>
            <a:grpSpLocks/>
          </p:cNvGrpSpPr>
          <p:nvPr userDrawn="1"/>
        </p:nvGrpSpPr>
        <p:grpSpPr bwMode="auto">
          <a:xfrm>
            <a:off x="-1189099" y="3176972"/>
            <a:ext cx="1588" cy="230188"/>
            <a:chOff x="-1260648" y="3320988"/>
            <a:chExt cx="1030288" cy="230187"/>
          </a:xfrm>
        </p:grpSpPr>
        <p:pic>
          <p:nvPicPr>
            <p:cNvPr id="12" name="Picture 11" descr="fke3b.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60648" y="3322575"/>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14"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8035" y="332098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17"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grpSp>
      <p:sp>
        <p:nvSpPr>
          <p:cNvPr id="18" name="TextBox 17"/>
          <p:cNvSpPr txBox="1"/>
          <p:nvPr userDrawn="1"/>
        </p:nvSpPr>
        <p:spPr>
          <a:xfrm>
            <a:off x="-1512676" y="404811"/>
            <a:ext cx="1404156" cy="338554"/>
          </a:xfrm>
          <a:prstGeom prst="rect">
            <a:avLst/>
          </a:prstGeom>
          <a:noFill/>
        </p:spPr>
        <p:txBody>
          <a:bodyPr wrap="square" lIns="0" tIns="0" rIns="0" bIns="0" rtlCol="0">
            <a:spAutoFit/>
          </a:bodyPr>
          <a:lstStyle/>
          <a:p>
            <a:pPr algn="r"/>
            <a:r>
              <a:rPr lang="en-US" sz="1100" b="1" dirty="0">
                <a:solidFill>
                  <a:schemeClr val="bg1"/>
                </a:solidFill>
              </a:rPr>
              <a:t>Headline</a:t>
            </a:r>
            <a:endParaRPr lang="en-US" sz="1100" dirty="0">
              <a:solidFill>
                <a:schemeClr val="bg1"/>
              </a:solidFill>
            </a:endParaRPr>
          </a:p>
          <a:p>
            <a:pPr algn="r"/>
            <a:r>
              <a:rPr lang="en-US" sz="1100" dirty="0">
                <a:solidFill>
                  <a:schemeClr val="bg1"/>
                </a:solidFill>
              </a:rPr>
              <a:t>Maximum 2 lines </a:t>
            </a:r>
          </a:p>
        </p:txBody>
      </p:sp>
      <p:sp>
        <p:nvSpPr>
          <p:cNvPr id="20" name="Text Placeholder 19"/>
          <p:cNvSpPr>
            <a:spLocks noGrp="1"/>
          </p:cNvSpPr>
          <p:nvPr>
            <p:ph type="body" sz="quarter" idx="14"/>
          </p:nvPr>
        </p:nvSpPr>
        <p:spPr>
          <a:xfrm>
            <a:off x="431800" y="1844675"/>
            <a:ext cx="4067175" cy="42481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4 small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4233935-2795-4C23-B4B6-6CAF560CABA4}" type="datetime4">
              <a:rPr lang="en-US" smtClean="0"/>
              <a:t>February 14, 2017</a:t>
            </a:fld>
            <a:endParaRPr lang="en-US"/>
          </a:p>
        </p:txBody>
      </p:sp>
      <p:sp>
        <p:nvSpPr>
          <p:cNvPr id="5" name="Footer Placeholder 4"/>
          <p:cNvSpPr>
            <a:spLocks noGrp="1"/>
          </p:cNvSpPr>
          <p:nvPr>
            <p:ph type="ftr" sz="quarter" idx="11"/>
          </p:nvPr>
        </p:nvSpPr>
        <p:spPr/>
        <p:txBody>
          <a:bodyPr/>
          <a:lstStyle/>
          <a:p>
            <a:r>
              <a:rPr lang="en-US"/>
              <a:t>The Societal Benefits of Copper_World Electrification_6 September 2012</a:t>
            </a:r>
          </a:p>
        </p:txBody>
      </p:sp>
      <p:sp>
        <p:nvSpPr>
          <p:cNvPr id="6" name="Slide Number Placeholder 5"/>
          <p:cNvSpPr>
            <a:spLocks noGrp="1"/>
          </p:cNvSpPr>
          <p:nvPr>
            <p:ph type="sldNum" sz="quarter" idx="12"/>
          </p:nvPr>
        </p:nvSpPr>
        <p:spPr/>
        <p:txBody>
          <a:bodyPr/>
          <a:lstStyle/>
          <a:p>
            <a:fld id="{E1B93EF5-62DC-4D0D-A7B0-C74897CCA81C}" type="slidenum">
              <a:rPr lang="en-US" smtClean="0"/>
              <a:pPr/>
              <a:t>‹#›</a:t>
            </a:fld>
            <a:endParaRPr lang="en-US"/>
          </a:p>
        </p:txBody>
      </p:sp>
      <p:sp>
        <p:nvSpPr>
          <p:cNvPr id="7" name="TextBox 6"/>
          <p:cNvSpPr txBox="1"/>
          <p:nvPr userDrawn="1"/>
        </p:nvSpPr>
        <p:spPr>
          <a:xfrm>
            <a:off x="-1512676" y="404811"/>
            <a:ext cx="1404156" cy="338554"/>
          </a:xfrm>
          <a:prstGeom prst="rect">
            <a:avLst/>
          </a:prstGeom>
          <a:noFill/>
        </p:spPr>
        <p:txBody>
          <a:bodyPr wrap="square" lIns="0" tIns="0" rIns="0" bIns="0" rtlCol="0">
            <a:spAutoFit/>
          </a:bodyPr>
          <a:lstStyle/>
          <a:p>
            <a:pPr algn="r"/>
            <a:r>
              <a:rPr lang="en-US" sz="1100" b="1" dirty="0">
                <a:solidFill>
                  <a:schemeClr val="bg1"/>
                </a:solidFill>
              </a:rPr>
              <a:t>Headline</a:t>
            </a:r>
            <a:endParaRPr lang="en-US" sz="1100" dirty="0">
              <a:solidFill>
                <a:schemeClr val="bg1"/>
              </a:solidFill>
            </a:endParaRPr>
          </a:p>
          <a:p>
            <a:pPr algn="r"/>
            <a:r>
              <a:rPr lang="en-US" sz="1100" dirty="0">
                <a:solidFill>
                  <a:schemeClr val="bg1"/>
                </a:solidFill>
              </a:rPr>
              <a:t>Maximum 2 lines </a:t>
            </a:r>
          </a:p>
        </p:txBody>
      </p:sp>
      <p:sp>
        <p:nvSpPr>
          <p:cNvPr id="17" name="TextBox 16"/>
          <p:cNvSpPr txBox="1"/>
          <p:nvPr userDrawn="1"/>
        </p:nvSpPr>
        <p:spPr>
          <a:xfrm>
            <a:off x="-2016732" y="4040485"/>
            <a:ext cx="1908212" cy="1692771"/>
          </a:xfrm>
          <a:prstGeom prst="rect">
            <a:avLst/>
          </a:prstGeom>
          <a:noFill/>
        </p:spPr>
        <p:txBody>
          <a:bodyPr wrap="square" lIns="0" tIns="0" rIns="0" bIns="0" rtlCol="0">
            <a:spAutoFit/>
          </a:bodyPr>
          <a:lstStyle/>
          <a:p>
            <a:pPr algn="r"/>
            <a:r>
              <a:rPr lang="en-US" sz="1100" b="1" dirty="0">
                <a:solidFill>
                  <a:schemeClr val="bg1"/>
                </a:solidFill>
              </a:rPr>
              <a:t>Picture</a:t>
            </a:r>
            <a:endParaRPr lang="en-US" sz="1100" dirty="0">
              <a:solidFill>
                <a:schemeClr val="bg1"/>
              </a:solidFill>
            </a:endParaRPr>
          </a:p>
          <a:p>
            <a:pPr algn="r"/>
            <a:r>
              <a:rPr lang="en-US" sz="1100" b="0" baseline="0" dirty="0">
                <a:solidFill>
                  <a:schemeClr val="bg1"/>
                </a:solidFill>
              </a:rPr>
              <a:t>Click on the icon in the middle of the picture and locate the new picture and choose insert</a:t>
            </a:r>
          </a:p>
          <a:p>
            <a:pPr algn="r"/>
            <a:endParaRPr lang="en-US" sz="1100" b="1" baseline="0" dirty="0">
              <a:solidFill>
                <a:schemeClr val="bg1"/>
              </a:solidFill>
            </a:endParaRPr>
          </a:p>
          <a:p>
            <a:pPr algn="r"/>
            <a:r>
              <a:rPr lang="en-US" sz="1100" b="1" baseline="0" dirty="0">
                <a:solidFill>
                  <a:schemeClr val="bg1"/>
                </a:solidFill>
              </a:rPr>
              <a:t>Picture Size</a:t>
            </a:r>
          </a:p>
          <a:p>
            <a:pPr algn="r"/>
            <a:r>
              <a:rPr lang="en-US" sz="1100" b="0" baseline="0" dirty="0">
                <a:solidFill>
                  <a:schemeClr val="bg1"/>
                </a:solidFill>
              </a:rPr>
              <a:t>For best quality the size should be:</a:t>
            </a:r>
          </a:p>
          <a:p>
            <a:pPr algn="r"/>
            <a:r>
              <a:rPr lang="en-US" sz="1100" b="0" baseline="0" dirty="0">
                <a:solidFill>
                  <a:schemeClr val="bg1"/>
                </a:solidFill>
              </a:rPr>
              <a:t>H5.7 cm x W5.45 cm</a:t>
            </a:r>
          </a:p>
          <a:p>
            <a:pPr algn="r"/>
            <a:r>
              <a:rPr lang="en-US" sz="1100" b="1" baseline="0" dirty="0">
                <a:solidFill>
                  <a:schemeClr val="bg1"/>
                </a:solidFill>
              </a:rPr>
              <a:t> </a:t>
            </a:r>
            <a:endParaRPr lang="en-US" sz="1100" b="0" dirty="0">
              <a:solidFill>
                <a:schemeClr val="bg1"/>
              </a:solidFill>
            </a:endParaRPr>
          </a:p>
        </p:txBody>
      </p:sp>
      <p:sp>
        <p:nvSpPr>
          <p:cNvPr id="18" name="TextBox 17"/>
          <p:cNvSpPr txBox="1"/>
          <p:nvPr userDrawn="1"/>
        </p:nvSpPr>
        <p:spPr>
          <a:xfrm>
            <a:off x="-2016732" y="1844675"/>
            <a:ext cx="1908212" cy="1184940"/>
          </a:xfrm>
          <a:prstGeom prst="rect">
            <a:avLst/>
          </a:prstGeom>
          <a:noFill/>
        </p:spPr>
        <p:txBody>
          <a:bodyPr wrap="square" lIns="0" tIns="0" rIns="0" bIns="0" rtlCol="0">
            <a:spAutoFit/>
          </a:bodyPr>
          <a:lstStyle/>
          <a:p>
            <a:pPr algn="r"/>
            <a:r>
              <a:rPr lang="en-US" sz="1100" b="1" dirty="0">
                <a:solidFill>
                  <a:schemeClr val="bg1"/>
                </a:solidFill>
              </a:rPr>
              <a:t>Subheading</a:t>
            </a:r>
            <a:endParaRPr lang="en-US" sz="1100" dirty="0">
              <a:solidFill>
                <a:schemeClr val="bg1"/>
              </a:solidFill>
            </a:endParaRPr>
          </a:p>
          <a:p>
            <a:pPr algn="r"/>
            <a:endParaRPr lang="en-US" sz="1100" dirty="0">
              <a:solidFill>
                <a:schemeClr val="bg1"/>
              </a:solidFill>
            </a:endParaRPr>
          </a:p>
          <a:p>
            <a:pPr algn="r"/>
            <a:r>
              <a:rPr lang="en-US" sz="1100" b="1" dirty="0">
                <a:solidFill>
                  <a:schemeClr val="bg1"/>
                </a:solidFill>
              </a:rPr>
              <a:t>Bullets</a:t>
            </a:r>
          </a:p>
          <a:p>
            <a:pPr algn="r"/>
            <a:r>
              <a:rPr lang="en-US" sz="1100" b="0" dirty="0">
                <a:solidFill>
                  <a:schemeClr val="bg1"/>
                </a:solidFill>
              </a:rPr>
              <a:t>To</a:t>
            </a:r>
            <a:r>
              <a:rPr lang="en-US" sz="1100" b="0" baseline="0" dirty="0">
                <a:solidFill>
                  <a:schemeClr val="bg1"/>
                </a:solidFill>
              </a:rPr>
              <a:t> change bullet and text level use the ‘increase/decrease list level’ found under the ribbon Home &gt; Paragraph</a:t>
            </a:r>
            <a:endParaRPr lang="en-US" sz="1100" b="0" dirty="0">
              <a:solidFill>
                <a:schemeClr val="bg1"/>
              </a:solidFill>
            </a:endParaRPr>
          </a:p>
        </p:txBody>
      </p:sp>
      <p:grpSp>
        <p:nvGrpSpPr>
          <p:cNvPr id="19" name="Group 21"/>
          <p:cNvGrpSpPr>
            <a:grpSpLocks/>
          </p:cNvGrpSpPr>
          <p:nvPr userDrawn="1"/>
        </p:nvGrpSpPr>
        <p:grpSpPr bwMode="auto">
          <a:xfrm>
            <a:off x="-1189099" y="3176972"/>
            <a:ext cx="1588" cy="230188"/>
            <a:chOff x="-1260648" y="3320988"/>
            <a:chExt cx="1030288" cy="230187"/>
          </a:xfrm>
        </p:grpSpPr>
        <p:pic>
          <p:nvPicPr>
            <p:cNvPr id="20" name="Picture 19" descr="fke3b.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60648" y="3322575"/>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2"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pic>
          <p:nvPicPr>
            <p:cNvPr id="2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8035" y="332098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5"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grpSp>
      <p:sp>
        <p:nvSpPr>
          <p:cNvPr id="27" name="Picture Placeholder 26"/>
          <p:cNvSpPr>
            <a:spLocks noGrp="1"/>
          </p:cNvSpPr>
          <p:nvPr>
            <p:ph type="pic" sz="quarter" idx="13"/>
          </p:nvPr>
        </p:nvSpPr>
        <p:spPr>
          <a:xfrm>
            <a:off x="431800" y="4041775"/>
            <a:ext cx="1960563" cy="2051050"/>
          </a:xfrm>
          <a:blipFill>
            <a:blip r:embed="rId4" cstate="screen">
              <a:extLst>
                <a:ext uri="{28A0092B-C50C-407E-A947-70E740481C1C}">
                  <a14:useLocalDpi xmlns:a14="http://schemas.microsoft.com/office/drawing/2010/main"/>
                </a:ext>
              </a:extLst>
            </a:blip>
            <a:stretch>
              <a:fillRect/>
            </a:stretch>
          </a:blipFill>
        </p:spPr>
        <p:txBody>
          <a:bodyPr>
            <a:normAutofit/>
          </a:bodyPr>
          <a:lstStyle>
            <a:lvl1pPr>
              <a:defRPr sz="1200" b="0">
                <a:solidFill>
                  <a:schemeClr val="bg1"/>
                </a:solidFill>
              </a:defRPr>
            </a:lvl1pPr>
          </a:lstStyle>
          <a:p>
            <a:endParaRPr lang="en-US" dirty="0"/>
          </a:p>
        </p:txBody>
      </p:sp>
      <p:sp>
        <p:nvSpPr>
          <p:cNvPr id="28" name="Picture Placeholder 26"/>
          <p:cNvSpPr>
            <a:spLocks noGrp="1"/>
          </p:cNvSpPr>
          <p:nvPr>
            <p:ph type="pic" sz="quarter" idx="14"/>
          </p:nvPr>
        </p:nvSpPr>
        <p:spPr>
          <a:xfrm>
            <a:off x="2536825" y="4041775"/>
            <a:ext cx="1960563" cy="2051050"/>
          </a:xfrm>
          <a:blipFill>
            <a:blip r:embed="rId5" cstate="screen">
              <a:extLst>
                <a:ext uri="{28A0092B-C50C-407E-A947-70E740481C1C}">
                  <a14:useLocalDpi xmlns:a14="http://schemas.microsoft.com/office/drawing/2010/main"/>
                </a:ext>
              </a:extLst>
            </a:blip>
            <a:stretch>
              <a:fillRect/>
            </a:stretch>
          </a:blipFill>
        </p:spPr>
        <p:txBody>
          <a:bodyPr>
            <a:normAutofit/>
          </a:bodyPr>
          <a:lstStyle>
            <a:lvl1pPr>
              <a:defRPr sz="1200" b="0">
                <a:solidFill>
                  <a:schemeClr val="bg1"/>
                </a:solidFill>
              </a:defRPr>
            </a:lvl1pPr>
          </a:lstStyle>
          <a:p>
            <a:endParaRPr lang="en-US"/>
          </a:p>
        </p:txBody>
      </p:sp>
      <p:sp>
        <p:nvSpPr>
          <p:cNvPr id="29" name="Picture Placeholder 26"/>
          <p:cNvSpPr>
            <a:spLocks noGrp="1"/>
          </p:cNvSpPr>
          <p:nvPr>
            <p:ph type="pic" sz="quarter" idx="15"/>
          </p:nvPr>
        </p:nvSpPr>
        <p:spPr>
          <a:xfrm>
            <a:off x="4643438" y="4041775"/>
            <a:ext cx="1960563" cy="2051050"/>
          </a:xfrm>
          <a:blipFill>
            <a:blip r:embed="rId6" cstate="screen">
              <a:extLst>
                <a:ext uri="{28A0092B-C50C-407E-A947-70E740481C1C}">
                  <a14:useLocalDpi xmlns:a14="http://schemas.microsoft.com/office/drawing/2010/main"/>
                </a:ext>
              </a:extLst>
            </a:blip>
            <a:stretch>
              <a:fillRect/>
            </a:stretch>
          </a:blipFill>
        </p:spPr>
        <p:txBody>
          <a:bodyPr>
            <a:normAutofit/>
          </a:bodyPr>
          <a:lstStyle>
            <a:lvl1pPr>
              <a:defRPr sz="1200" b="0">
                <a:solidFill>
                  <a:schemeClr val="bg1"/>
                </a:solidFill>
              </a:defRPr>
            </a:lvl1pPr>
          </a:lstStyle>
          <a:p>
            <a:endParaRPr lang="en-US"/>
          </a:p>
        </p:txBody>
      </p:sp>
      <p:sp>
        <p:nvSpPr>
          <p:cNvPr id="30" name="Picture Placeholder 26"/>
          <p:cNvSpPr>
            <a:spLocks noGrp="1"/>
          </p:cNvSpPr>
          <p:nvPr>
            <p:ph type="pic" sz="quarter" idx="16"/>
          </p:nvPr>
        </p:nvSpPr>
        <p:spPr>
          <a:xfrm>
            <a:off x="6751897" y="4041775"/>
            <a:ext cx="1960563" cy="2051050"/>
          </a:xfrm>
          <a:blipFill>
            <a:blip r:embed="rId7" cstate="screen">
              <a:extLst>
                <a:ext uri="{28A0092B-C50C-407E-A947-70E740481C1C}">
                  <a14:useLocalDpi xmlns:a14="http://schemas.microsoft.com/office/drawing/2010/main"/>
                </a:ext>
              </a:extLst>
            </a:blip>
            <a:stretch>
              <a:fillRect/>
            </a:stretch>
          </a:blipFill>
        </p:spPr>
        <p:txBody>
          <a:bodyPr>
            <a:normAutofit/>
          </a:bodyPr>
          <a:lstStyle>
            <a:lvl1pPr>
              <a:defRPr sz="1200" b="0">
                <a:solidFill>
                  <a:schemeClr val="bg1"/>
                </a:solidFill>
              </a:defRPr>
            </a:lvl1pPr>
          </a:lstStyle>
          <a:p>
            <a:endParaRPr lang="en-US"/>
          </a:p>
        </p:txBody>
      </p:sp>
      <p:sp>
        <p:nvSpPr>
          <p:cNvPr id="31" name="Text Placeholder 30"/>
          <p:cNvSpPr>
            <a:spLocks noGrp="1"/>
          </p:cNvSpPr>
          <p:nvPr>
            <p:ph type="body" sz="quarter" idx="17"/>
          </p:nvPr>
        </p:nvSpPr>
        <p:spPr>
          <a:xfrm>
            <a:off x="431800" y="1844675"/>
            <a:ext cx="8280400" cy="20526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 Slide - Pictur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10800" y="-10800"/>
            <a:ext cx="9172800" cy="68868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1200" b="0">
                <a:solidFill>
                  <a:schemeClr val="bg1"/>
                </a:solidFill>
              </a:defRPr>
            </a:lvl1pPr>
          </a:lstStyle>
          <a:p>
            <a:endParaRPr lang="en-US" dirty="0"/>
          </a:p>
        </p:txBody>
      </p:sp>
      <p:sp>
        <p:nvSpPr>
          <p:cNvPr id="9" name="Title 8"/>
          <p:cNvSpPr>
            <a:spLocks noGrp="1"/>
          </p:cNvSpPr>
          <p:nvPr>
            <p:ph type="title"/>
          </p:nvPr>
        </p:nvSpPr>
        <p:spPr>
          <a:xfrm>
            <a:off x="431801" y="4041775"/>
            <a:ext cx="8280659" cy="2051050"/>
          </a:xfrm>
        </p:spPr>
        <p:txBody>
          <a:bodyPr>
            <a:normAutofit/>
          </a:bodyPr>
          <a:lstStyle>
            <a:lvl1pPr>
              <a:lnSpc>
                <a:spcPts val="3400"/>
              </a:lnSpc>
              <a:defRPr sz="3200">
                <a:solidFill>
                  <a:schemeClr val="bg1"/>
                </a:solidFill>
              </a:defRPr>
            </a:lvl1pPr>
          </a:lstStyle>
          <a:p>
            <a:r>
              <a:rPr lang="en-US" dirty="0"/>
              <a:t>Click to edit Master title style</a:t>
            </a:r>
          </a:p>
        </p:txBody>
      </p:sp>
      <p:sp>
        <p:nvSpPr>
          <p:cNvPr id="10" name="TextBox 9"/>
          <p:cNvSpPr txBox="1"/>
          <p:nvPr userDrawn="1"/>
        </p:nvSpPr>
        <p:spPr>
          <a:xfrm>
            <a:off x="-2016732" y="1448780"/>
            <a:ext cx="1908212" cy="1692771"/>
          </a:xfrm>
          <a:prstGeom prst="rect">
            <a:avLst/>
          </a:prstGeom>
          <a:noFill/>
        </p:spPr>
        <p:txBody>
          <a:bodyPr wrap="square" lIns="0" tIns="0" rIns="0" bIns="0" rtlCol="0">
            <a:spAutoFit/>
          </a:bodyPr>
          <a:lstStyle/>
          <a:p>
            <a:pPr algn="r"/>
            <a:r>
              <a:rPr lang="en-US" sz="1100" b="1" dirty="0">
                <a:solidFill>
                  <a:schemeClr val="bg1"/>
                </a:solidFill>
              </a:rPr>
              <a:t>Picture</a:t>
            </a:r>
            <a:endParaRPr lang="en-US" sz="1100" dirty="0">
              <a:solidFill>
                <a:schemeClr val="bg1"/>
              </a:solidFill>
            </a:endParaRPr>
          </a:p>
          <a:p>
            <a:pPr algn="r"/>
            <a:r>
              <a:rPr lang="en-US" sz="1100" b="0" baseline="0" dirty="0">
                <a:solidFill>
                  <a:schemeClr val="bg1"/>
                </a:solidFill>
              </a:rPr>
              <a:t>Click on the icon in the middle of the picture and locate the new picture and choose insert</a:t>
            </a:r>
          </a:p>
          <a:p>
            <a:pPr algn="r"/>
            <a:endParaRPr lang="en-US" sz="1100" b="1" baseline="0" dirty="0">
              <a:solidFill>
                <a:schemeClr val="bg1"/>
              </a:solidFill>
            </a:endParaRPr>
          </a:p>
          <a:p>
            <a:pPr algn="r"/>
            <a:r>
              <a:rPr lang="en-US" sz="1100" b="1" baseline="0" dirty="0">
                <a:solidFill>
                  <a:schemeClr val="bg1"/>
                </a:solidFill>
              </a:rPr>
              <a:t>Picture Size</a:t>
            </a:r>
          </a:p>
          <a:p>
            <a:pPr algn="r"/>
            <a:r>
              <a:rPr lang="en-US" sz="1100" b="0" baseline="0" dirty="0">
                <a:solidFill>
                  <a:schemeClr val="bg1"/>
                </a:solidFill>
              </a:rPr>
              <a:t>For best quality the size should be:</a:t>
            </a:r>
          </a:p>
          <a:p>
            <a:pPr algn="r"/>
            <a:r>
              <a:rPr lang="en-US" sz="1100" b="0" baseline="0" dirty="0">
                <a:solidFill>
                  <a:schemeClr val="bg1"/>
                </a:solidFill>
              </a:rPr>
              <a:t>H19.05 cm x W25.4 cm</a:t>
            </a:r>
          </a:p>
          <a:p>
            <a:pPr algn="r"/>
            <a:r>
              <a:rPr lang="en-US" sz="1100" b="1" baseline="0" dirty="0">
                <a:solidFill>
                  <a:schemeClr val="bg1"/>
                </a:solidFill>
              </a:rPr>
              <a:t> </a:t>
            </a:r>
            <a:endParaRPr lang="en-US" sz="1100" b="0" dirty="0">
              <a:solidFill>
                <a:schemeClr val="bg1"/>
              </a:solidFill>
            </a:endParaRPr>
          </a:p>
        </p:txBody>
      </p:sp>
      <p:sp>
        <p:nvSpPr>
          <p:cNvPr id="11" name="TextBox 10"/>
          <p:cNvSpPr txBox="1"/>
          <p:nvPr userDrawn="1"/>
        </p:nvSpPr>
        <p:spPr>
          <a:xfrm>
            <a:off x="-2016732" y="4055003"/>
            <a:ext cx="1908212" cy="1354217"/>
          </a:xfrm>
          <a:prstGeom prst="rect">
            <a:avLst/>
          </a:prstGeom>
          <a:noFill/>
        </p:spPr>
        <p:txBody>
          <a:bodyPr wrap="square" lIns="0" tIns="0" rIns="0" bIns="0" rtlCol="0">
            <a:spAutoFit/>
          </a:bodyPr>
          <a:lstStyle/>
          <a:p>
            <a:pPr algn="r"/>
            <a:r>
              <a:rPr lang="en-US" sz="1100" b="1" baseline="0" dirty="0">
                <a:solidFill>
                  <a:schemeClr val="bg1"/>
                </a:solidFill>
              </a:rPr>
              <a:t>Headline text</a:t>
            </a:r>
            <a:r>
              <a:rPr lang="en-US" sz="1100" b="0" baseline="0" dirty="0">
                <a:solidFill>
                  <a:schemeClr val="bg1"/>
                </a:solidFill>
              </a:rPr>
              <a:t> </a:t>
            </a:r>
          </a:p>
          <a:p>
            <a:pPr algn="r"/>
            <a:r>
              <a:rPr lang="en-US" sz="1100" b="0" baseline="0" dirty="0">
                <a:solidFill>
                  <a:schemeClr val="bg1"/>
                </a:solidFill>
              </a:rPr>
              <a:t>This page is used</a:t>
            </a:r>
          </a:p>
          <a:p>
            <a:pPr algn="r"/>
            <a:r>
              <a:rPr lang="en-US" sz="1100" b="0" baseline="0" dirty="0">
                <a:solidFill>
                  <a:schemeClr val="bg1"/>
                </a:solidFill>
              </a:rPr>
              <a:t>as a break in the presentation and for highlighting messages that are important.</a:t>
            </a:r>
          </a:p>
          <a:p>
            <a:pPr algn="r"/>
            <a:endParaRPr lang="en-US" sz="1100" b="0" baseline="0" dirty="0">
              <a:solidFill>
                <a:schemeClr val="bg1"/>
              </a:solidFill>
            </a:endParaRPr>
          </a:p>
          <a:p>
            <a:pPr algn="r"/>
            <a:r>
              <a:rPr lang="en-US" sz="1100" b="0" baseline="0" dirty="0">
                <a:solidFill>
                  <a:schemeClr val="bg1"/>
                </a:solidFill>
              </a:rPr>
              <a:t>Use  another color to highlight a word in the sentence</a:t>
            </a:r>
            <a:r>
              <a:rPr lang="en-US" sz="1100" b="1" baseline="0" dirty="0">
                <a:solidFill>
                  <a:schemeClr val="bg1"/>
                </a:solidFill>
              </a:rPr>
              <a:t> </a:t>
            </a:r>
            <a:endParaRPr lang="en-US" sz="1100" b="0" dirty="0">
              <a:solidFill>
                <a:schemeClr val="bg1"/>
              </a:solidFill>
            </a:endParaRPr>
          </a:p>
        </p:txBody>
      </p:sp>
      <p:sp>
        <p:nvSpPr>
          <p:cNvPr id="7" name="Date Placeholder 6"/>
          <p:cNvSpPr>
            <a:spLocks noGrp="1"/>
          </p:cNvSpPr>
          <p:nvPr>
            <p:ph type="dt" sz="half" idx="14"/>
          </p:nvPr>
        </p:nvSpPr>
        <p:spPr/>
        <p:txBody>
          <a:bodyPr/>
          <a:lstStyle/>
          <a:p>
            <a:fld id="{E17CFF23-3F39-49D8-BFA9-A045D5E0E15B}" type="datetime4">
              <a:rPr lang="en-US" smtClean="0"/>
              <a:t>February 14, 2017</a:t>
            </a:fld>
            <a:endParaRPr lang="en-US"/>
          </a:p>
        </p:txBody>
      </p:sp>
      <p:sp>
        <p:nvSpPr>
          <p:cNvPr id="8" name="Slide Number Placeholder 7"/>
          <p:cNvSpPr>
            <a:spLocks noGrp="1"/>
          </p:cNvSpPr>
          <p:nvPr>
            <p:ph type="sldNum" sz="quarter" idx="15"/>
          </p:nvPr>
        </p:nvSpPr>
        <p:spPr/>
        <p:txBody>
          <a:bodyPr/>
          <a:lstStyle>
            <a:lvl1pPr>
              <a:defRPr>
                <a:solidFill>
                  <a:schemeClr val="bg1"/>
                </a:solidFill>
              </a:defRPr>
            </a:lvl1pPr>
          </a:lstStyle>
          <a:p>
            <a:fld id="{E1B93EF5-62DC-4D0D-A7B0-C74897CCA81C}" type="slidenum">
              <a:rPr lang="en-US" smtClean="0"/>
              <a:pPr/>
              <a:t>‹#›</a:t>
            </a:fld>
            <a:endParaRPr lang="en-US" dirty="0"/>
          </a:p>
        </p:txBody>
      </p:sp>
      <p:sp>
        <p:nvSpPr>
          <p:cNvPr id="12" name="Footer Placeholder 11"/>
          <p:cNvSpPr>
            <a:spLocks noGrp="1"/>
          </p:cNvSpPr>
          <p:nvPr>
            <p:ph type="ftr" sz="quarter" idx="16"/>
          </p:nvPr>
        </p:nvSpPr>
        <p:spPr/>
        <p:txBody>
          <a:bodyPr/>
          <a:lstStyle>
            <a:lvl1pPr>
              <a:defRPr>
                <a:solidFill>
                  <a:schemeClr val="bg1"/>
                </a:solidFill>
              </a:defRPr>
            </a:lvl1pPr>
          </a:lstStyle>
          <a:p>
            <a:r>
              <a:rPr lang="en-US"/>
              <a:t>The Societal Benefits of Copper_World Electrification_6 September 2012</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 Slide - Bright Orange">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print"/>
          <a:srcRect/>
          <a:stretch>
            <a:fillRect/>
          </a:stretch>
        </p:blipFill>
        <p:spPr bwMode="auto">
          <a:xfrm>
            <a:off x="-1756345" y="2924944"/>
            <a:ext cx="1657350" cy="1944216"/>
          </a:xfrm>
          <a:prstGeom prst="rect">
            <a:avLst/>
          </a:prstGeom>
          <a:noFill/>
          <a:ln w="9525">
            <a:noFill/>
            <a:miter lim="800000"/>
            <a:headEnd/>
            <a:tailEnd/>
          </a:ln>
        </p:spPr>
      </p:pic>
      <p:sp>
        <p:nvSpPr>
          <p:cNvPr id="14" name="Rectangle 13"/>
          <p:cNvSpPr/>
          <p:nvPr userDrawn="1"/>
        </p:nvSpPr>
        <p:spPr>
          <a:xfrm>
            <a:off x="-3600" y="-3600"/>
            <a:ext cx="9151200" cy="6865200"/>
          </a:xfrm>
          <a:prstGeom prst="rect">
            <a:avLst/>
          </a:prstGeom>
          <a:gradFill flip="none" rotWithShape="1">
            <a:gsLst>
              <a:gs pos="0">
                <a:srgbClr val="FC7B4F"/>
              </a:gs>
              <a:gs pos="50000">
                <a:srgbClr val="FB4F1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dirty="0" err="1"/>
          </a:p>
        </p:txBody>
      </p:sp>
      <p:sp>
        <p:nvSpPr>
          <p:cNvPr id="2" name="Date Placeholder 1"/>
          <p:cNvSpPr>
            <a:spLocks noGrp="1"/>
          </p:cNvSpPr>
          <p:nvPr>
            <p:ph type="dt" sz="half" idx="10"/>
          </p:nvPr>
        </p:nvSpPr>
        <p:spPr>
          <a:noFill/>
        </p:spPr>
        <p:txBody>
          <a:bodyPr/>
          <a:lstStyle>
            <a:lvl1pPr>
              <a:defRPr>
                <a:solidFill>
                  <a:srgbClr val="FB4F14"/>
                </a:solidFill>
              </a:defRPr>
            </a:lvl1pPr>
          </a:lstStyle>
          <a:p>
            <a:fld id="{CA4703D3-1D4C-4F90-BBCF-3C5ADD238DE9}" type="datetime4">
              <a:rPr lang="en-US" smtClean="0"/>
              <a:t>February 14, 2017</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The Societal Benefits of Copper_World Electrification_6 September 2012</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1B93EF5-62DC-4D0D-A7B0-C74897CCA81C}" type="slidenum">
              <a:rPr lang="en-US" smtClean="0"/>
              <a:pPr/>
              <a:t>‹#›</a:t>
            </a:fld>
            <a:endParaRPr lang="en-US"/>
          </a:p>
        </p:txBody>
      </p:sp>
      <p:sp>
        <p:nvSpPr>
          <p:cNvPr id="9" name="Title 8"/>
          <p:cNvSpPr>
            <a:spLocks noGrp="1"/>
          </p:cNvSpPr>
          <p:nvPr>
            <p:ph type="title"/>
          </p:nvPr>
        </p:nvSpPr>
        <p:spPr>
          <a:xfrm>
            <a:off x="431801" y="1454150"/>
            <a:ext cx="8280399" cy="2443163"/>
          </a:xfrm>
        </p:spPr>
        <p:txBody>
          <a:bodyPr>
            <a:normAutofit/>
          </a:bodyPr>
          <a:lstStyle>
            <a:lvl1pPr>
              <a:lnSpc>
                <a:spcPct val="100000"/>
              </a:lnSpc>
              <a:defRPr sz="3200">
                <a:solidFill>
                  <a:schemeClr val="bg1"/>
                </a:solidFill>
              </a:defRPr>
            </a:lvl1pPr>
          </a:lstStyle>
          <a:p>
            <a:r>
              <a:rPr lang="en-US" dirty="0"/>
              <a:t>Click to edit Master title style</a:t>
            </a:r>
          </a:p>
        </p:txBody>
      </p:sp>
      <p:sp>
        <p:nvSpPr>
          <p:cNvPr id="11" name="TextBox 10"/>
          <p:cNvSpPr txBox="1"/>
          <p:nvPr userDrawn="1"/>
        </p:nvSpPr>
        <p:spPr>
          <a:xfrm>
            <a:off x="-2016732" y="1448780"/>
            <a:ext cx="1908212" cy="1354217"/>
          </a:xfrm>
          <a:prstGeom prst="rect">
            <a:avLst/>
          </a:prstGeom>
          <a:noFill/>
        </p:spPr>
        <p:txBody>
          <a:bodyPr wrap="square" lIns="0" tIns="0" rIns="0" bIns="0" rtlCol="0">
            <a:spAutoFit/>
          </a:bodyPr>
          <a:lstStyle/>
          <a:p>
            <a:pPr algn="r"/>
            <a:r>
              <a:rPr lang="en-US" sz="1100" b="1" baseline="0" dirty="0">
                <a:solidFill>
                  <a:schemeClr val="bg1"/>
                </a:solidFill>
              </a:rPr>
              <a:t>Headline text</a:t>
            </a:r>
            <a:r>
              <a:rPr lang="en-US" sz="1100" b="0" baseline="0" dirty="0">
                <a:solidFill>
                  <a:schemeClr val="bg1"/>
                </a:solidFill>
              </a:rPr>
              <a:t> </a:t>
            </a:r>
          </a:p>
          <a:p>
            <a:pPr algn="r"/>
            <a:r>
              <a:rPr lang="en-US" sz="1100" b="0" baseline="0" dirty="0">
                <a:solidFill>
                  <a:schemeClr val="bg1"/>
                </a:solidFill>
              </a:rPr>
              <a:t>This page is used</a:t>
            </a:r>
          </a:p>
          <a:p>
            <a:pPr algn="r"/>
            <a:r>
              <a:rPr lang="en-US" sz="1100" b="0" baseline="0" dirty="0">
                <a:solidFill>
                  <a:schemeClr val="bg1"/>
                </a:solidFill>
              </a:rPr>
              <a:t>as a break in the presentation and for highlighting messages that are important.</a:t>
            </a:r>
          </a:p>
          <a:p>
            <a:pPr algn="r"/>
            <a:endParaRPr lang="en-US" sz="1100" b="0" baseline="0" dirty="0">
              <a:solidFill>
                <a:schemeClr val="bg1"/>
              </a:solidFill>
            </a:endParaRPr>
          </a:p>
          <a:p>
            <a:pPr algn="r"/>
            <a:r>
              <a:rPr lang="en-US" sz="1100" b="0" baseline="0" dirty="0">
                <a:solidFill>
                  <a:schemeClr val="bg1"/>
                </a:solidFill>
              </a:rPr>
              <a:t>Use Soft yellow to highlight a word in the sentence</a:t>
            </a:r>
            <a:r>
              <a:rPr lang="en-US" sz="1100" b="1" baseline="0" dirty="0">
                <a:solidFill>
                  <a:schemeClr val="bg1"/>
                </a:solidFill>
              </a:rPr>
              <a:t> </a:t>
            </a:r>
            <a:endParaRPr lang="en-US" sz="1100" b="0" dirty="0">
              <a:solidFill>
                <a:schemeClr val="bg1"/>
              </a:solidFill>
            </a:endParaRPr>
          </a:p>
        </p:txBody>
      </p:sp>
      <p:sp>
        <p:nvSpPr>
          <p:cNvPr id="13" name="Oval 12"/>
          <p:cNvSpPr/>
          <p:nvPr userDrawn="1"/>
        </p:nvSpPr>
        <p:spPr>
          <a:xfrm>
            <a:off x="-814630" y="3273967"/>
            <a:ext cx="252028" cy="216024"/>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2016732" y="404813"/>
            <a:ext cx="1908212" cy="338554"/>
          </a:xfrm>
          <a:prstGeom prst="rect">
            <a:avLst/>
          </a:prstGeom>
          <a:noFill/>
        </p:spPr>
        <p:txBody>
          <a:bodyPr wrap="square" lIns="0" tIns="0" rIns="0" bIns="0" rtlCol="0">
            <a:spAutoFit/>
          </a:bodyPr>
          <a:lstStyle/>
          <a:p>
            <a:pPr algn="r"/>
            <a:r>
              <a:rPr lang="en-US" sz="1100" b="0" dirty="0">
                <a:solidFill>
                  <a:schemeClr val="bg1"/>
                </a:solidFill>
              </a:rPr>
              <a:t>In layouts you can find more color variations of brake</a:t>
            </a:r>
            <a:r>
              <a:rPr lang="en-US" sz="1100" b="0" baseline="0" dirty="0">
                <a:solidFill>
                  <a:schemeClr val="bg1"/>
                </a:solidFill>
              </a:rPr>
              <a:t> slides</a:t>
            </a:r>
            <a:endParaRPr lang="en-US" sz="1100" b="0" dirty="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6" name="Picture 45"/>
          <p:cNvPicPr>
            <a:picLocks noChangeAspect="1"/>
          </p:cNvPicPr>
          <p:nvPr userDrawn="1"/>
        </p:nvPicPr>
        <p:blipFill>
          <a:blip r:embed="rId17" cstate="print"/>
          <a:srcRect l="6488" t="21532" r="77757" b="22724"/>
          <a:stretch>
            <a:fillRect/>
          </a:stretch>
        </p:blipFill>
        <p:spPr>
          <a:xfrm>
            <a:off x="8187085" y="369043"/>
            <a:ext cx="561600" cy="561600"/>
          </a:xfrm>
          <a:prstGeom prst="rect">
            <a:avLst/>
          </a:prstGeom>
        </p:spPr>
      </p:pic>
      <p:sp>
        <p:nvSpPr>
          <p:cNvPr id="2" name="Title Placeholder 1"/>
          <p:cNvSpPr>
            <a:spLocks noGrp="1"/>
          </p:cNvSpPr>
          <p:nvPr>
            <p:ph type="title"/>
          </p:nvPr>
        </p:nvSpPr>
        <p:spPr>
          <a:xfrm>
            <a:off x="431801" y="404811"/>
            <a:ext cx="7164535" cy="852489"/>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31799" y="1844675"/>
            <a:ext cx="8280402" cy="4248149"/>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96336" y="6453188"/>
            <a:ext cx="1116124" cy="273050"/>
          </a:xfrm>
          <a:prstGeom prst="rect">
            <a:avLst/>
          </a:prstGeom>
        </p:spPr>
        <p:txBody>
          <a:bodyPr vert="horz" lIns="0" tIns="0" rIns="0" bIns="0" rtlCol="0" anchor="t" anchorCtr="0"/>
          <a:lstStyle>
            <a:lvl1pPr algn="r">
              <a:defRPr sz="1000">
                <a:solidFill>
                  <a:schemeClr val="bg1"/>
                </a:solidFill>
              </a:defRPr>
            </a:lvl1pPr>
          </a:lstStyle>
          <a:p>
            <a:fld id="{5E9DC3B5-8EA6-4B62-9FEC-DB3F0D052B62}" type="datetime4">
              <a:rPr lang="en-US" smtClean="0"/>
              <a:t>February 14, 2017</a:t>
            </a:fld>
            <a:endParaRPr lang="en-US"/>
          </a:p>
        </p:txBody>
      </p:sp>
      <p:sp>
        <p:nvSpPr>
          <p:cNvPr id="5" name="Footer Placeholder 4"/>
          <p:cNvSpPr>
            <a:spLocks noGrp="1"/>
          </p:cNvSpPr>
          <p:nvPr>
            <p:ph type="ftr" sz="quarter" idx="3"/>
          </p:nvPr>
        </p:nvSpPr>
        <p:spPr>
          <a:xfrm>
            <a:off x="650639" y="6453188"/>
            <a:ext cx="6004422" cy="273050"/>
          </a:xfrm>
          <a:prstGeom prst="rect">
            <a:avLst/>
          </a:prstGeom>
        </p:spPr>
        <p:txBody>
          <a:bodyPr vert="horz" lIns="0" tIns="0" rIns="0" bIns="0" rtlCol="0" anchor="t" anchorCtr="0"/>
          <a:lstStyle>
            <a:lvl1pPr algn="l">
              <a:defRPr sz="1000">
                <a:solidFill>
                  <a:srgbClr val="91785B"/>
                </a:solidFill>
              </a:defRPr>
            </a:lvl1pPr>
          </a:lstStyle>
          <a:p>
            <a:r>
              <a:rPr lang="en-US"/>
              <a:t>The Societal Benefits of Copper_World Electrification_6 September 2012</a:t>
            </a:r>
            <a:endParaRPr lang="en-US" dirty="0"/>
          </a:p>
        </p:txBody>
      </p:sp>
      <p:sp>
        <p:nvSpPr>
          <p:cNvPr id="6" name="Slide Number Placeholder 5"/>
          <p:cNvSpPr>
            <a:spLocks noGrp="1"/>
          </p:cNvSpPr>
          <p:nvPr>
            <p:ph type="sldNum" sz="quarter" idx="4"/>
          </p:nvPr>
        </p:nvSpPr>
        <p:spPr>
          <a:xfrm>
            <a:off x="431800" y="6453188"/>
            <a:ext cx="218839" cy="273050"/>
          </a:xfrm>
          <a:prstGeom prst="rect">
            <a:avLst/>
          </a:prstGeom>
        </p:spPr>
        <p:txBody>
          <a:bodyPr vert="horz" lIns="0" tIns="0" rIns="0" bIns="0" rtlCol="0" anchor="t" anchorCtr="0"/>
          <a:lstStyle>
            <a:lvl1pPr algn="l">
              <a:defRPr sz="1000">
                <a:solidFill>
                  <a:srgbClr val="91785B"/>
                </a:solidFill>
              </a:defRPr>
            </a:lvl1pPr>
          </a:lstStyle>
          <a:p>
            <a:fld id="{E1B93EF5-62DC-4D0D-A7B0-C74897CCA81C}" type="slidenum">
              <a:rPr lang="en-US" smtClean="0"/>
              <a:pPr/>
              <a:t>‹#›</a:t>
            </a:fld>
            <a:endParaRPr lang="en-US" dirty="0"/>
          </a:p>
        </p:txBody>
      </p:sp>
      <p:cxnSp>
        <p:nvCxnSpPr>
          <p:cNvPr id="21" name="Straight Connector 20"/>
          <p:cNvCxnSpPr/>
          <p:nvPr userDrawn="1"/>
        </p:nvCxnSpPr>
        <p:spPr>
          <a:xfrm>
            <a:off x="431800" y="1484784"/>
            <a:ext cx="8280000" cy="0"/>
          </a:xfrm>
          <a:prstGeom prst="line">
            <a:avLst/>
          </a:prstGeom>
          <a:ln w="63500">
            <a:solidFill>
              <a:srgbClr val="91785B"/>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32460" y="1479315"/>
            <a:ext cx="8269200" cy="1755"/>
          </a:xfrm>
          <a:prstGeom prst="line">
            <a:avLst/>
          </a:prstGeom>
          <a:ln w="63500">
            <a:solidFill>
              <a:srgbClr val="91785B"/>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66"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54" r:id="rId14"/>
    <p:sldLayoutId id="2147483655" r:id="rId15"/>
  </p:sldLayoutIdLst>
  <p:hf hdr="0" dt="0"/>
  <p:txStyles>
    <p:titleStyle>
      <a:lvl1pPr algn="l" defTabSz="914400" rtl="0" eaLnBrk="1" latinLnBrk="0" hangingPunct="1">
        <a:lnSpc>
          <a:spcPct val="100000"/>
        </a:lnSpc>
        <a:spcBef>
          <a:spcPct val="0"/>
        </a:spcBef>
        <a:buNone/>
        <a:defRPr sz="2600" b="1" kern="1200">
          <a:solidFill>
            <a:srgbClr val="91785B"/>
          </a:solidFill>
          <a:latin typeface="Arial" pitchFamily="34" charset="0"/>
          <a:ea typeface="+mj-ea"/>
          <a:cs typeface="Arial" pitchFamily="34" charset="0"/>
        </a:defRPr>
      </a:lvl1pPr>
    </p:titleStyle>
    <p:bodyStyle>
      <a:lvl1pPr marL="0" indent="0" algn="l" defTabSz="914400" rtl="0" eaLnBrk="1" latinLnBrk="0" hangingPunct="1">
        <a:lnSpc>
          <a:spcPct val="100000"/>
        </a:lnSpc>
        <a:spcBef>
          <a:spcPts val="0"/>
        </a:spcBef>
        <a:spcAft>
          <a:spcPts val="2000"/>
        </a:spcAft>
        <a:buFont typeface="Arial" pitchFamily="34" charset="0"/>
        <a:buNone/>
        <a:defRPr sz="1800" b="1" kern="1200">
          <a:solidFill>
            <a:srgbClr val="626971"/>
          </a:solidFill>
          <a:latin typeface="Arial" pitchFamily="34" charset="0"/>
          <a:ea typeface="+mn-ea"/>
          <a:cs typeface="Arial" pitchFamily="34" charset="0"/>
        </a:defRPr>
      </a:lvl1pPr>
      <a:lvl2pPr marL="360000" indent="-360000" algn="l" defTabSz="914400" rtl="0" eaLnBrk="1" latinLnBrk="0" hangingPunct="1">
        <a:lnSpc>
          <a:spcPct val="100000"/>
        </a:lnSpc>
        <a:spcBef>
          <a:spcPts val="0"/>
        </a:spcBef>
        <a:spcAft>
          <a:spcPts val="600"/>
        </a:spcAft>
        <a:buFont typeface="Arial" pitchFamily="34" charset="0"/>
        <a:buChar char="•"/>
        <a:tabLst>
          <a:tab pos="4125913" algn="l"/>
        </a:tabLst>
        <a:defRPr sz="1800" kern="1200">
          <a:solidFill>
            <a:srgbClr val="626971"/>
          </a:solidFill>
          <a:latin typeface="Arial" pitchFamily="34" charset="0"/>
          <a:ea typeface="+mn-ea"/>
          <a:cs typeface="Arial" pitchFamily="34" charset="0"/>
        </a:defRPr>
      </a:lvl2pPr>
      <a:lvl3pPr marL="720000" indent="-360000" algn="l" defTabSz="914400" rtl="0" eaLnBrk="1" latinLnBrk="0" hangingPunct="1">
        <a:lnSpc>
          <a:spcPct val="100000"/>
        </a:lnSpc>
        <a:spcBef>
          <a:spcPts val="0"/>
        </a:spcBef>
        <a:spcAft>
          <a:spcPts val="600"/>
        </a:spcAft>
        <a:buFont typeface="Arial" pitchFamily="34" charset="0"/>
        <a:buChar char="•"/>
        <a:defRPr sz="1600" kern="1200">
          <a:solidFill>
            <a:srgbClr val="626971"/>
          </a:solidFill>
          <a:latin typeface="Arial" pitchFamily="34" charset="0"/>
          <a:ea typeface="+mn-ea"/>
          <a:cs typeface="Arial" pitchFamily="34" charset="0"/>
        </a:defRPr>
      </a:lvl3pPr>
      <a:lvl4pPr marL="1080000" indent="-324000" algn="l" defTabSz="914400" rtl="0" eaLnBrk="1" latinLnBrk="0" hangingPunct="1">
        <a:lnSpc>
          <a:spcPct val="100000"/>
        </a:lnSpc>
        <a:spcBef>
          <a:spcPts val="0"/>
        </a:spcBef>
        <a:spcAft>
          <a:spcPts val="600"/>
        </a:spcAft>
        <a:buFont typeface="Arial" pitchFamily="34" charset="0"/>
        <a:buChar char="•"/>
        <a:defRPr sz="1400" kern="1200">
          <a:solidFill>
            <a:srgbClr val="626971"/>
          </a:solidFill>
          <a:latin typeface="Arial" pitchFamily="34" charset="0"/>
          <a:ea typeface="+mn-ea"/>
          <a:cs typeface="Arial" pitchFamily="34" charset="0"/>
        </a:defRPr>
      </a:lvl4pPr>
      <a:lvl5pPr marL="1438275" indent="-360000" algn="l" defTabSz="914400" rtl="0" eaLnBrk="1" latinLnBrk="0" hangingPunct="1">
        <a:lnSpc>
          <a:spcPct val="100000"/>
        </a:lnSpc>
        <a:spcBef>
          <a:spcPts val="0"/>
        </a:spcBef>
        <a:spcAft>
          <a:spcPts val="600"/>
        </a:spcAft>
        <a:buFont typeface="Arial" pitchFamily="34" charset="0"/>
        <a:buChar char="•"/>
        <a:defRPr sz="1400" kern="1200">
          <a:solidFill>
            <a:srgbClr val="62697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3.emf"/><Relationship Id="rId4" Type="http://schemas.openxmlformats.org/officeDocument/2006/relationships/package" Target="../embeddings/Microsoft_PowerPoint_Slide.sldx"/></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sendspace.com/pro/dl/f8t13i"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www.sendspace.com/pro/dl/jk0g6x"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180" r="1180"/>
          <a:stretch>
            <a:fillRect/>
          </a:stretch>
        </p:blipFill>
        <p:spPr/>
      </p:pic>
      <p:sp>
        <p:nvSpPr>
          <p:cNvPr id="7" name="Text Placeholder 6"/>
          <p:cNvSpPr>
            <a:spLocks noGrp="1"/>
          </p:cNvSpPr>
          <p:nvPr>
            <p:ph type="body" sz="quarter" idx="15"/>
          </p:nvPr>
        </p:nvSpPr>
        <p:spPr/>
        <p:txBody>
          <a:bodyPr>
            <a:normAutofit fontScale="25000" lnSpcReduction="20000"/>
          </a:bodyPr>
          <a:lstStyle/>
          <a:p>
            <a:endParaRPr lang="en-US" dirty="0"/>
          </a:p>
        </p:txBody>
      </p:sp>
      <p:sp>
        <p:nvSpPr>
          <p:cNvPr id="3" name="Title 2"/>
          <p:cNvSpPr>
            <a:spLocks noGrp="1"/>
          </p:cNvSpPr>
          <p:nvPr>
            <p:ph type="ctrTitle"/>
          </p:nvPr>
        </p:nvSpPr>
        <p:spPr/>
        <p:txBody>
          <a:bodyPr/>
          <a:lstStyle/>
          <a:p>
            <a:r>
              <a:rPr lang="en-US" dirty="0"/>
              <a:t>Copper’s Contribution to Universal Energy Access</a:t>
            </a:r>
            <a:br>
              <a:rPr lang="en-US" dirty="0"/>
            </a:br>
            <a:endParaRPr lang="en-US" dirty="0"/>
          </a:p>
        </p:txBody>
      </p:sp>
      <p:sp>
        <p:nvSpPr>
          <p:cNvPr id="4" name="Subtitle 3"/>
          <p:cNvSpPr>
            <a:spLocks noGrp="1"/>
          </p:cNvSpPr>
          <p:nvPr>
            <p:ph type="subTitle" idx="1"/>
          </p:nvPr>
        </p:nvSpPr>
        <p:spPr/>
        <p:txBody>
          <a:bodyPr/>
          <a:lstStyle/>
          <a:p>
            <a:r>
              <a:rPr lang="en-US" dirty="0"/>
              <a:t>John R. Mollet</a:t>
            </a:r>
          </a:p>
          <a:p>
            <a:endParaRPr lang="en-US" dirty="0"/>
          </a:p>
        </p:txBody>
      </p:sp>
      <p:sp>
        <p:nvSpPr>
          <p:cNvPr id="6" name="Text Placeholder 5"/>
          <p:cNvSpPr>
            <a:spLocks noGrp="1"/>
          </p:cNvSpPr>
          <p:nvPr>
            <p:ph type="body" sz="quarter" idx="14"/>
          </p:nvPr>
        </p:nvSpPr>
        <p:spPr/>
        <p:txBody>
          <a:bodyPr/>
          <a:lstStyle/>
          <a:p>
            <a:endParaRPr lang="en-US"/>
          </a:p>
        </p:txBody>
      </p:sp>
      <p:sp>
        <p:nvSpPr>
          <p:cNvPr id="8" name="Text Placeholder 7"/>
          <p:cNvSpPr>
            <a:spLocks noGrp="1"/>
          </p:cNvSpPr>
          <p:nvPr>
            <p:ph type="body" sz="quarter" idx="16"/>
          </p:nvPr>
        </p:nvSpPr>
        <p:spPr/>
        <p:txBody>
          <a:bodyPr/>
          <a:lstStyle/>
          <a:p>
            <a:r>
              <a:rPr lang="en-US" dirty="0"/>
              <a:t>6 Sept 2012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Rural</a:t>
            </a:r>
          </a:p>
        </p:txBody>
      </p:sp>
      <p:sp>
        <p:nvSpPr>
          <p:cNvPr id="3" name="Content Placeholder 2"/>
          <p:cNvSpPr>
            <a:spLocks noGrp="1"/>
          </p:cNvSpPr>
          <p:nvPr>
            <p:ph idx="1"/>
          </p:nvPr>
        </p:nvSpPr>
        <p:spPr/>
        <p:txBody>
          <a:bodyPr>
            <a:noAutofit/>
          </a:bodyPr>
          <a:lstStyle/>
          <a:p>
            <a:r>
              <a:rPr lang="en-US" sz="2000" dirty="0"/>
              <a:t>1.3 billion people without electricity (ref: IEA)</a:t>
            </a:r>
          </a:p>
          <a:p>
            <a:pPr lvl="1" defTabSz="1200150">
              <a:spcBef>
                <a:spcPct val="50000"/>
              </a:spcBef>
              <a:tabLst>
                <a:tab pos="406400" algn="l"/>
                <a:tab pos="1946275" algn="l"/>
                <a:tab pos="5768975" algn="l"/>
                <a:tab pos="5824538" algn="l"/>
                <a:tab pos="5891213" algn="l"/>
                <a:tab pos="6000750" algn="l"/>
              </a:tabLst>
              <a:defRPr/>
            </a:pPr>
            <a:r>
              <a:rPr lang="en-US" dirty="0"/>
              <a:t>Almost 20% of world population</a:t>
            </a:r>
          </a:p>
          <a:p>
            <a:pPr lvl="1" defTabSz="1200150">
              <a:spcBef>
                <a:spcPct val="50000"/>
              </a:spcBef>
              <a:tabLst>
                <a:tab pos="406400" algn="l"/>
                <a:tab pos="1946275" algn="l"/>
                <a:tab pos="5768975" algn="l"/>
                <a:tab pos="5824538" algn="l"/>
                <a:tab pos="5891213" algn="l"/>
                <a:tab pos="6000750" algn="l"/>
              </a:tabLst>
              <a:defRPr/>
            </a:pPr>
            <a:r>
              <a:rPr lang="en-US" dirty="0"/>
              <a:t>Some in cities, most in rural villages of Africa and Asia</a:t>
            </a:r>
          </a:p>
          <a:p>
            <a:pPr defTabSz="1200150">
              <a:spcBef>
                <a:spcPct val="50000"/>
              </a:spcBef>
              <a:tabLst>
                <a:tab pos="406400" algn="l"/>
                <a:tab pos="1946275" algn="l"/>
                <a:tab pos="5768975" algn="l"/>
                <a:tab pos="5824538" algn="l"/>
                <a:tab pos="5891213" algn="l"/>
                <a:tab pos="6000750" algn="l"/>
              </a:tabLst>
              <a:defRPr/>
            </a:pPr>
            <a:r>
              <a:rPr lang="en-US" sz="2000" dirty="0"/>
              <a:t>Electricity required</a:t>
            </a:r>
          </a:p>
          <a:p>
            <a:pPr lvl="1" defTabSz="1200150">
              <a:spcBef>
                <a:spcPct val="50000"/>
              </a:spcBef>
              <a:tabLst>
                <a:tab pos="406400" algn="l"/>
                <a:tab pos="1946275" algn="l"/>
                <a:tab pos="5768975" algn="l"/>
                <a:tab pos="5824538" algn="l"/>
                <a:tab pos="5891213" algn="l"/>
                <a:tab pos="6000750" algn="l"/>
              </a:tabLst>
              <a:defRPr/>
            </a:pPr>
            <a:r>
              <a:rPr lang="en-US" dirty="0"/>
              <a:t>Economic development &amp; poverty alleviation</a:t>
            </a:r>
          </a:p>
          <a:p>
            <a:pPr lvl="1" defTabSz="1200150">
              <a:spcBef>
                <a:spcPct val="50000"/>
              </a:spcBef>
              <a:tabLst>
                <a:tab pos="406400" algn="l"/>
                <a:tab pos="1946275" algn="l"/>
                <a:tab pos="5768975" algn="l"/>
                <a:tab pos="5824538" algn="l"/>
                <a:tab pos="5891213" algn="l"/>
                <a:tab pos="6000750" algn="l"/>
              </a:tabLst>
              <a:defRPr/>
            </a:pPr>
            <a:r>
              <a:rPr lang="en-US" dirty="0"/>
              <a:t>Healthcare</a:t>
            </a:r>
          </a:p>
          <a:p>
            <a:pPr lvl="1" defTabSz="1200150">
              <a:spcBef>
                <a:spcPct val="50000"/>
              </a:spcBef>
              <a:tabLst>
                <a:tab pos="406400" algn="l"/>
                <a:tab pos="1946275" algn="l"/>
                <a:tab pos="5768975" algn="l"/>
                <a:tab pos="5824538" algn="l"/>
                <a:tab pos="5891213" algn="l"/>
                <a:tab pos="6000750" algn="l"/>
              </a:tabLst>
              <a:defRPr/>
            </a:pPr>
            <a:r>
              <a:rPr lang="en-US" dirty="0"/>
              <a:t>Education….</a:t>
            </a:r>
          </a:p>
          <a:p>
            <a:pPr lvl="1" defTabSz="1200150">
              <a:spcBef>
                <a:spcPct val="50000"/>
              </a:spcBef>
              <a:tabLst>
                <a:tab pos="406400" algn="l"/>
                <a:tab pos="1946275" algn="l"/>
                <a:tab pos="5768975" algn="l"/>
                <a:tab pos="5824538" algn="l"/>
                <a:tab pos="5891213" algn="l"/>
                <a:tab pos="6000750" algn="l"/>
              </a:tabLst>
              <a:defRPr/>
            </a:pPr>
            <a:endParaRPr lang="en-US" dirty="0"/>
          </a:p>
          <a:p>
            <a:endParaRPr lang="en-US" dirty="0"/>
          </a:p>
        </p:txBody>
      </p:sp>
      <p:sp>
        <p:nvSpPr>
          <p:cNvPr id="4" name="Footer Placeholder 3"/>
          <p:cNvSpPr>
            <a:spLocks noGrp="1"/>
          </p:cNvSpPr>
          <p:nvPr>
            <p:ph type="ftr" sz="quarter" idx="11"/>
          </p:nvPr>
        </p:nvSpPr>
        <p:spPr/>
        <p:txBody>
          <a:bodyPr/>
          <a:lstStyle/>
          <a:p>
            <a:r>
              <a:rPr lang="en-US"/>
              <a:t>The Societal Benefits of Copper_World Electrification_6 September 2012</a:t>
            </a:r>
            <a:endParaRPr lang="en-US" dirty="0"/>
          </a:p>
        </p:txBody>
      </p:sp>
      <p:sp>
        <p:nvSpPr>
          <p:cNvPr id="5" name="Slide Number Placeholder 4"/>
          <p:cNvSpPr>
            <a:spLocks noGrp="1"/>
          </p:cNvSpPr>
          <p:nvPr>
            <p:ph type="sldNum" sz="quarter" idx="12"/>
          </p:nvPr>
        </p:nvSpPr>
        <p:spPr/>
        <p:txBody>
          <a:bodyPr/>
          <a:lstStyle/>
          <a:p>
            <a:fld id="{E1B93EF5-62DC-4D0D-A7B0-C74897CCA81C}" type="slidenum">
              <a:rPr lang="en-US" smtClean="0"/>
              <a:pPr/>
              <a:t>10</a:t>
            </a:fld>
            <a:endParaRPr lang="en-US"/>
          </a:p>
        </p:txBody>
      </p:sp>
    </p:spTree>
    <p:extLst>
      <p:ext uri="{BB962C8B-B14F-4D97-AF65-F5344CB8AC3E}">
        <p14:creationId xmlns:p14="http://schemas.microsoft.com/office/powerpoint/2010/main" val="1249332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noFill/>
        </p:spPr>
        <p:txBody>
          <a:bodyPr lIns="0" tIns="0" rIns="0" bIns="0"/>
          <a:lstStyle/>
          <a:p>
            <a:pPr eaLnBrk="1" hangingPunct="1"/>
            <a:r>
              <a:rPr lang="en-US" dirty="0"/>
              <a:t>Rural</a:t>
            </a:r>
          </a:p>
        </p:txBody>
      </p:sp>
      <p:sp>
        <p:nvSpPr>
          <p:cNvPr id="12291" name="Text Box 4"/>
          <p:cNvSpPr txBox="1">
            <a:spLocks noChangeArrowheads="1"/>
          </p:cNvSpPr>
          <p:nvPr/>
        </p:nvSpPr>
        <p:spPr bwMode="auto">
          <a:xfrm>
            <a:off x="6917135" y="2500313"/>
            <a:ext cx="61555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800">
                <a:solidFill>
                  <a:schemeClr val="tx1"/>
                </a:solidFill>
                <a:latin typeface="Garamond" pitchFamily="18" charset="0"/>
              </a:defRPr>
            </a:lvl1pPr>
            <a:lvl2pPr marL="742950" indent="-285750" eaLnBrk="0" hangingPunct="0">
              <a:defRPr sz="2800">
                <a:solidFill>
                  <a:schemeClr val="tx1"/>
                </a:solidFill>
                <a:latin typeface="Garamond" pitchFamily="18" charset="0"/>
              </a:defRPr>
            </a:lvl2pPr>
            <a:lvl3pPr marL="1143000" indent="-228600" eaLnBrk="0" hangingPunct="0">
              <a:defRPr sz="2800">
                <a:solidFill>
                  <a:schemeClr val="tx1"/>
                </a:solidFill>
                <a:latin typeface="Garamond" pitchFamily="18" charset="0"/>
              </a:defRPr>
            </a:lvl3pPr>
            <a:lvl4pPr marL="1600200" indent="-228600" eaLnBrk="0" hangingPunct="0">
              <a:defRPr sz="2800">
                <a:solidFill>
                  <a:schemeClr val="tx1"/>
                </a:solidFill>
                <a:latin typeface="Garamond" pitchFamily="18" charset="0"/>
              </a:defRPr>
            </a:lvl4pPr>
            <a:lvl5pPr marL="2057400" indent="-228600" eaLnBrk="0" hangingPunct="0">
              <a:defRPr sz="2800">
                <a:solidFill>
                  <a:schemeClr val="tx1"/>
                </a:solidFill>
                <a:latin typeface="Garamond" pitchFamily="18" charset="0"/>
              </a:defRPr>
            </a:lvl5pPr>
            <a:lvl6pPr marL="2514600" indent="-228600" eaLnBrk="0" fontAlgn="base" hangingPunct="0">
              <a:spcBef>
                <a:spcPct val="0"/>
              </a:spcBef>
              <a:spcAft>
                <a:spcPct val="0"/>
              </a:spcAft>
              <a:defRPr sz="2800">
                <a:solidFill>
                  <a:schemeClr val="tx1"/>
                </a:solidFill>
                <a:latin typeface="Garamond" pitchFamily="18" charset="0"/>
              </a:defRPr>
            </a:lvl6pPr>
            <a:lvl7pPr marL="2971800" indent="-228600" eaLnBrk="0" fontAlgn="base" hangingPunct="0">
              <a:spcBef>
                <a:spcPct val="0"/>
              </a:spcBef>
              <a:spcAft>
                <a:spcPct val="0"/>
              </a:spcAft>
              <a:defRPr sz="2800">
                <a:solidFill>
                  <a:schemeClr val="tx1"/>
                </a:solidFill>
                <a:latin typeface="Garamond" pitchFamily="18" charset="0"/>
              </a:defRPr>
            </a:lvl7pPr>
            <a:lvl8pPr marL="3429000" indent="-228600" eaLnBrk="0" fontAlgn="base" hangingPunct="0">
              <a:spcBef>
                <a:spcPct val="0"/>
              </a:spcBef>
              <a:spcAft>
                <a:spcPct val="0"/>
              </a:spcAft>
              <a:defRPr sz="2800">
                <a:solidFill>
                  <a:schemeClr val="tx1"/>
                </a:solidFill>
                <a:latin typeface="Garamond" pitchFamily="18" charset="0"/>
              </a:defRPr>
            </a:lvl8pPr>
            <a:lvl9pPr marL="3886200" indent="-228600" eaLnBrk="0" fontAlgn="base" hangingPunct="0">
              <a:spcBef>
                <a:spcPct val="0"/>
              </a:spcBef>
              <a:spcAft>
                <a:spcPct val="0"/>
              </a:spcAft>
              <a:defRPr sz="2800">
                <a:solidFill>
                  <a:schemeClr val="tx1"/>
                </a:solidFill>
                <a:latin typeface="Garamond" pitchFamily="18" charset="0"/>
              </a:defRPr>
            </a:lvl9pPr>
          </a:lstStyle>
          <a:p>
            <a:pPr eaLnBrk="1" hangingPunct="1"/>
            <a:endParaRPr lang="en-US"/>
          </a:p>
        </p:txBody>
      </p:sp>
      <p:pic>
        <p:nvPicPr>
          <p:cNvPr id="12293" name="Picture 2" descr="D:\Powerpnt\CDA\Oaxaca.bmp"/>
          <p:cNvPicPr>
            <a:picLocks noChangeAspect="1" noChangeArrowheads="1"/>
          </p:cNvPicPr>
          <p:nvPr/>
        </p:nvPicPr>
        <p:blipFill>
          <a:blip r:embed="rId3">
            <a:extLst>
              <a:ext uri="{28A0092B-C50C-407E-A947-70E740481C1C}">
                <a14:useLocalDpi xmlns:a14="http://schemas.microsoft.com/office/drawing/2010/main" val="0"/>
              </a:ext>
            </a:extLst>
          </a:blip>
          <a:srcRect l="2542" t="27364" r="9323" b="2509"/>
          <a:stretch>
            <a:fillRect/>
          </a:stretch>
        </p:blipFill>
        <p:spPr bwMode="auto">
          <a:xfrm>
            <a:off x="575556" y="1628800"/>
            <a:ext cx="7847013" cy="452755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a:t>The Societal Benefits of Copper_World Electrification_6 September 2012</a:t>
            </a:r>
            <a:endParaRPr lang="en-US" dirty="0"/>
          </a:p>
        </p:txBody>
      </p:sp>
      <p:sp>
        <p:nvSpPr>
          <p:cNvPr id="3" name="Slide Number Placeholder 2"/>
          <p:cNvSpPr>
            <a:spLocks noGrp="1"/>
          </p:cNvSpPr>
          <p:nvPr>
            <p:ph type="sldNum" sz="quarter" idx="12"/>
          </p:nvPr>
        </p:nvSpPr>
        <p:spPr/>
        <p:txBody>
          <a:bodyPr/>
          <a:lstStyle/>
          <a:p>
            <a:fld id="{E1B93EF5-62DC-4D0D-A7B0-C74897CCA81C}"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59532" y="323668"/>
            <a:ext cx="8170862" cy="1143000"/>
          </a:xfrm>
          <a:noFill/>
        </p:spPr>
        <p:txBody>
          <a:bodyPr lIns="0" tIns="0" rIns="0" bIns="0"/>
          <a:lstStyle/>
          <a:p>
            <a:pPr eaLnBrk="1" hangingPunct="1"/>
            <a:r>
              <a:rPr lang="en-US" dirty="0"/>
              <a:t>Women’s Clinic Haiti</a:t>
            </a:r>
          </a:p>
        </p:txBody>
      </p:sp>
      <p:sp>
        <p:nvSpPr>
          <p:cNvPr id="13315" name="Text Box 4"/>
          <p:cNvSpPr txBox="1">
            <a:spLocks noChangeArrowheads="1"/>
          </p:cNvSpPr>
          <p:nvPr/>
        </p:nvSpPr>
        <p:spPr bwMode="auto">
          <a:xfrm>
            <a:off x="6917135" y="2500313"/>
            <a:ext cx="61555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800">
                <a:solidFill>
                  <a:schemeClr val="tx1"/>
                </a:solidFill>
                <a:latin typeface="Garamond" pitchFamily="18" charset="0"/>
              </a:defRPr>
            </a:lvl1pPr>
            <a:lvl2pPr marL="742950" indent="-285750" eaLnBrk="0" hangingPunct="0">
              <a:defRPr sz="2800">
                <a:solidFill>
                  <a:schemeClr val="tx1"/>
                </a:solidFill>
                <a:latin typeface="Garamond" pitchFamily="18" charset="0"/>
              </a:defRPr>
            </a:lvl2pPr>
            <a:lvl3pPr marL="1143000" indent="-228600" eaLnBrk="0" hangingPunct="0">
              <a:defRPr sz="2800">
                <a:solidFill>
                  <a:schemeClr val="tx1"/>
                </a:solidFill>
                <a:latin typeface="Garamond" pitchFamily="18" charset="0"/>
              </a:defRPr>
            </a:lvl3pPr>
            <a:lvl4pPr marL="1600200" indent="-228600" eaLnBrk="0" hangingPunct="0">
              <a:defRPr sz="2800">
                <a:solidFill>
                  <a:schemeClr val="tx1"/>
                </a:solidFill>
                <a:latin typeface="Garamond" pitchFamily="18" charset="0"/>
              </a:defRPr>
            </a:lvl4pPr>
            <a:lvl5pPr marL="2057400" indent="-228600" eaLnBrk="0" hangingPunct="0">
              <a:defRPr sz="2800">
                <a:solidFill>
                  <a:schemeClr val="tx1"/>
                </a:solidFill>
                <a:latin typeface="Garamond" pitchFamily="18" charset="0"/>
              </a:defRPr>
            </a:lvl5pPr>
            <a:lvl6pPr marL="2514600" indent="-228600" eaLnBrk="0" fontAlgn="base" hangingPunct="0">
              <a:spcBef>
                <a:spcPct val="0"/>
              </a:spcBef>
              <a:spcAft>
                <a:spcPct val="0"/>
              </a:spcAft>
              <a:defRPr sz="2800">
                <a:solidFill>
                  <a:schemeClr val="tx1"/>
                </a:solidFill>
                <a:latin typeface="Garamond" pitchFamily="18" charset="0"/>
              </a:defRPr>
            </a:lvl6pPr>
            <a:lvl7pPr marL="2971800" indent="-228600" eaLnBrk="0" fontAlgn="base" hangingPunct="0">
              <a:spcBef>
                <a:spcPct val="0"/>
              </a:spcBef>
              <a:spcAft>
                <a:spcPct val="0"/>
              </a:spcAft>
              <a:defRPr sz="2800">
                <a:solidFill>
                  <a:schemeClr val="tx1"/>
                </a:solidFill>
                <a:latin typeface="Garamond" pitchFamily="18" charset="0"/>
              </a:defRPr>
            </a:lvl7pPr>
            <a:lvl8pPr marL="3429000" indent="-228600" eaLnBrk="0" fontAlgn="base" hangingPunct="0">
              <a:spcBef>
                <a:spcPct val="0"/>
              </a:spcBef>
              <a:spcAft>
                <a:spcPct val="0"/>
              </a:spcAft>
              <a:defRPr sz="2800">
                <a:solidFill>
                  <a:schemeClr val="tx1"/>
                </a:solidFill>
                <a:latin typeface="Garamond" pitchFamily="18" charset="0"/>
              </a:defRPr>
            </a:lvl8pPr>
            <a:lvl9pPr marL="3886200" indent="-228600" eaLnBrk="0" fontAlgn="base" hangingPunct="0">
              <a:spcBef>
                <a:spcPct val="0"/>
              </a:spcBef>
              <a:spcAft>
                <a:spcPct val="0"/>
              </a:spcAft>
              <a:defRPr sz="2800">
                <a:solidFill>
                  <a:schemeClr val="tx1"/>
                </a:solidFill>
                <a:latin typeface="Garamond" pitchFamily="18" charset="0"/>
              </a:defRPr>
            </a:lvl9pPr>
          </a:lstStyle>
          <a:p>
            <a:pPr eaLnBrk="1" hangingPunct="1"/>
            <a:endParaRPr lang="en-US"/>
          </a:p>
        </p:txBody>
      </p:sp>
      <p:pic>
        <p:nvPicPr>
          <p:cNvPr id="74754" name="Picture 2"/>
          <p:cNvPicPr>
            <a:picLocks noChangeAspect="1" noChangeArrowheads="1"/>
          </p:cNvPicPr>
          <p:nvPr/>
        </p:nvPicPr>
        <p:blipFill rotWithShape="1">
          <a:blip r:embed="rId3"/>
          <a:srcRect t="3026"/>
          <a:stretch/>
        </p:blipFill>
        <p:spPr bwMode="auto">
          <a:xfrm>
            <a:off x="1275695" y="1607736"/>
            <a:ext cx="6591002" cy="479439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a:t>The Societal Benefits of Copper_World Electrification_6 September 2012</a:t>
            </a:r>
            <a:endParaRPr lang="en-US" dirty="0"/>
          </a:p>
        </p:txBody>
      </p:sp>
      <p:sp>
        <p:nvSpPr>
          <p:cNvPr id="3" name="Slide Number Placeholder 2"/>
          <p:cNvSpPr>
            <a:spLocks noGrp="1"/>
          </p:cNvSpPr>
          <p:nvPr>
            <p:ph type="sldNum" sz="quarter" idx="12"/>
          </p:nvPr>
        </p:nvSpPr>
        <p:spPr/>
        <p:txBody>
          <a:bodyPr/>
          <a:lstStyle/>
          <a:p>
            <a:fld id="{E1B93EF5-62DC-4D0D-A7B0-C74897CCA81C}"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Structure</a:t>
            </a:r>
          </a:p>
        </p:txBody>
      </p:sp>
      <p:sp>
        <p:nvSpPr>
          <p:cNvPr id="3" name="Content Placeholder 2"/>
          <p:cNvSpPr>
            <a:spLocks noGrp="1"/>
          </p:cNvSpPr>
          <p:nvPr>
            <p:ph idx="1"/>
          </p:nvPr>
        </p:nvSpPr>
        <p:spPr/>
        <p:txBody>
          <a:bodyPr/>
          <a:lstStyle/>
          <a:p>
            <a:r>
              <a:rPr lang="en-US" dirty="0"/>
              <a:t>Section 1: </a:t>
            </a:r>
            <a:r>
              <a:rPr lang="en-US" altLang="zh-CN" dirty="0">
                <a:ea typeface="SimSun" pitchFamily="2" charset="-122"/>
              </a:rPr>
              <a:t>A global perspective on slum and rural electrification</a:t>
            </a:r>
          </a:p>
          <a:p>
            <a:r>
              <a:rPr lang="en-US" b="1" dirty="0">
                <a:solidFill>
                  <a:schemeClr val="bg2"/>
                </a:solidFill>
                <a:ea typeface="SimSun" pitchFamily="2" charset="-122"/>
              </a:rPr>
              <a:t>Section 2: </a:t>
            </a:r>
            <a:r>
              <a:rPr lang="en-US" altLang="zh-CN" b="1" dirty="0">
                <a:solidFill>
                  <a:schemeClr val="bg2"/>
                </a:solidFill>
                <a:ea typeface="SimSun" pitchFamily="2" charset="-122"/>
              </a:rPr>
              <a:t>The Sao Paulo, Brazil project </a:t>
            </a:r>
          </a:p>
          <a:p>
            <a:r>
              <a:rPr lang="en-US" dirty="0">
                <a:ea typeface="SimSun" pitchFamily="2" charset="-122"/>
              </a:rPr>
              <a:t>Section 3: </a:t>
            </a:r>
            <a:r>
              <a:rPr lang="en-US" altLang="zh-CN" dirty="0">
                <a:ea typeface="SimSun" pitchFamily="2" charset="-122"/>
              </a:rPr>
              <a:t>Societal benefits</a:t>
            </a:r>
          </a:p>
          <a:p>
            <a:endParaRPr lang="en-US" dirty="0"/>
          </a:p>
        </p:txBody>
      </p:sp>
      <p:sp>
        <p:nvSpPr>
          <p:cNvPr id="4" name="Slide Number Placeholder 3"/>
          <p:cNvSpPr>
            <a:spLocks noGrp="1"/>
          </p:cNvSpPr>
          <p:nvPr>
            <p:ph type="sldNum" sz="quarter" idx="11"/>
          </p:nvPr>
        </p:nvSpPr>
        <p:spPr/>
        <p:txBody>
          <a:bodyPr/>
          <a:lstStyle/>
          <a:p>
            <a:fld id="{E1B93EF5-62DC-4D0D-A7B0-C74897CCA81C}" type="slidenum">
              <a:rPr lang="en-US" smtClean="0"/>
              <a:pPr/>
              <a:t>13</a:t>
            </a:fld>
            <a:endParaRPr lang="en-US" dirty="0"/>
          </a:p>
        </p:txBody>
      </p:sp>
      <p:sp>
        <p:nvSpPr>
          <p:cNvPr id="5" name="Footer Placeholder 4"/>
          <p:cNvSpPr>
            <a:spLocks noGrp="1"/>
          </p:cNvSpPr>
          <p:nvPr>
            <p:ph type="ftr" sz="quarter" idx="12"/>
          </p:nvPr>
        </p:nvSpPr>
        <p:spPr/>
        <p:txBody>
          <a:bodyPr/>
          <a:lstStyle/>
          <a:p>
            <a:r>
              <a:rPr lang="en-US"/>
              <a:t>The Societal Benefits of Copper_World Electrification_6 September 2012</a:t>
            </a:r>
            <a:endParaRPr lang="en-US" dirty="0"/>
          </a:p>
        </p:txBody>
      </p:sp>
    </p:spTree>
    <p:extLst>
      <p:ext uri="{BB962C8B-B14F-4D97-AF65-F5344CB8AC3E}">
        <p14:creationId xmlns:p14="http://schemas.microsoft.com/office/powerpoint/2010/main" val="1962195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6917135" y="2500313"/>
            <a:ext cx="61555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800">
                <a:solidFill>
                  <a:schemeClr val="tx1"/>
                </a:solidFill>
                <a:latin typeface="Garamond" pitchFamily="18" charset="0"/>
              </a:defRPr>
            </a:lvl1pPr>
            <a:lvl2pPr marL="742950" indent="-285750" eaLnBrk="0" hangingPunct="0">
              <a:defRPr sz="2800">
                <a:solidFill>
                  <a:schemeClr val="tx1"/>
                </a:solidFill>
                <a:latin typeface="Garamond" pitchFamily="18" charset="0"/>
              </a:defRPr>
            </a:lvl2pPr>
            <a:lvl3pPr marL="1143000" indent="-228600" eaLnBrk="0" hangingPunct="0">
              <a:defRPr sz="2800">
                <a:solidFill>
                  <a:schemeClr val="tx1"/>
                </a:solidFill>
                <a:latin typeface="Garamond" pitchFamily="18" charset="0"/>
              </a:defRPr>
            </a:lvl3pPr>
            <a:lvl4pPr marL="1600200" indent="-228600" eaLnBrk="0" hangingPunct="0">
              <a:defRPr sz="2800">
                <a:solidFill>
                  <a:schemeClr val="tx1"/>
                </a:solidFill>
                <a:latin typeface="Garamond" pitchFamily="18" charset="0"/>
              </a:defRPr>
            </a:lvl4pPr>
            <a:lvl5pPr marL="2057400" indent="-228600" eaLnBrk="0" hangingPunct="0">
              <a:defRPr sz="2800">
                <a:solidFill>
                  <a:schemeClr val="tx1"/>
                </a:solidFill>
                <a:latin typeface="Garamond" pitchFamily="18" charset="0"/>
              </a:defRPr>
            </a:lvl5pPr>
            <a:lvl6pPr marL="2514600" indent="-228600" eaLnBrk="0" fontAlgn="base" hangingPunct="0">
              <a:spcBef>
                <a:spcPct val="0"/>
              </a:spcBef>
              <a:spcAft>
                <a:spcPct val="0"/>
              </a:spcAft>
              <a:defRPr sz="2800">
                <a:solidFill>
                  <a:schemeClr val="tx1"/>
                </a:solidFill>
                <a:latin typeface="Garamond" pitchFamily="18" charset="0"/>
              </a:defRPr>
            </a:lvl6pPr>
            <a:lvl7pPr marL="2971800" indent="-228600" eaLnBrk="0" fontAlgn="base" hangingPunct="0">
              <a:spcBef>
                <a:spcPct val="0"/>
              </a:spcBef>
              <a:spcAft>
                <a:spcPct val="0"/>
              </a:spcAft>
              <a:defRPr sz="2800">
                <a:solidFill>
                  <a:schemeClr val="tx1"/>
                </a:solidFill>
                <a:latin typeface="Garamond" pitchFamily="18" charset="0"/>
              </a:defRPr>
            </a:lvl7pPr>
            <a:lvl8pPr marL="3429000" indent="-228600" eaLnBrk="0" fontAlgn="base" hangingPunct="0">
              <a:spcBef>
                <a:spcPct val="0"/>
              </a:spcBef>
              <a:spcAft>
                <a:spcPct val="0"/>
              </a:spcAft>
              <a:defRPr sz="2800">
                <a:solidFill>
                  <a:schemeClr val="tx1"/>
                </a:solidFill>
                <a:latin typeface="Garamond" pitchFamily="18" charset="0"/>
              </a:defRPr>
            </a:lvl8pPr>
            <a:lvl9pPr marL="3886200" indent="-228600" eaLnBrk="0" fontAlgn="base" hangingPunct="0">
              <a:spcBef>
                <a:spcPct val="0"/>
              </a:spcBef>
              <a:spcAft>
                <a:spcPct val="0"/>
              </a:spcAft>
              <a:defRPr sz="2800">
                <a:solidFill>
                  <a:schemeClr val="tx1"/>
                </a:solidFill>
                <a:latin typeface="Garamond" pitchFamily="18" charset="0"/>
              </a:defRPr>
            </a:lvl9pPr>
          </a:lstStyle>
          <a:p>
            <a:pPr eaLnBrk="1" hangingPunct="1"/>
            <a:endParaRPr lang="en-US"/>
          </a:p>
        </p:txBody>
      </p:sp>
      <p:sp>
        <p:nvSpPr>
          <p:cNvPr id="15363" name="Rectangle 2"/>
          <p:cNvSpPr>
            <a:spLocks noChangeArrowheads="1"/>
          </p:cNvSpPr>
          <p:nvPr/>
        </p:nvSpPr>
        <p:spPr bwMode="auto">
          <a:xfrm>
            <a:off x="0"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5364" name="Object 1"/>
          <p:cNvGraphicFramePr>
            <a:graphicFrameLocks noChangeAspect="1"/>
          </p:cNvGraphicFramePr>
          <p:nvPr>
            <p:extLst>
              <p:ext uri="{D42A27DB-BD31-4B8C-83A1-F6EECF244321}">
                <p14:modId xmlns:p14="http://schemas.microsoft.com/office/powerpoint/2010/main" val="1117413779"/>
              </p:ext>
            </p:extLst>
          </p:nvPr>
        </p:nvGraphicFramePr>
        <p:xfrm>
          <a:off x="524651" y="1556792"/>
          <a:ext cx="7926388" cy="4876800"/>
        </p:xfrm>
        <a:graphic>
          <a:graphicData uri="http://schemas.openxmlformats.org/presentationml/2006/ole">
            <mc:AlternateContent xmlns:mc="http://schemas.openxmlformats.org/markup-compatibility/2006">
              <mc:Choice xmlns:v="urn:schemas-microsoft-com:vml" Requires="v">
                <p:oleObj spid="_x0000_s2139" name="Slide" r:id="rId4" imgW="4582680" imgH="3436490" progId="PowerPoint.Slide.12">
                  <p:embed/>
                </p:oleObj>
              </mc:Choice>
              <mc:Fallback>
                <p:oleObj name="Slide" r:id="rId4" imgW="4582680" imgH="3436490" progId="PowerPoint.Slid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651" y="1556792"/>
                        <a:ext cx="79263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p:cNvSpPr txBox="1"/>
          <p:nvPr/>
        </p:nvSpPr>
        <p:spPr>
          <a:xfrm>
            <a:off x="539552" y="413266"/>
            <a:ext cx="7636545" cy="492443"/>
          </a:xfrm>
          <a:prstGeom prst="rect">
            <a:avLst/>
          </a:prstGeom>
          <a:noFill/>
        </p:spPr>
        <p:txBody>
          <a:bodyPr wrap="square">
            <a:spAutoFit/>
          </a:bodyPr>
          <a:lstStyle/>
          <a:p>
            <a:pPr>
              <a:spcBef>
                <a:spcPct val="0"/>
              </a:spcBef>
              <a:defRPr/>
            </a:pPr>
            <a:r>
              <a:rPr lang="en-US" sz="2600" b="1" dirty="0">
                <a:solidFill>
                  <a:srgbClr val="91785B"/>
                </a:solidFill>
                <a:latin typeface="Arial" pitchFamily="34" charset="0"/>
                <a:ea typeface="+mj-ea"/>
                <a:cs typeface="Arial" pitchFamily="34" charset="0"/>
              </a:rPr>
              <a:t>Sao Paulo, Brazil</a:t>
            </a:r>
          </a:p>
        </p:txBody>
      </p:sp>
      <p:sp>
        <p:nvSpPr>
          <p:cNvPr id="2" name="Footer Placeholder 1"/>
          <p:cNvSpPr>
            <a:spLocks noGrp="1"/>
          </p:cNvSpPr>
          <p:nvPr>
            <p:ph type="ftr" sz="quarter" idx="11"/>
          </p:nvPr>
        </p:nvSpPr>
        <p:spPr/>
        <p:txBody>
          <a:bodyPr/>
          <a:lstStyle/>
          <a:p>
            <a:r>
              <a:rPr lang="en-US"/>
              <a:t>The Societal Benefits of Copper_World Electrification_6 September 2012</a:t>
            </a:r>
            <a:endParaRPr lang="en-US" dirty="0"/>
          </a:p>
        </p:txBody>
      </p:sp>
      <p:sp>
        <p:nvSpPr>
          <p:cNvPr id="3" name="Slide Number Placeholder 2"/>
          <p:cNvSpPr>
            <a:spLocks noGrp="1"/>
          </p:cNvSpPr>
          <p:nvPr>
            <p:ph type="sldNum" sz="quarter" idx="12"/>
          </p:nvPr>
        </p:nvSpPr>
        <p:spPr/>
        <p:txBody>
          <a:bodyPr/>
          <a:lstStyle/>
          <a:p>
            <a:fld id="{E1B93EF5-62DC-4D0D-A7B0-C74897CCA81C}"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Partnership</a:t>
            </a:r>
          </a:p>
        </p:txBody>
      </p:sp>
      <p:sp>
        <p:nvSpPr>
          <p:cNvPr id="3" name="Content Placeholder 2"/>
          <p:cNvSpPr>
            <a:spLocks noGrp="1"/>
          </p:cNvSpPr>
          <p:nvPr>
            <p:ph idx="1"/>
          </p:nvPr>
        </p:nvSpPr>
        <p:spPr/>
        <p:txBody>
          <a:bodyPr>
            <a:normAutofit/>
          </a:bodyPr>
          <a:lstStyle/>
          <a:p>
            <a:pPr marL="0" indent="0">
              <a:buNone/>
            </a:pPr>
            <a:r>
              <a:rPr lang="en-US" sz="2000" b="1" dirty="0"/>
              <a:t>Global Development Alliance</a:t>
            </a:r>
          </a:p>
          <a:p>
            <a:r>
              <a:rPr lang="en-US" dirty="0"/>
              <a:t>U.S. Agency for International Development (USAID)</a:t>
            </a:r>
          </a:p>
          <a:p>
            <a:r>
              <a:rPr lang="en-US" dirty="0"/>
              <a:t>International Copper Association (ICA)</a:t>
            </a:r>
          </a:p>
          <a:p>
            <a:endParaRPr lang="en-US" dirty="0"/>
          </a:p>
          <a:p>
            <a:pPr marL="0" indent="0">
              <a:buNone/>
            </a:pPr>
            <a:r>
              <a:rPr lang="en-US" sz="2000" b="1" dirty="0"/>
              <a:t>Additional Partners</a:t>
            </a:r>
          </a:p>
          <a:p>
            <a:r>
              <a:rPr lang="en-US" dirty="0"/>
              <a:t>AES </a:t>
            </a:r>
            <a:r>
              <a:rPr lang="en-US" dirty="0" err="1"/>
              <a:t>Eletropaulo</a:t>
            </a:r>
            <a:r>
              <a:rPr lang="en-US" dirty="0"/>
              <a:t> (San Paulo electric utility)</a:t>
            </a:r>
          </a:p>
          <a:p>
            <a:r>
              <a:rPr lang="en-US" dirty="0"/>
              <a:t>Wire and Cable, Transformer and Refrigerator manufacturers</a:t>
            </a:r>
          </a:p>
          <a:p>
            <a:r>
              <a:rPr lang="en-US" dirty="0"/>
              <a:t>Community and Community Based organizations</a:t>
            </a:r>
          </a:p>
          <a:p>
            <a:pPr marL="0" indent="0">
              <a:buNone/>
            </a:pPr>
            <a:endParaRPr lang="en-US" sz="2000" b="1" dirty="0"/>
          </a:p>
        </p:txBody>
      </p:sp>
      <p:sp>
        <p:nvSpPr>
          <p:cNvPr id="4" name="Footer Placeholder 3"/>
          <p:cNvSpPr>
            <a:spLocks noGrp="1"/>
          </p:cNvSpPr>
          <p:nvPr>
            <p:ph type="ftr" sz="quarter" idx="11"/>
          </p:nvPr>
        </p:nvSpPr>
        <p:spPr/>
        <p:txBody>
          <a:bodyPr/>
          <a:lstStyle/>
          <a:p>
            <a:r>
              <a:rPr lang="en-US"/>
              <a:t>The Societal Benefits of Copper_World Electrification_6 September 2012</a:t>
            </a:r>
          </a:p>
        </p:txBody>
      </p:sp>
      <p:sp>
        <p:nvSpPr>
          <p:cNvPr id="5" name="Slide Number Placeholder 4"/>
          <p:cNvSpPr>
            <a:spLocks noGrp="1"/>
          </p:cNvSpPr>
          <p:nvPr>
            <p:ph type="sldNum" sz="quarter" idx="12"/>
          </p:nvPr>
        </p:nvSpPr>
        <p:spPr/>
        <p:txBody>
          <a:bodyPr/>
          <a:lstStyle/>
          <a:p>
            <a:fld id="{E1B93EF5-62DC-4D0D-A7B0-C74897CCA81C}" type="slidenum">
              <a:rPr lang="en-US" smtClean="0"/>
              <a:pPr/>
              <a:t>15</a:t>
            </a:fld>
            <a:endParaRPr lang="en-US"/>
          </a:p>
        </p:txBody>
      </p:sp>
    </p:spTree>
    <p:extLst>
      <p:ext uri="{BB962C8B-B14F-4D97-AF65-F5344CB8AC3E}">
        <p14:creationId xmlns:p14="http://schemas.microsoft.com/office/powerpoint/2010/main" val="1047936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Socio-economic conditions</a:t>
            </a:r>
          </a:p>
        </p:txBody>
      </p:sp>
      <p:sp>
        <p:nvSpPr>
          <p:cNvPr id="4" name="Footer Placeholder 3"/>
          <p:cNvSpPr>
            <a:spLocks noGrp="1"/>
          </p:cNvSpPr>
          <p:nvPr>
            <p:ph type="ftr" sz="quarter" idx="11"/>
          </p:nvPr>
        </p:nvSpPr>
        <p:spPr/>
        <p:txBody>
          <a:bodyPr/>
          <a:lstStyle/>
          <a:p>
            <a:r>
              <a:rPr lang="en-US"/>
              <a:t>The Societal Benefits of Copper_World Electrification_6 September 2012</a:t>
            </a:r>
          </a:p>
        </p:txBody>
      </p:sp>
      <p:sp>
        <p:nvSpPr>
          <p:cNvPr id="5" name="Slide Number Placeholder 4"/>
          <p:cNvSpPr>
            <a:spLocks noGrp="1"/>
          </p:cNvSpPr>
          <p:nvPr>
            <p:ph type="sldNum" sz="quarter" idx="12"/>
          </p:nvPr>
        </p:nvSpPr>
        <p:spPr/>
        <p:txBody>
          <a:bodyPr/>
          <a:lstStyle/>
          <a:p>
            <a:fld id="{E1B93EF5-62DC-4D0D-A7B0-C74897CCA81C}" type="slidenum">
              <a:rPr lang="en-US" smtClean="0"/>
              <a:pPr/>
              <a:t>16</a:t>
            </a:fld>
            <a:endParaRPr lang="en-US"/>
          </a:p>
        </p:txBody>
      </p:sp>
      <p:pic>
        <p:nvPicPr>
          <p:cNvPr id="409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3108"/>
          <a:stretch/>
        </p:blipFill>
        <p:spPr bwMode="auto">
          <a:xfrm>
            <a:off x="981492" y="1556792"/>
            <a:ext cx="7226912" cy="4697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743908" y="1589574"/>
            <a:ext cx="3852428" cy="369332"/>
          </a:xfrm>
          <a:prstGeom prst="rect">
            <a:avLst/>
          </a:prstGeom>
          <a:noFill/>
        </p:spPr>
        <p:txBody>
          <a:bodyPr wrap="square">
            <a:spAutoFit/>
          </a:bodyPr>
          <a:lstStyle/>
          <a:p>
            <a:pPr algn="r">
              <a:defRPr/>
            </a:pPr>
            <a:r>
              <a:rPr lang="en-US" b="1" dirty="0">
                <a:solidFill>
                  <a:schemeClr val="bg2"/>
                </a:solidFill>
                <a:latin typeface="+mn-lt"/>
              </a:rPr>
              <a:t>16000 utility customers</a:t>
            </a:r>
          </a:p>
        </p:txBody>
      </p:sp>
    </p:spTree>
    <p:extLst>
      <p:ext uri="{BB962C8B-B14F-4D97-AF65-F5344CB8AC3E}">
        <p14:creationId xmlns:p14="http://schemas.microsoft.com/office/powerpoint/2010/main" val="4194788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Pre-project conditions</a:t>
            </a:r>
          </a:p>
        </p:txBody>
      </p:sp>
      <p:sp>
        <p:nvSpPr>
          <p:cNvPr id="4" name="Footer Placeholder 3"/>
          <p:cNvSpPr>
            <a:spLocks noGrp="1"/>
          </p:cNvSpPr>
          <p:nvPr>
            <p:ph type="ftr" sz="quarter" idx="11"/>
          </p:nvPr>
        </p:nvSpPr>
        <p:spPr/>
        <p:txBody>
          <a:bodyPr/>
          <a:lstStyle/>
          <a:p>
            <a:r>
              <a:rPr lang="en-US"/>
              <a:t>The Societal Benefits of Copper_World Electrification_6 September 2012</a:t>
            </a:r>
          </a:p>
        </p:txBody>
      </p:sp>
      <p:sp>
        <p:nvSpPr>
          <p:cNvPr id="5" name="Slide Number Placeholder 4"/>
          <p:cNvSpPr>
            <a:spLocks noGrp="1"/>
          </p:cNvSpPr>
          <p:nvPr>
            <p:ph type="sldNum" sz="quarter" idx="12"/>
          </p:nvPr>
        </p:nvSpPr>
        <p:spPr/>
        <p:txBody>
          <a:bodyPr/>
          <a:lstStyle/>
          <a:p>
            <a:fld id="{E1B93EF5-62DC-4D0D-A7B0-C74897CCA81C}" type="slidenum">
              <a:rPr lang="en-US" smtClean="0"/>
              <a:pPr/>
              <a:t>17</a:t>
            </a:fld>
            <a:endParaRPr lang="en-US"/>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63888" y="3645024"/>
            <a:ext cx="4633362" cy="253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31800" y="1736812"/>
            <a:ext cx="8064636" cy="1477328"/>
          </a:xfrm>
          <a:prstGeom prst="rect">
            <a:avLst/>
          </a:prstGeom>
          <a:noFill/>
        </p:spPr>
        <p:txBody>
          <a:bodyPr wrap="square" lIns="0" tIns="0" rIns="0" bIns="0" rtlCol="0">
            <a:spAutoFit/>
          </a:bodyPr>
          <a:lstStyle/>
          <a:p>
            <a:pPr marL="285750" indent="-285750">
              <a:buFont typeface="Arial" pitchFamily="34" charset="0"/>
              <a:buChar char="•"/>
            </a:pPr>
            <a:r>
              <a:rPr lang="en-US" sz="2000" dirty="0">
                <a:solidFill>
                  <a:schemeClr val="bg2"/>
                </a:solidFill>
              </a:rPr>
              <a:t>In-efficient, overloaded transformers</a:t>
            </a:r>
          </a:p>
          <a:p>
            <a:pPr marL="285750" indent="-285750">
              <a:buFont typeface="Arial" pitchFamily="34" charset="0"/>
              <a:buChar char="•"/>
            </a:pPr>
            <a:r>
              <a:rPr lang="en-US" sz="2000" dirty="0">
                <a:solidFill>
                  <a:schemeClr val="bg2"/>
                </a:solidFill>
              </a:rPr>
              <a:t>Undersized cables (distribution, drop)</a:t>
            </a:r>
          </a:p>
          <a:p>
            <a:pPr marL="285750" indent="-285750">
              <a:buFont typeface="Arial" pitchFamily="34" charset="0"/>
              <a:buChar char="•"/>
            </a:pPr>
            <a:r>
              <a:rPr lang="en-US" sz="2000" dirty="0">
                <a:solidFill>
                  <a:schemeClr val="bg2"/>
                </a:solidFill>
              </a:rPr>
              <a:t>Illegal connections (theft of power)</a:t>
            </a:r>
          </a:p>
          <a:p>
            <a:pPr marL="285750" indent="-285750">
              <a:buFont typeface="Arial" pitchFamily="34" charset="0"/>
              <a:buChar char="•"/>
            </a:pPr>
            <a:r>
              <a:rPr lang="en-US" sz="2000" dirty="0">
                <a:solidFill>
                  <a:schemeClr val="bg2"/>
                </a:solidFill>
              </a:rPr>
              <a:t>No public lighting in side streets, alleys, parks</a:t>
            </a:r>
          </a:p>
          <a:p>
            <a:endParaRPr lang="en-US" sz="1600" dirty="0" err="1">
              <a:solidFill>
                <a:schemeClr val="bg2"/>
              </a:solidFill>
            </a:endParaRPr>
          </a:p>
        </p:txBody>
      </p:sp>
    </p:spTree>
    <p:extLst>
      <p:ext uri="{BB962C8B-B14F-4D97-AF65-F5344CB8AC3E}">
        <p14:creationId xmlns:p14="http://schemas.microsoft.com/office/powerpoint/2010/main" val="424063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Pre-project conditions</a:t>
            </a:r>
          </a:p>
        </p:txBody>
      </p:sp>
      <p:sp>
        <p:nvSpPr>
          <p:cNvPr id="3" name="Content Placeholder 2"/>
          <p:cNvSpPr>
            <a:spLocks noGrp="1"/>
          </p:cNvSpPr>
          <p:nvPr>
            <p:ph idx="1"/>
          </p:nvPr>
        </p:nvSpPr>
        <p:spPr>
          <a:xfrm>
            <a:off x="431799" y="1736812"/>
            <a:ext cx="8280402" cy="4248149"/>
          </a:xfrm>
        </p:spPr>
        <p:txBody>
          <a:bodyPr/>
          <a:lstStyle/>
          <a:p>
            <a:pPr marL="285750" indent="-285750">
              <a:lnSpc>
                <a:spcPct val="150000"/>
              </a:lnSpc>
              <a:buFont typeface="Arial" pitchFamily="34" charset="0"/>
              <a:buChar char="•"/>
              <a:defRPr/>
            </a:pPr>
            <a:r>
              <a:rPr lang="en-US" b="0" dirty="0">
                <a:solidFill>
                  <a:schemeClr val="bg2"/>
                </a:solidFill>
              </a:rPr>
              <a:t>Broken, bypassed or no electric meters</a:t>
            </a:r>
          </a:p>
          <a:p>
            <a:pPr marL="285750" indent="-285750">
              <a:lnSpc>
                <a:spcPct val="150000"/>
              </a:lnSpc>
              <a:buFont typeface="Arial" pitchFamily="34" charset="0"/>
              <a:buChar char="•"/>
              <a:defRPr/>
            </a:pPr>
            <a:r>
              <a:rPr lang="en-US" b="0" dirty="0">
                <a:solidFill>
                  <a:schemeClr val="bg2"/>
                </a:solidFill>
              </a:rPr>
              <a:t>98% non-paying customers</a:t>
            </a:r>
          </a:p>
          <a:p>
            <a:pPr marL="285750" indent="-285750">
              <a:lnSpc>
                <a:spcPct val="150000"/>
              </a:lnSpc>
              <a:buFont typeface="Arial" pitchFamily="34" charset="0"/>
              <a:buChar char="•"/>
              <a:defRPr/>
            </a:pPr>
            <a:r>
              <a:rPr lang="en-US" b="0" dirty="0">
                <a:solidFill>
                  <a:schemeClr val="bg2"/>
                </a:solidFill>
              </a:rPr>
              <a:t>Unsafe home wiring (fires, electrocutions)</a:t>
            </a:r>
          </a:p>
          <a:p>
            <a:pPr marL="285750" indent="-285750">
              <a:lnSpc>
                <a:spcPct val="150000"/>
              </a:lnSpc>
              <a:buFont typeface="Arial" pitchFamily="34" charset="0"/>
              <a:buChar char="•"/>
              <a:defRPr/>
            </a:pPr>
            <a:r>
              <a:rPr lang="en-US" b="0" dirty="0">
                <a:solidFill>
                  <a:schemeClr val="bg2"/>
                </a:solidFill>
              </a:rPr>
              <a:t>Energy “in-efficiency” of lighting and appliances</a:t>
            </a:r>
          </a:p>
          <a:p>
            <a:endParaRPr lang="en-US" dirty="0"/>
          </a:p>
        </p:txBody>
      </p:sp>
      <p:sp>
        <p:nvSpPr>
          <p:cNvPr id="4" name="Footer Placeholder 3"/>
          <p:cNvSpPr>
            <a:spLocks noGrp="1"/>
          </p:cNvSpPr>
          <p:nvPr>
            <p:ph type="ftr" sz="quarter" idx="11"/>
          </p:nvPr>
        </p:nvSpPr>
        <p:spPr/>
        <p:txBody>
          <a:bodyPr/>
          <a:lstStyle/>
          <a:p>
            <a:r>
              <a:rPr lang="en-US"/>
              <a:t>The Societal Benefits of Copper_World Electrification_6 September 2012</a:t>
            </a:r>
            <a:endParaRPr lang="en-US" dirty="0"/>
          </a:p>
        </p:txBody>
      </p:sp>
      <p:sp>
        <p:nvSpPr>
          <p:cNvPr id="5" name="Slide Number Placeholder 4"/>
          <p:cNvSpPr>
            <a:spLocks noGrp="1"/>
          </p:cNvSpPr>
          <p:nvPr>
            <p:ph type="sldNum" sz="quarter" idx="12"/>
          </p:nvPr>
        </p:nvSpPr>
        <p:spPr/>
        <p:txBody>
          <a:bodyPr/>
          <a:lstStyle/>
          <a:p>
            <a:fld id="{E1B93EF5-62DC-4D0D-A7B0-C74897CCA81C}" type="slidenum">
              <a:rPr lang="en-US" smtClean="0"/>
              <a:pPr/>
              <a:t>18</a:t>
            </a:fld>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3" y="4257092"/>
            <a:ext cx="8266113"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62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involvement</a:t>
            </a:r>
          </a:p>
        </p:txBody>
      </p:sp>
      <p:sp>
        <p:nvSpPr>
          <p:cNvPr id="4" name="Footer Placeholder 3"/>
          <p:cNvSpPr>
            <a:spLocks noGrp="1"/>
          </p:cNvSpPr>
          <p:nvPr>
            <p:ph type="ftr" sz="quarter" idx="11"/>
          </p:nvPr>
        </p:nvSpPr>
        <p:spPr/>
        <p:txBody>
          <a:bodyPr/>
          <a:lstStyle/>
          <a:p>
            <a:r>
              <a:rPr lang="en-US"/>
              <a:t>The Societal Benefits of Copper_World Electrification_6 September 2012</a:t>
            </a:r>
            <a:endParaRPr lang="en-US" dirty="0"/>
          </a:p>
        </p:txBody>
      </p:sp>
      <p:sp>
        <p:nvSpPr>
          <p:cNvPr id="5" name="Slide Number Placeholder 4"/>
          <p:cNvSpPr>
            <a:spLocks noGrp="1"/>
          </p:cNvSpPr>
          <p:nvPr>
            <p:ph type="sldNum" sz="quarter" idx="12"/>
          </p:nvPr>
        </p:nvSpPr>
        <p:spPr/>
        <p:txBody>
          <a:bodyPr/>
          <a:lstStyle/>
          <a:p>
            <a:fld id="{E1B93EF5-62DC-4D0D-A7B0-C74897CCA81C}" type="slidenum">
              <a:rPr lang="en-US" smtClean="0"/>
              <a:pPr/>
              <a:t>19</a:t>
            </a:fld>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24" y="1540120"/>
            <a:ext cx="8583613"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44556" y="4005064"/>
            <a:ext cx="4680259" cy="2154436"/>
          </a:xfrm>
          <a:prstGeom prst="rect">
            <a:avLst/>
          </a:prstGeom>
          <a:noFill/>
        </p:spPr>
        <p:txBody>
          <a:bodyPr wrap="square" lIns="0" tIns="0" rIns="0" bIns="0" rtlCol="0">
            <a:spAutoFit/>
          </a:bodyPr>
          <a:lstStyle/>
          <a:p>
            <a:pPr marL="285750" indent="-285750">
              <a:buFont typeface="Arial" pitchFamily="34" charset="0"/>
              <a:buChar char="•"/>
              <a:defRPr/>
            </a:pPr>
            <a:r>
              <a:rPr lang="en-US" dirty="0">
                <a:solidFill>
                  <a:schemeClr val="bg2"/>
                </a:solidFill>
              </a:rPr>
              <a:t>Pre- and post-project awareness campaigns</a:t>
            </a:r>
          </a:p>
          <a:p>
            <a:pPr marL="285750" indent="-285750">
              <a:buFont typeface="Arial" pitchFamily="34" charset="0"/>
              <a:buChar char="•"/>
              <a:defRPr/>
            </a:pPr>
            <a:r>
              <a:rPr lang="en-US" dirty="0">
                <a:solidFill>
                  <a:schemeClr val="bg2"/>
                </a:solidFill>
              </a:rPr>
              <a:t>Providing legal addresses, opening access to credit</a:t>
            </a:r>
          </a:p>
          <a:p>
            <a:pPr marL="285750" indent="-285750">
              <a:buFont typeface="Arial" pitchFamily="34" charset="0"/>
              <a:buChar char="•"/>
              <a:defRPr/>
            </a:pPr>
            <a:r>
              <a:rPr lang="en-US" dirty="0">
                <a:solidFill>
                  <a:schemeClr val="bg2"/>
                </a:solidFill>
              </a:rPr>
              <a:t>Lectures at schools</a:t>
            </a:r>
          </a:p>
          <a:p>
            <a:pPr marL="285750" indent="-285750">
              <a:buFont typeface="Arial" pitchFamily="34" charset="0"/>
              <a:buChar char="•"/>
              <a:defRPr/>
            </a:pPr>
            <a:r>
              <a:rPr lang="en-US" dirty="0">
                <a:solidFill>
                  <a:schemeClr val="bg2"/>
                </a:solidFill>
              </a:rPr>
              <a:t>Job training &amp;  search</a:t>
            </a:r>
          </a:p>
          <a:p>
            <a:pPr>
              <a:defRPr/>
            </a:pPr>
            <a:endParaRPr lang="en-US" sz="1600" b="1" dirty="0"/>
          </a:p>
          <a:p>
            <a:endParaRPr lang="en-US" sz="1600" dirty="0" err="1">
              <a:solidFill>
                <a:schemeClr val="bg2"/>
              </a:solidFill>
            </a:endParaRPr>
          </a:p>
        </p:txBody>
      </p:sp>
    </p:spTree>
    <p:extLst>
      <p:ext uri="{BB962C8B-B14F-4D97-AF65-F5344CB8AC3E}">
        <p14:creationId xmlns:p14="http://schemas.microsoft.com/office/powerpoint/2010/main" val="3988548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Structure</a:t>
            </a:r>
          </a:p>
        </p:txBody>
      </p:sp>
      <p:sp>
        <p:nvSpPr>
          <p:cNvPr id="3" name="Content Placeholder 2"/>
          <p:cNvSpPr>
            <a:spLocks noGrp="1"/>
          </p:cNvSpPr>
          <p:nvPr>
            <p:ph idx="1"/>
          </p:nvPr>
        </p:nvSpPr>
        <p:spPr/>
        <p:txBody>
          <a:bodyPr/>
          <a:lstStyle/>
          <a:p>
            <a:r>
              <a:rPr lang="en-US" b="1" dirty="0">
                <a:solidFill>
                  <a:schemeClr val="bg2"/>
                </a:solidFill>
              </a:rPr>
              <a:t>Section 1: </a:t>
            </a:r>
            <a:r>
              <a:rPr lang="en-US" altLang="zh-CN" b="1" dirty="0">
                <a:solidFill>
                  <a:schemeClr val="bg2"/>
                </a:solidFill>
                <a:ea typeface="SimSun" pitchFamily="2" charset="-122"/>
              </a:rPr>
              <a:t>A global perspective on slum and rural electrification</a:t>
            </a:r>
          </a:p>
          <a:p>
            <a:r>
              <a:rPr lang="en-US" dirty="0">
                <a:ea typeface="SimSun" pitchFamily="2" charset="-122"/>
              </a:rPr>
              <a:t>Section 2: </a:t>
            </a:r>
            <a:r>
              <a:rPr lang="en-US" altLang="zh-CN" dirty="0">
                <a:ea typeface="SimSun" pitchFamily="2" charset="-122"/>
              </a:rPr>
              <a:t>The Sao Paulo, Brazil project </a:t>
            </a:r>
          </a:p>
          <a:p>
            <a:r>
              <a:rPr lang="en-US" dirty="0">
                <a:ea typeface="SimSun" pitchFamily="2" charset="-122"/>
              </a:rPr>
              <a:t>Section 3: </a:t>
            </a:r>
            <a:r>
              <a:rPr lang="en-US" altLang="zh-CN" dirty="0">
                <a:ea typeface="SimSun" pitchFamily="2" charset="-122"/>
              </a:rPr>
              <a:t>Societal benefits</a:t>
            </a:r>
          </a:p>
          <a:p>
            <a:endParaRPr lang="en-US" dirty="0"/>
          </a:p>
        </p:txBody>
      </p:sp>
      <p:sp>
        <p:nvSpPr>
          <p:cNvPr id="4" name="Slide Number Placeholder 3"/>
          <p:cNvSpPr>
            <a:spLocks noGrp="1"/>
          </p:cNvSpPr>
          <p:nvPr>
            <p:ph type="sldNum" sz="quarter" idx="11"/>
          </p:nvPr>
        </p:nvSpPr>
        <p:spPr/>
        <p:txBody>
          <a:bodyPr/>
          <a:lstStyle/>
          <a:p>
            <a:fld id="{E1B93EF5-62DC-4D0D-A7B0-C74897CCA81C}" type="slidenum">
              <a:rPr lang="en-US" smtClean="0"/>
              <a:pPr/>
              <a:t>2</a:t>
            </a:fld>
            <a:endParaRPr lang="en-US" dirty="0"/>
          </a:p>
        </p:txBody>
      </p:sp>
      <p:sp>
        <p:nvSpPr>
          <p:cNvPr id="5" name="Footer Placeholder 4"/>
          <p:cNvSpPr>
            <a:spLocks noGrp="1"/>
          </p:cNvSpPr>
          <p:nvPr>
            <p:ph type="ftr" sz="quarter" idx="12"/>
          </p:nvPr>
        </p:nvSpPr>
        <p:spPr/>
        <p:txBody>
          <a:bodyPr/>
          <a:lstStyle/>
          <a:p>
            <a:r>
              <a:rPr lang="en-US"/>
              <a:t>The Societal Benefits of Copper_World Electrification_6 September 2012</a:t>
            </a:r>
            <a:endParaRPr lang="en-US" dirty="0"/>
          </a:p>
        </p:txBody>
      </p:sp>
    </p:spTree>
    <p:extLst>
      <p:ext uri="{BB962C8B-B14F-4D97-AF65-F5344CB8AC3E}">
        <p14:creationId xmlns:p14="http://schemas.microsoft.com/office/powerpoint/2010/main" val="2250680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a:t>
            </a:r>
          </a:p>
        </p:txBody>
      </p:sp>
      <p:sp>
        <p:nvSpPr>
          <p:cNvPr id="4" name="Footer Placeholder 3"/>
          <p:cNvSpPr>
            <a:spLocks noGrp="1"/>
          </p:cNvSpPr>
          <p:nvPr>
            <p:ph type="ftr" sz="quarter" idx="11"/>
          </p:nvPr>
        </p:nvSpPr>
        <p:spPr/>
        <p:txBody>
          <a:bodyPr/>
          <a:lstStyle/>
          <a:p>
            <a:r>
              <a:rPr lang="en-US"/>
              <a:t>The Societal Benefits of Copper_World Electrification_6 September 2012</a:t>
            </a:r>
            <a:endParaRPr lang="en-US" dirty="0"/>
          </a:p>
        </p:txBody>
      </p:sp>
      <p:sp>
        <p:nvSpPr>
          <p:cNvPr id="5" name="Slide Number Placeholder 4"/>
          <p:cNvSpPr>
            <a:spLocks noGrp="1"/>
          </p:cNvSpPr>
          <p:nvPr>
            <p:ph type="sldNum" sz="quarter" idx="12"/>
          </p:nvPr>
        </p:nvSpPr>
        <p:spPr/>
        <p:txBody>
          <a:bodyPr/>
          <a:lstStyle/>
          <a:p>
            <a:fld id="{E1B93EF5-62DC-4D0D-A7B0-C74897CCA81C}" type="slidenum">
              <a:rPr lang="en-US" smtClean="0"/>
              <a:pPr/>
              <a:t>20</a:t>
            </a:fld>
            <a:endParaRPr lang="en-US"/>
          </a:p>
        </p:txBody>
      </p:sp>
      <p:sp>
        <p:nvSpPr>
          <p:cNvPr id="3" name="TextBox 2"/>
          <p:cNvSpPr txBox="1"/>
          <p:nvPr/>
        </p:nvSpPr>
        <p:spPr>
          <a:xfrm>
            <a:off x="650639" y="1733327"/>
            <a:ext cx="8205837" cy="615553"/>
          </a:xfrm>
          <a:prstGeom prst="rect">
            <a:avLst/>
          </a:prstGeom>
          <a:noFill/>
        </p:spPr>
        <p:txBody>
          <a:bodyPr wrap="square" lIns="0" tIns="0" rIns="0" bIns="0" rtlCol="0">
            <a:spAutoFit/>
          </a:bodyPr>
          <a:lstStyle/>
          <a:p>
            <a:r>
              <a:rPr lang="en-US" sz="2000" dirty="0">
                <a:solidFill>
                  <a:schemeClr val="bg2"/>
                </a:solidFill>
              </a:rPr>
              <a:t>Overview of continuing electrification projects by Copper </a:t>
            </a:r>
            <a:r>
              <a:rPr lang="en-US" sz="2000" dirty="0" err="1">
                <a:solidFill>
                  <a:schemeClr val="bg2"/>
                </a:solidFill>
              </a:rPr>
              <a:t>Alliance</a:t>
            </a:r>
            <a:r>
              <a:rPr lang="en-US" sz="2000" baseline="30000" dirty="0" err="1">
                <a:solidFill>
                  <a:schemeClr val="bg2"/>
                </a:solidFill>
              </a:rPr>
              <a:t>TM</a:t>
            </a:r>
            <a:r>
              <a:rPr lang="en-US" sz="2000" dirty="0">
                <a:solidFill>
                  <a:schemeClr val="bg2"/>
                </a:solidFill>
              </a:rPr>
              <a:t> partner, </a:t>
            </a:r>
            <a:r>
              <a:rPr lang="en-US" sz="2000" b="1" dirty="0">
                <a:solidFill>
                  <a:schemeClr val="bg2"/>
                </a:solidFill>
              </a:rPr>
              <a:t>AES </a:t>
            </a:r>
            <a:r>
              <a:rPr lang="en-US" sz="2000" b="1" dirty="0" err="1">
                <a:solidFill>
                  <a:schemeClr val="bg2"/>
                </a:solidFill>
              </a:rPr>
              <a:t>Eletropaulo</a:t>
            </a:r>
            <a:r>
              <a:rPr lang="en-US" sz="2000" dirty="0">
                <a:solidFill>
                  <a:schemeClr val="bg2"/>
                </a:solidFill>
              </a:rPr>
              <a:t>, Sao Paulo, Brazil</a:t>
            </a:r>
          </a:p>
        </p:txBody>
      </p:sp>
      <p:pic>
        <p:nvPicPr>
          <p:cNvPr id="6" name="AES Energy Sav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100" t="9708" r="9845" b="10436"/>
          <a:stretch/>
        </p:blipFill>
        <p:spPr>
          <a:xfrm>
            <a:off x="1187624" y="2506002"/>
            <a:ext cx="6768752" cy="3795035"/>
          </a:xfrm>
          <a:prstGeom prst="rect">
            <a:avLst/>
          </a:prstGeom>
        </p:spPr>
      </p:pic>
    </p:spTree>
    <p:extLst>
      <p:ext uri="{BB962C8B-B14F-4D97-AF65-F5344CB8AC3E}">
        <p14:creationId xmlns:p14="http://schemas.microsoft.com/office/powerpoint/2010/main" val="382344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100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Upgrading Distribution Network</a:t>
            </a:r>
          </a:p>
        </p:txBody>
      </p:sp>
      <p:sp>
        <p:nvSpPr>
          <p:cNvPr id="4" name="Footer Placeholder 3"/>
          <p:cNvSpPr>
            <a:spLocks noGrp="1"/>
          </p:cNvSpPr>
          <p:nvPr>
            <p:ph type="ftr" sz="quarter" idx="11"/>
          </p:nvPr>
        </p:nvSpPr>
        <p:spPr/>
        <p:txBody>
          <a:bodyPr/>
          <a:lstStyle/>
          <a:p>
            <a:r>
              <a:rPr lang="en-US"/>
              <a:t>The Societal Benefits of Copper_World Electrification_6 September 2012</a:t>
            </a:r>
            <a:endParaRPr lang="en-US" dirty="0"/>
          </a:p>
        </p:txBody>
      </p:sp>
      <p:sp>
        <p:nvSpPr>
          <p:cNvPr id="5" name="Slide Number Placeholder 4"/>
          <p:cNvSpPr>
            <a:spLocks noGrp="1"/>
          </p:cNvSpPr>
          <p:nvPr>
            <p:ph type="sldNum" sz="quarter" idx="12"/>
          </p:nvPr>
        </p:nvSpPr>
        <p:spPr/>
        <p:txBody>
          <a:bodyPr/>
          <a:lstStyle/>
          <a:p>
            <a:fld id="{E1B93EF5-62DC-4D0D-A7B0-C74897CCA81C}" type="slidenum">
              <a:rPr lang="en-US" smtClean="0"/>
              <a:pPr/>
              <a:t>21</a:t>
            </a:fld>
            <a:endParaRPr lang="en-US"/>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45133" y="1844675"/>
            <a:ext cx="719927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31800" y="1592796"/>
            <a:ext cx="5868392" cy="1477328"/>
          </a:xfrm>
          <a:prstGeom prst="rect">
            <a:avLst/>
          </a:prstGeom>
        </p:spPr>
        <p:txBody>
          <a:bodyPr wrap="square">
            <a:spAutoFit/>
          </a:bodyPr>
          <a:lstStyle/>
          <a:p>
            <a:pPr marL="285750" indent="-285750">
              <a:buFont typeface="Arial" pitchFamily="34" charset="0"/>
              <a:buChar char="•"/>
              <a:defRPr/>
            </a:pPr>
            <a:r>
              <a:rPr lang="en-US" dirty="0">
                <a:solidFill>
                  <a:schemeClr val="bg2"/>
                </a:solidFill>
              </a:rPr>
              <a:t>Energy efficient distribution transformers</a:t>
            </a:r>
          </a:p>
          <a:p>
            <a:pPr marL="285750" indent="-285750">
              <a:buFont typeface="Arial" pitchFamily="34" charset="0"/>
              <a:buChar char="•"/>
              <a:defRPr/>
            </a:pPr>
            <a:r>
              <a:rPr lang="en-US" dirty="0">
                <a:solidFill>
                  <a:schemeClr val="bg2"/>
                </a:solidFill>
              </a:rPr>
              <a:t>Bi-coaxial drop cables(anti-theft)</a:t>
            </a:r>
          </a:p>
          <a:p>
            <a:pPr marL="285750" indent="-285750">
              <a:buFont typeface="Arial" pitchFamily="34" charset="0"/>
              <a:buChar char="•"/>
              <a:defRPr/>
            </a:pPr>
            <a:r>
              <a:rPr lang="en-US" dirty="0">
                <a:solidFill>
                  <a:schemeClr val="bg2"/>
                </a:solidFill>
              </a:rPr>
              <a:t>Public lighting</a:t>
            </a:r>
          </a:p>
          <a:p>
            <a:pPr marL="285750" indent="-285750">
              <a:buFont typeface="Arial" pitchFamily="34" charset="0"/>
              <a:buChar char="•"/>
              <a:defRPr/>
            </a:pPr>
            <a:r>
              <a:rPr lang="en-US" dirty="0">
                <a:solidFill>
                  <a:schemeClr val="bg2"/>
                </a:solidFill>
              </a:rPr>
              <a:t>Metering</a:t>
            </a:r>
          </a:p>
          <a:p>
            <a:pPr marL="285750" indent="-285750">
              <a:buFont typeface="Arial" pitchFamily="34" charset="0"/>
              <a:buChar char="•"/>
              <a:defRPr/>
            </a:pPr>
            <a:r>
              <a:rPr lang="en-US" dirty="0">
                <a:solidFill>
                  <a:schemeClr val="bg2"/>
                </a:solidFill>
              </a:rPr>
              <a:t>Quality distribution cables </a:t>
            </a:r>
          </a:p>
        </p:txBody>
      </p:sp>
    </p:spTree>
    <p:extLst>
      <p:ext uri="{BB962C8B-B14F-4D97-AF65-F5344CB8AC3E}">
        <p14:creationId xmlns:p14="http://schemas.microsoft.com/office/powerpoint/2010/main" val="1409837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quality of life</a:t>
            </a:r>
          </a:p>
        </p:txBody>
      </p:sp>
      <p:sp>
        <p:nvSpPr>
          <p:cNvPr id="4" name="Footer Placeholder 3"/>
          <p:cNvSpPr>
            <a:spLocks noGrp="1"/>
          </p:cNvSpPr>
          <p:nvPr>
            <p:ph type="ftr" sz="quarter" idx="11"/>
          </p:nvPr>
        </p:nvSpPr>
        <p:spPr/>
        <p:txBody>
          <a:bodyPr/>
          <a:lstStyle/>
          <a:p>
            <a:r>
              <a:rPr lang="en-US"/>
              <a:t>The Societal Benefits of Copper_World Electrification_6 September 2012</a:t>
            </a:r>
            <a:endParaRPr lang="en-US" dirty="0"/>
          </a:p>
        </p:txBody>
      </p:sp>
      <p:sp>
        <p:nvSpPr>
          <p:cNvPr id="5" name="Slide Number Placeholder 4"/>
          <p:cNvSpPr>
            <a:spLocks noGrp="1"/>
          </p:cNvSpPr>
          <p:nvPr>
            <p:ph type="sldNum" sz="quarter" idx="12"/>
          </p:nvPr>
        </p:nvSpPr>
        <p:spPr/>
        <p:txBody>
          <a:bodyPr/>
          <a:lstStyle/>
          <a:p>
            <a:fld id="{E1B93EF5-62DC-4D0D-A7B0-C74897CCA81C}" type="slidenum">
              <a:rPr lang="en-US" smtClean="0"/>
              <a:pPr/>
              <a:t>22</a:t>
            </a:fld>
            <a:endParaRPr lang="en-US"/>
          </a:p>
        </p:txBody>
      </p:sp>
      <p:pic>
        <p:nvPicPr>
          <p:cNvPr id="921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7753" y="1628800"/>
            <a:ext cx="2426418" cy="389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864171" y="1628800"/>
            <a:ext cx="4572000" cy="2062103"/>
          </a:xfrm>
          <a:prstGeom prst="rect">
            <a:avLst/>
          </a:prstGeom>
        </p:spPr>
        <p:txBody>
          <a:bodyPr>
            <a:spAutoFit/>
          </a:bodyPr>
          <a:lstStyle/>
          <a:p>
            <a:pPr>
              <a:defRPr/>
            </a:pPr>
            <a:r>
              <a:rPr lang="en-US" sz="2000" b="1" dirty="0">
                <a:solidFill>
                  <a:schemeClr val="bg2"/>
                </a:solidFill>
              </a:rPr>
              <a:t>Rewiring</a:t>
            </a:r>
          </a:p>
          <a:p>
            <a:pPr marL="285750" indent="-285750">
              <a:buFont typeface="Arial" pitchFamily="34" charset="0"/>
              <a:buChar char="•"/>
              <a:defRPr/>
            </a:pPr>
            <a:r>
              <a:rPr lang="en-US" dirty="0">
                <a:solidFill>
                  <a:schemeClr val="bg2"/>
                </a:solidFill>
              </a:rPr>
              <a:t>above code to meet current &amp; future  demand</a:t>
            </a:r>
          </a:p>
          <a:p>
            <a:pPr lvl="1">
              <a:defRPr/>
            </a:pPr>
            <a:r>
              <a:rPr lang="en-US" dirty="0">
                <a:solidFill>
                  <a:schemeClr val="bg2"/>
                </a:solidFill>
              </a:rPr>
              <a:t> – e.g. 2.5mm2 circuit</a:t>
            </a:r>
          </a:p>
          <a:p>
            <a:pPr lvl="1">
              <a:defRPr/>
            </a:pPr>
            <a:r>
              <a:rPr lang="en-US" dirty="0">
                <a:solidFill>
                  <a:schemeClr val="bg2"/>
                </a:solidFill>
              </a:rPr>
              <a:t>              6mm2 drop cable</a:t>
            </a:r>
          </a:p>
          <a:p>
            <a:pPr marL="285750" indent="-285750">
              <a:buFont typeface="Arial" pitchFamily="34" charset="0"/>
              <a:buChar char="•"/>
              <a:defRPr/>
            </a:pPr>
            <a:r>
              <a:rPr lang="en-US" dirty="0">
                <a:solidFill>
                  <a:schemeClr val="bg2"/>
                </a:solidFill>
              </a:rPr>
              <a:t> improve safety</a:t>
            </a:r>
          </a:p>
          <a:p>
            <a:pPr marL="285750" indent="-285750">
              <a:buFont typeface="Arial" pitchFamily="34" charset="0"/>
              <a:buChar char="•"/>
              <a:defRPr/>
            </a:pPr>
            <a:r>
              <a:rPr lang="en-US" dirty="0">
                <a:solidFill>
                  <a:schemeClr val="bg2"/>
                </a:solidFill>
              </a:rPr>
              <a:t> reduce energy losses</a:t>
            </a:r>
          </a:p>
        </p:txBody>
      </p:sp>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988" y="4005064"/>
            <a:ext cx="3998913"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37753" y="3362799"/>
            <a:ext cx="2426418" cy="246221"/>
          </a:xfrm>
          <a:prstGeom prst="rect">
            <a:avLst/>
          </a:prstGeom>
          <a:solidFill>
            <a:schemeClr val="bg1"/>
          </a:solidFill>
        </p:spPr>
        <p:txBody>
          <a:bodyPr wrap="square" lIns="0" tIns="0" rIns="0" bIns="0" rtlCol="0">
            <a:spAutoFit/>
          </a:bodyPr>
          <a:lstStyle/>
          <a:p>
            <a:pPr algn="ctr"/>
            <a:r>
              <a:rPr lang="en-US" sz="1600" b="1" dirty="0">
                <a:solidFill>
                  <a:schemeClr val="accent2"/>
                </a:solidFill>
              </a:rPr>
              <a:t>Before</a:t>
            </a:r>
          </a:p>
        </p:txBody>
      </p:sp>
      <p:sp>
        <p:nvSpPr>
          <p:cNvPr id="13" name="TextBox 12"/>
          <p:cNvSpPr txBox="1"/>
          <p:nvPr/>
        </p:nvSpPr>
        <p:spPr>
          <a:xfrm>
            <a:off x="5150171" y="3761420"/>
            <a:ext cx="2426418" cy="246221"/>
          </a:xfrm>
          <a:prstGeom prst="rect">
            <a:avLst/>
          </a:prstGeom>
          <a:solidFill>
            <a:schemeClr val="bg1"/>
          </a:solidFill>
        </p:spPr>
        <p:txBody>
          <a:bodyPr wrap="square" lIns="0" tIns="0" rIns="0" bIns="0" rtlCol="0">
            <a:spAutoFit/>
          </a:bodyPr>
          <a:lstStyle/>
          <a:p>
            <a:pPr algn="ctr"/>
            <a:r>
              <a:rPr lang="en-US" sz="1600" b="1" dirty="0">
                <a:solidFill>
                  <a:srgbClr val="92D050"/>
                </a:solidFill>
              </a:rPr>
              <a:t>After</a:t>
            </a:r>
          </a:p>
        </p:txBody>
      </p:sp>
    </p:spTree>
    <p:extLst>
      <p:ext uri="{BB962C8B-B14F-4D97-AF65-F5344CB8AC3E}">
        <p14:creationId xmlns:p14="http://schemas.microsoft.com/office/powerpoint/2010/main" val="1375261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efficiency</a:t>
            </a:r>
          </a:p>
        </p:txBody>
      </p:sp>
      <p:sp>
        <p:nvSpPr>
          <p:cNvPr id="4" name="Footer Placeholder 3"/>
          <p:cNvSpPr>
            <a:spLocks noGrp="1"/>
          </p:cNvSpPr>
          <p:nvPr>
            <p:ph type="ftr" sz="quarter" idx="11"/>
          </p:nvPr>
        </p:nvSpPr>
        <p:spPr/>
        <p:txBody>
          <a:bodyPr/>
          <a:lstStyle/>
          <a:p>
            <a:r>
              <a:rPr lang="en-US"/>
              <a:t>The Societal Benefits of Copper_World Electrification_6 September 2012</a:t>
            </a:r>
            <a:endParaRPr lang="en-US" dirty="0"/>
          </a:p>
        </p:txBody>
      </p:sp>
      <p:sp>
        <p:nvSpPr>
          <p:cNvPr id="5" name="Slide Number Placeholder 4"/>
          <p:cNvSpPr>
            <a:spLocks noGrp="1"/>
          </p:cNvSpPr>
          <p:nvPr>
            <p:ph type="sldNum" sz="quarter" idx="12"/>
          </p:nvPr>
        </p:nvSpPr>
        <p:spPr/>
        <p:txBody>
          <a:bodyPr/>
          <a:lstStyle/>
          <a:p>
            <a:fld id="{E1B93EF5-62DC-4D0D-A7B0-C74897CCA81C}" type="slidenum">
              <a:rPr lang="en-US" smtClean="0"/>
              <a:pPr/>
              <a:t>23</a:t>
            </a:fld>
            <a:endParaRPr lang="en-US"/>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1801" y="3971988"/>
            <a:ext cx="8280400" cy="231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31801" y="1556792"/>
            <a:ext cx="8280400" cy="2630848"/>
          </a:xfrm>
          <a:prstGeom prst="rect">
            <a:avLst/>
          </a:prstGeom>
          <a:noFill/>
        </p:spPr>
        <p:txBody>
          <a:bodyPr wrap="square" lIns="0" tIns="0" rIns="0" bIns="0" rtlCol="0">
            <a:spAutoFit/>
          </a:bodyPr>
          <a:lstStyle/>
          <a:p>
            <a:r>
              <a:rPr lang="en-US" sz="2000" b="1" dirty="0">
                <a:solidFill>
                  <a:schemeClr val="bg2"/>
                </a:solidFill>
                <a:ea typeface="ＭＳ Ｐゴシック" pitchFamily="-112" charset="-128"/>
              </a:rPr>
              <a:t>Replacement of incandescent lamps for compact fluorescent lamps</a:t>
            </a:r>
          </a:p>
          <a:p>
            <a:pPr marL="285750" indent="-285750">
              <a:buFont typeface="Arial" pitchFamily="34" charset="0"/>
              <a:buChar char="•"/>
            </a:pPr>
            <a:endParaRPr lang="en-US" dirty="0">
              <a:solidFill>
                <a:schemeClr val="bg2"/>
              </a:solidFill>
              <a:ea typeface="ＭＳ Ｐゴシック" pitchFamily="-112" charset="-128"/>
            </a:endParaRPr>
          </a:p>
          <a:p>
            <a:pPr marL="285750" indent="-285750">
              <a:buFont typeface="Arial" pitchFamily="34" charset="0"/>
              <a:buChar char="•"/>
            </a:pPr>
            <a:r>
              <a:rPr lang="en-US" dirty="0">
                <a:solidFill>
                  <a:schemeClr val="bg2"/>
                </a:solidFill>
                <a:ea typeface="ＭＳ Ｐゴシック" pitchFamily="-112" charset="-128"/>
              </a:rPr>
              <a:t>Saved 17 kWh / month / lamp</a:t>
            </a:r>
          </a:p>
          <a:p>
            <a:pPr marL="742950" lvl="1" indent="-285750">
              <a:spcBef>
                <a:spcPct val="20000"/>
              </a:spcBef>
              <a:buFont typeface="Arial" pitchFamily="34" charset="0"/>
              <a:buChar char="•"/>
              <a:defRPr/>
            </a:pPr>
            <a:r>
              <a:rPr lang="en-US" sz="1600" dirty="0">
                <a:solidFill>
                  <a:schemeClr val="bg2"/>
                </a:solidFill>
                <a:ea typeface="ＭＳ Ｐゴシック" pitchFamily="-112" charset="-128"/>
              </a:rPr>
              <a:t>Power average of the  incandescent lamps: 70 W</a:t>
            </a:r>
          </a:p>
          <a:p>
            <a:pPr marL="742950" lvl="1" indent="-285750">
              <a:lnSpc>
                <a:spcPct val="0"/>
              </a:lnSpc>
              <a:spcBef>
                <a:spcPct val="20000"/>
              </a:spcBef>
              <a:buFont typeface="Arial" pitchFamily="34" charset="0"/>
              <a:buChar char="•"/>
              <a:defRPr/>
            </a:pPr>
            <a:endParaRPr lang="en-US" sz="1600" dirty="0">
              <a:solidFill>
                <a:schemeClr val="bg2"/>
              </a:solidFill>
              <a:ea typeface="ＭＳ Ｐゴシック" pitchFamily="-112" charset="-128"/>
            </a:endParaRPr>
          </a:p>
          <a:p>
            <a:pPr marL="742950" lvl="1" indent="-285750">
              <a:spcBef>
                <a:spcPct val="20000"/>
              </a:spcBef>
              <a:buFont typeface="Arial" pitchFamily="34" charset="0"/>
              <a:buChar char="•"/>
              <a:defRPr/>
            </a:pPr>
            <a:r>
              <a:rPr lang="en-US" sz="1600" dirty="0">
                <a:solidFill>
                  <a:schemeClr val="bg2"/>
                </a:solidFill>
                <a:ea typeface="ＭＳ Ｐゴシック" pitchFamily="-112" charset="-128"/>
              </a:rPr>
              <a:t>Power average of the CFL lamps: 23 W</a:t>
            </a:r>
          </a:p>
          <a:p>
            <a:pPr marL="742950" lvl="1" indent="-285750">
              <a:spcBef>
                <a:spcPct val="20000"/>
              </a:spcBef>
              <a:buFont typeface="Arial" pitchFamily="34" charset="0"/>
              <a:buChar char="•"/>
              <a:defRPr/>
            </a:pPr>
            <a:r>
              <a:rPr lang="en-US" sz="1600" dirty="0">
                <a:solidFill>
                  <a:schemeClr val="bg2"/>
                </a:solidFill>
                <a:ea typeface="ＭＳ Ｐゴシック" pitchFamily="-112" charset="-128"/>
              </a:rPr>
              <a:t>Time average of the lamps: 12 hours / day</a:t>
            </a:r>
            <a:r>
              <a:rPr lang="en-US" sz="1600" dirty="0">
                <a:solidFill>
                  <a:schemeClr val="bg2"/>
                </a:solidFill>
                <a:effectLst>
                  <a:outerShdw blurRad="38100" dist="38100" dir="2700000" algn="tl">
                    <a:srgbClr val="C0C0C0"/>
                  </a:outerShdw>
                </a:effectLst>
                <a:ea typeface="ＭＳ Ｐゴシック" pitchFamily="-112" charset="-128"/>
              </a:rPr>
              <a:t>  </a:t>
            </a:r>
          </a:p>
          <a:p>
            <a:pPr marL="285750" indent="-285750">
              <a:buFont typeface="Arial" pitchFamily="34" charset="0"/>
              <a:buChar char="•"/>
            </a:pPr>
            <a:endParaRPr lang="en-US" dirty="0">
              <a:solidFill>
                <a:schemeClr val="bg2"/>
              </a:solidFill>
              <a:ea typeface="ＭＳ Ｐゴシック" pitchFamily="-112" charset="-128"/>
            </a:endParaRPr>
          </a:p>
          <a:p>
            <a:endParaRPr lang="en-US" sz="2000" b="1" dirty="0">
              <a:solidFill>
                <a:schemeClr val="bg2"/>
              </a:solidFill>
              <a:ea typeface="ＭＳ Ｐゴシック" pitchFamily="-112" charset="-128"/>
            </a:endParaRPr>
          </a:p>
          <a:p>
            <a:endParaRPr lang="en-US" sz="1600" dirty="0" err="1">
              <a:solidFill>
                <a:schemeClr val="bg2"/>
              </a:solidFill>
            </a:endParaRPr>
          </a:p>
        </p:txBody>
      </p:sp>
    </p:spTree>
    <p:extLst>
      <p:ext uri="{BB962C8B-B14F-4D97-AF65-F5344CB8AC3E}">
        <p14:creationId xmlns:p14="http://schemas.microsoft.com/office/powerpoint/2010/main" val="3662494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Replacement of refrigerators</a:t>
            </a:r>
          </a:p>
        </p:txBody>
      </p:sp>
      <p:sp>
        <p:nvSpPr>
          <p:cNvPr id="3" name="Content Placeholder 2"/>
          <p:cNvSpPr>
            <a:spLocks noGrp="1"/>
          </p:cNvSpPr>
          <p:nvPr>
            <p:ph idx="1"/>
          </p:nvPr>
        </p:nvSpPr>
        <p:spPr>
          <a:xfrm>
            <a:off x="453089" y="1664804"/>
            <a:ext cx="8280402" cy="4248149"/>
          </a:xfrm>
        </p:spPr>
        <p:txBody>
          <a:bodyPr/>
          <a:lstStyle/>
          <a:p>
            <a:pPr marL="342900" indent="-342900">
              <a:buFont typeface="Arial" pitchFamily="34" charset="0"/>
              <a:buChar char="•"/>
            </a:pPr>
            <a:r>
              <a:rPr lang="en-US" sz="2000" dirty="0">
                <a:ea typeface="ＭＳ Ｐゴシック" pitchFamily="-112" charset="-128"/>
              </a:rPr>
              <a:t>New refrigerators with eco-friendly cooling gas</a:t>
            </a:r>
          </a:p>
          <a:p>
            <a:pPr marL="342900" indent="-342900">
              <a:buFont typeface="Arial" pitchFamily="34" charset="0"/>
              <a:buChar char="•"/>
            </a:pPr>
            <a:r>
              <a:rPr lang="en-US" sz="2000" dirty="0">
                <a:ea typeface="ＭＳ Ｐゴシック" pitchFamily="-112" charset="-128"/>
              </a:rPr>
              <a:t>All metallic materials recycled and CFC or HCFC incinerated</a:t>
            </a:r>
          </a:p>
          <a:p>
            <a:pPr marL="342900" indent="-342900">
              <a:buFont typeface="Arial" pitchFamily="34" charset="0"/>
              <a:buChar char="•"/>
            </a:pPr>
            <a:r>
              <a:rPr lang="en-US" sz="2000" dirty="0">
                <a:ea typeface="ＭＳ Ｐゴシック" pitchFamily="-112" charset="-128"/>
              </a:rPr>
              <a:t>Savings of 46 kWh / month per field survey</a:t>
            </a:r>
          </a:p>
          <a:p>
            <a:endParaRPr lang="en-US" sz="2000" dirty="0">
              <a:ea typeface="ＭＳ Ｐゴシック" pitchFamily="-112" charset="-128"/>
            </a:endParaRPr>
          </a:p>
          <a:p>
            <a:endParaRPr lang="en-US" dirty="0"/>
          </a:p>
        </p:txBody>
      </p:sp>
      <p:sp>
        <p:nvSpPr>
          <p:cNvPr id="4" name="Footer Placeholder 3"/>
          <p:cNvSpPr>
            <a:spLocks noGrp="1"/>
          </p:cNvSpPr>
          <p:nvPr>
            <p:ph type="ftr" sz="quarter" idx="11"/>
          </p:nvPr>
        </p:nvSpPr>
        <p:spPr/>
        <p:txBody>
          <a:bodyPr/>
          <a:lstStyle/>
          <a:p>
            <a:r>
              <a:rPr lang="en-US"/>
              <a:t>The Societal Benefits of Copper_World Electrification_6 September 2012</a:t>
            </a:r>
            <a:endParaRPr lang="en-US" dirty="0"/>
          </a:p>
        </p:txBody>
      </p:sp>
      <p:sp>
        <p:nvSpPr>
          <p:cNvPr id="5" name="Slide Number Placeholder 4"/>
          <p:cNvSpPr>
            <a:spLocks noGrp="1"/>
          </p:cNvSpPr>
          <p:nvPr>
            <p:ph type="sldNum" sz="quarter" idx="12"/>
          </p:nvPr>
        </p:nvSpPr>
        <p:spPr/>
        <p:txBody>
          <a:bodyPr/>
          <a:lstStyle/>
          <a:p>
            <a:fld id="{E1B93EF5-62DC-4D0D-A7B0-C74897CCA81C}" type="slidenum">
              <a:rPr lang="en-US" smtClean="0"/>
              <a:pPr/>
              <a:t>24</a:t>
            </a:fld>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018402"/>
            <a:ext cx="8187862" cy="352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485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900" dirty="0">
                <a:ea typeface="ＭＳ Ｐゴシック" pitchFamily="-112" charset="-128"/>
              </a:rPr>
              <a:t>Replacement of electric shower with solar water heating (where possible)</a:t>
            </a:r>
            <a:br>
              <a:rPr lang="en-US" dirty="0">
                <a:ea typeface="ＭＳ Ｐゴシック" pitchFamily="-112" charset="-128"/>
              </a:rPr>
            </a:br>
            <a:endParaRPr lang="en-US" dirty="0"/>
          </a:p>
        </p:txBody>
      </p:sp>
      <p:sp>
        <p:nvSpPr>
          <p:cNvPr id="4" name="Footer Placeholder 3"/>
          <p:cNvSpPr>
            <a:spLocks noGrp="1"/>
          </p:cNvSpPr>
          <p:nvPr>
            <p:ph type="ftr" sz="quarter" idx="11"/>
          </p:nvPr>
        </p:nvSpPr>
        <p:spPr/>
        <p:txBody>
          <a:bodyPr/>
          <a:lstStyle/>
          <a:p>
            <a:r>
              <a:rPr lang="en-US"/>
              <a:t>The Societal Benefits of Copper_World Electrification_6 September 2012</a:t>
            </a:r>
            <a:endParaRPr lang="en-US" dirty="0"/>
          </a:p>
        </p:txBody>
      </p:sp>
      <p:sp>
        <p:nvSpPr>
          <p:cNvPr id="5" name="Slide Number Placeholder 4"/>
          <p:cNvSpPr>
            <a:spLocks noGrp="1"/>
          </p:cNvSpPr>
          <p:nvPr>
            <p:ph type="sldNum" sz="quarter" idx="12"/>
          </p:nvPr>
        </p:nvSpPr>
        <p:spPr/>
        <p:txBody>
          <a:bodyPr/>
          <a:lstStyle/>
          <a:p>
            <a:fld id="{E1B93EF5-62DC-4D0D-A7B0-C74897CCA81C}" type="slidenum">
              <a:rPr lang="en-US" smtClean="0"/>
              <a:pPr/>
              <a:t>25</a:t>
            </a:fld>
            <a:endParaRPr lang="en-US"/>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1800" y="2816932"/>
            <a:ext cx="8280400" cy="3401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9552" y="1556792"/>
            <a:ext cx="7704856" cy="1661993"/>
          </a:xfrm>
          <a:prstGeom prst="rect">
            <a:avLst/>
          </a:prstGeom>
          <a:noFill/>
        </p:spPr>
        <p:txBody>
          <a:bodyPr wrap="square" lIns="0" tIns="0" rIns="0" bIns="0" rtlCol="0">
            <a:spAutoFit/>
          </a:bodyPr>
          <a:lstStyle/>
          <a:p>
            <a:pPr marL="342900" indent="-342900">
              <a:buFont typeface="Arial" pitchFamily="34" charset="0"/>
              <a:buChar char="•"/>
            </a:pPr>
            <a:r>
              <a:rPr lang="en-US" sz="2000" dirty="0">
                <a:solidFill>
                  <a:schemeClr val="bg2"/>
                </a:solidFill>
                <a:ea typeface="ＭＳ Ｐゴシック" pitchFamily="-112" charset="-128"/>
              </a:rPr>
              <a:t>Save on average 46 kWh / month / house</a:t>
            </a:r>
          </a:p>
          <a:p>
            <a:pPr marL="342900" indent="-342900">
              <a:buFont typeface="Arial" pitchFamily="34" charset="0"/>
              <a:buChar char="•"/>
            </a:pPr>
            <a:r>
              <a:rPr lang="en-US" sz="2000" dirty="0">
                <a:solidFill>
                  <a:schemeClr val="bg2"/>
                </a:solidFill>
                <a:ea typeface="ＭＳ Ｐゴシック" pitchFamily="-112" charset="-128"/>
              </a:rPr>
              <a:t>Use of solar heating 65% of the time</a:t>
            </a:r>
          </a:p>
          <a:p>
            <a:pPr marL="342900" indent="-342900">
              <a:buFont typeface="Arial" pitchFamily="34" charset="0"/>
              <a:buChar char="•"/>
            </a:pPr>
            <a:r>
              <a:rPr lang="en-US" sz="2000" dirty="0">
                <a:solidFill>
                  <a:schemeClr val="bg2"/>
                </a:solidFill>
                <a:ea typeface="ＭＳ Ｐゴシック" pitchFamily="-112" charset="-128"/>
              </a:rPr>
              <a:t>Installation of energy use metering </a:t>
            </a:r>
          </a:p>
          <a:p>
            <a:endParaRPr lang="en-US" sz="1600" b="1" dirty="0">
              <a:ea typeface="ＭＳ Ｐゴシック" pitchFamily="-112" charset="-128"/>
            </a:endParaRPr>
          </a:p>
          <a:p>
            <a:r>
              <a:rPr lang="en-US" sz="1600" b="1" dirty="0">
                <a:ea typeface="ＭＳ Ｐゴシック" pitchFamily="-112" charset="-128"/>
              </a:rPr>
              <a:t> </a:t>
            </a:r>
          </a:p>
          <a:p>
            <a:endParaRPr lang="en-US" sz="1600" dirty="0" err="1">
              <a:solidFill>
                <a:schemeClr val="bg2"/>
              </a:solidFill>
            </a:endParaRPr>
          </a:p>
        </p:txBody>
      </p:sp>
    </p:spTree>
    <p:extLst>
      <p:ext uri="{BB962C8B-B14F-4D97-AF65-F5344CB8AC3E}">
        <p14:creationId xmlns:p14="http://schemas.microsoft.com/office/powerpoint/2010/main" val="1127799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Outcomes</a:t>
            </a:r>
          </a:p>
        </p:txBody>
      </p:sp>
      <p:sp>
        <p:nvSpPr>
          <p:cNvPr id="3" name="Content Placeholder 2"/>
          <p:cNvSpPr>
            <a:spLocks noGrp="1"/>
          </p:cNvSpPr>
          <p:nvPr>
            <p:ph idx="1"/>
          </p:nvPr>
        </p:nvSpPr>
        <p:spPr>
          <a:xfrm>
            <a:off x="431798" y="1844675"/>
            <a:ext cx="8496685" cy="4248149"/>
          </a:xfrm>
        </p:spPr>
        <p:txBody>
          <a:bodyPr>
            <a:normAutofit/>
          </a:bodyPr>
          <a:lstStyle/>
          <a:p>
            <a:pPr marL="285750" indent="-285750">
              <a:buFont typeface="Arial" pitchFamily="34" charset="0"/>
              <a:buChar char="•"/>
              <a:defRPr/>
            </a:pPr>
            <a:r>
              <a:rPr lang="en-US" b="0" dirty="0"/>
              <a:t>$2 Million successful pilot project (2006-2007)</a:t>
            </a:r>
          </a:p>
          <a:p>
            <a:pPr marL="285750" indent="-285750">
              <a:buFont typeface="Arial" pitchFamily="34" charset="0"/>
              <a:buChar char="•"/>
              <a:defRPr/>
            </a:pPr>
            <a:r>
              <a:rPr lang="en-US" b="0" dirty="0"/>
              <a:t>Continued investment at rate of US$ 30 million per year by AES </a:t>
            </a:r>
            <a:r>
              <a:rPr lang="en-US" b="0" dirty="0" err="1"/>
              <a:t>Eletropaulo</a:t>
            </a:r>
            <a:endParaRPr lang="en-US" b="0" dirty="0"/>
          </a:p>
          <a:p>
            <a:pPr marL="645750" lvl="1" indent="-285750">
              <a:defRPr/>
            </a:pPr>
            <a:r>
              <a:rPr lang="en-US" sz="1600" b="0" dirty="0"/>
              <a:t>servicing homes and small businesses</a:t>
            </a:r>
          </a:p>
          <a:p>
            <a:pPr marL="285750" indent="-285750">
              <a:buFont typeface="Arial" pitchFamily="34" charset="0"/>
              <a:buChar char="•"/>
              <a:defRPr/>
            </a:pPr>
            <a:r>
              <a:rPr lang="en-US" b="0" dirty="0"/>
              <a:t>Energy savings up to 50% per household</a:t>
            </a:r>
          </a:p>
          <a:p>
            <a:pPr marL="645750" lvl="1" indent="-285750">
              <a:defRPr/>
            </a:pPr>
            <a:r>
              <a:rPr lang="en-US" sz="1600" dirty="0"/>
              <a:t>from 200-300 down to 100-200 kWh/month</a:t>
            </a:r>
          </a:p>
          <a:p>
            <a:pPr marL="285750" indent="-285750">
              <a:buFont typeface="Arial" pitchFamily="34" charset="0"/>
              <a:buChar char="•"/>
              <a:defRPr/>
            </a:pPr>
            <a:r>
              <a:rPr lang="en-US" b="0" dirty="0"/>
              <a:t>Brazil government supports replacement old refrigerators with EE models</a:t>
            </a:r>
          </a:p>
          <a:p>
            <a:pPr marL="285750" indent="-285750">
              <a:buFont typeface="Arial" pitchFamily="34" charset="0"/>
              <a:buChar char="•"/>
              <a:defRPr/>
            </a:pPr>
            <a:r>
              <a:rPr lang="en-US" b="0" dirty="0"/>
              <a:t>More than 90% paying customers</a:t>
            </a:r>
          </a:p>
          <a:p>
            <a:pPr marL="285750" indent="-285750">
              <a:buFont typeface="Arial" pitchFamily="34" charset="0"/>
              <a:buChar char="•"/>
              <a:defRPr/>
            </a:pPr>
            <a:r>
              <a:rPr lang="en-US" b="0" dirty="0"/>
              <a:t>Satisfaction with: customer services, safety, affordability, obtaining legal address, access to micro-credit, job training = </a:t>
            </a:r>
            <a:r>
              <a:rPr lang="en-US" b="0" dirty="0">
                <a:solidFill>
                  <a:srgbClr val="00B050"/>
                </a:solidFill>
              </a:rPr>
              <a:t>FULL CITIZENSHIP</a:t>
            </a:r>
          </a:p>
          <a:p>
            <a:pPr marL="285750" indent="-285750">
              <a:buFont typeface="Arial" pitchFamily="34" charset="0"/>
              <a:buChar char="•"/>
              <a:defRPr/>
            </a:pPr>
            <a:endParaRPr lang="en-US" dirty="0"/>
          </a:p>
          <a:p>
            <a:endParaRPr lang="en-US" dirty="0"/>
          </a:p>
        </p:txBody>
      </p:sp>
      <p:sp>
        <p:nvSpPr>
          <p:cNvPr id="4" name="Footer Placeholder 3"/>
          <p:cNvSpPr>
            <a:spLocks noGrp="1"/>
          </p:cNvSpPr>
          <p:nvPr>
            <p:ph type="ftr" sz="quarter" idx="11"/>
          </p:nvPr>
        </p:nvSpPr>
        <p:spPr/>
        <p:txBody>
          <a:bodyPr/>
          <a:lstStyle/>
          <a:p>
            <a:r>
              <a:rPr lang="en-US"/>
              <a:t>The Societal Benefits of Copper_World Electrification_6 September 2012</a:t>
            </a:r>
            <a:endParaRPr lang="en-US" dirty="0"/>
          </a:p>
        </p:txBody>
      </p:sp>
      <p:sp>
        <p:nvSpPr>
          <p:cNvPr id="5" name="Slide Number Placeholder 4"/>
          <p:cNvSpPr>
            <a:spLocks noGrp="1"/>
          </p:cNvSpPr>
          <p:nvPr>
            <p:ph type="sldNum" sz="quarter" idx="12"/>
          </p:nvPr>
        </p:nvSpPr>
        <p:spPr/>
        <p:txBody>
          <a:bodyPr/>
          <a:lstStyle/>
          <a:p>
            <a:fld id="{E1B93EF5-62DC-4D0D-A7B0-C74897CCA81C}" type="slidenum">
              <a:rPr lang="en-US" smtClean="0"/>
              <a:pPr/>
              <a:t>26</a:t>
            </a:fld>
            <a:endParaRPr lang="en-US"/>
          </a:p>
        </p:txBody>
      </p:sp>
    </p:spTree>
    <p:extLst>
      <p:ext uri="{BB962C8B-B14F-4D97-AF65-F5344CB8AC3E}">
        <p14:creationId xmlns:p14="http://schemas.microsoft.com/office/powerpoint/2010/main" val="1194224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Structure</a:t>
            </a:r>
          </a:p>
        </p:txBody>
      </p:sp>
      <p:sp>
        <p:nvSpPr>
          <p:cNvPr id="3" name="Content Placeholder 2"/>
          <p:cNvSpPr>
            <a:spLocks noGrp="1"/>
          </p:cNvSpPr>
          <p:nvPr>
            <p:ph idx="1"/>
          </p:nvPr>
        </p:nvSpPr>
        <p:spPr/>
        <p:txBody>
          <a:bodyPr/>
          <a:lstStyle/>
          <a:p>
            <a:r>
              <a:rPr lang="en-US" dirty="0"/>
              <a:t>Section 1: </a:t>
            </a:r>
            <a:r>
              <a:rPr lang="en-US" altLang="zh-CN" dirty="0">
                <a:ea typeface="SimSun" pitchFamily="2" charset="-122"/>
              </a:rPr>
              <a:t>A global perspective on slum and rural electrification</a:t>
            </a:r>
          </a:p>
          <a:p>
            <a:r>
              <a:rPr lang="en-US" dirty="0"/>
              <a:t>Section 2: </a:t>
            </a:r>
            <a:r>
              <a:rPr lang="en-US" altLang="zh-CN" dirty="0"/>
              <a:t>The Sao Paulo, Brazil project </a:t>
            </a:r>
          </a:p>
          <a:p>
            <a:r>
              <a:rPr lang="en-US" b="1" dirty="0">
                <a:solidFill>
                  <a:schemeClr val="bg2"/>
                </a:solidFill>
                <a:ea typeface="SimSun" pitchFamily="2" charset="-122"/>
              </a:rPr>
              <a:t>Section 3: </a:t>
            </a:r>
            <a:r>
              <a:rPr lang="en-US" altLang="zh-CN" b="1" dirty="0">
                <a:solidFill>
                  <a:schemeClr val="bg2"/>
                </a:solidFill>
                <a:ea typeface="SimSun" pitchFamily="2" charset="-122"/>
              </a:rPr>
              <a:t>Societal benefits</a:t>
            </a:r>
          </a:p>
          <a:p>
            <a:endParaRPr lang="en-US" dirty="0"/>
          </a:p>
        </p:txBody>
      </p:sp>
      <p:sp>
        <p:nvSpPr>
          <p:cNvPr id="4" name="Slide Number Placeholder 3"/>
          <p:cNvSpPr>
            <a:spLocks noGrp="1"/>
          </p:cNvSpPr>
          <p:nvPr>
            <p:ph type="sldNum" sz="quarter" idx="11"/>
          </p:nvPr>
        </p:nvSpPr>
        <p:spPr/>
        <p:txBody>
          <a:bodyPr/>
          <a:lstStyle/>
          <a:p>
            <a:fld id="{E1B93EF5-62DC-4D0D-A7B0-C74897CCA81C}" type="slidenum">
              <a:rPr lang="en-US" smtClean="0"/>
              <a:pPr/>
              <a:t>27</a:t>
            </a:fld>
            <a:endParaRPr lang="en-US" dirty="0"/>
          </a:p>
        </p:txBody>
      </p:sp>
      <p:sp>
        <p:nvSpPr>
          <p:cNvPr id="5" name="Footer Placeholder 4"/>
          <p:cNvSpPr>
            <a:spLocks noGrp="1"/>
          </p:cNvSpPr>
          <p:nvPr>
            <p:ph type="ftr" sz="quarter" idx="12"/>
          </p:nvPr>
        </p:nvSpPr>
        <p:spPr/>
        <p:txBody>
          <a:bodyPr/>
          <a:lstStyle/>
          <a:p>
            <a:r>
              <a:rPr lang="en-US"/>
              <a:t>The Societal Benefits of Copper_World Electrification_6 September 2012</a:t>
            </a:r>
            <a:endParaRPr lang="en-US" dirty="0"/>
          </a:p>
        </p:txBody>
      </p:sp>
    </p:spTree>
    <p:extLst>
      <p:ext uri="{BB962C8B-B14F-4D97-AF65-F5344CB8AC3E}">
        <p14:creationId xmlns:p14="http://schemas.microsoft.com/office/powerpoint/2010/main" val="3176586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Societal Benefits of Access to Sustainable Energy</a:t>
            </a:r>
          </a:p>
        </p:txBody>
      </p:sp>
      <p:sp>
        <p:nvSpPr>
          <p:cNvPr id="3" name="Content Placeholder 2"/>
          <p:cNvSpPr>
            <a:spLocks noGrp="1"/>
          </p:cNvSpPr>
          <p:nvPr>
            <p:ph idx="1"/>
          </p:nvPr>
        </p:nvSpPr>
        <p:spPr/>
        <p:txBody>
          <a:bodyPr numCol="2">
            <a:noAutofit/>
          </a:bodyPr>
          <a:lstStyle/>
          <a:p>
            <a:pPr marL="440100" indent="-342900">
              <a:spcBef>
                <a:spcPts val="1200"/>
              </a:spcBef>
              <a:buFont typeface="+mj-lt"/>
              <a:buAutoNum type="arabicPeriod"/>
              <a:tabLst>
                <a:tab pos="914400" algn="l"/>
              </a:tabLst>
              <a:defRPr/>
            </a:pPr>
            <a:r>
              <a:rPr lang="en-US" altLang="zh-CN" dirty="0"/>
              <a:t>Safer living conditions</a:t>
            </a:r>
          </a:p>
          <a:p>
            <a:pPr marL="440100" indent="-342900">
              <a:spcBef>
                <a:spcPts val="1200"/>
              </a:spcBef>
              <a:buFont typeface="+mj-lt"/>
              <a:buAutoNum type="arabicPeriod"/>
              <a:tabLst>
                <a:tab pos="914400" algn="l"/>
              </a:tabLst>
              <a:defRPr/>
            </a:pPr>
            <a:r>
              <a:rPr lang="en-US" altLang="zh-CN" dirty="0"/>
              <a:t>Energy efficiency and clean energy can reduce carbon and other emissions</a:t>
            </a:r>
          </a:p>
          <a:p>
            <a:pPr marL="97200">
              <a:spcBef>
                <a:spcPts val="1200"/>
              </a:spcBef>
              <a:tabLst>
                <a:tab pos="914400" algn="l"/>
              </a:tabLst>
              <a:defRPr/>
            </a:pPr>
            <a:r>
              <a:rPr lang="en-US" altLang="zh-CN" dirty="0"/>
              <a:t>     Positive impact on:</a:t>
            </a:r>
          </a:p>
          <a:p>
            <a:pPr marL="783000" lvl="1" indent="-285750">
              <a:spcBef>
                <a:spcPts val="1200"/>
              </a:spcBef>
              <a:tabLst>
                <a:tab pos="914400" algn="l"/>
              </a:tabLst>
              <a:defRPr/>
            </a:pPr>
            <a:r>
              <a:rPr lang="en-US" altLang="zh-CN" dirty="0"/>
              <a:t>Climate change mitigation</a:t>
            </a:r>
          </a:p>
          <a:p>
            <a:pPr marL="783000" lvl="1" indent="-285750">
              <a:spcBef>
                <a:spcPts val="1200"/>
              </a:spcBef>
              <a:tabLst>
                <a:tab pos="914400" algn="l"/>
              </a:tabLst>
              <a:defRPr/>
            </a:pPr>
            <a:r>
              <a:rPr lang="en-US" altLang="zh-CN" dirty="0"/>
              <a:t>Human health</a:t>
            </a:r>
          </a:p>
          <a:p>
            <a:pPr marL="783000" lvl="1" indent="-285750">
              <a:spcBef>
                <a:spcPts val="1200"/>
              </a:spcBef>
              <a:tabLst>
                <a:tab pos="914400" algn="l"/>
              </a:tabLst>
              <a:defRPr/>
            </a:pPr>
            <a:r>
              <a:rPr lang="en-US" altLang="zh-CN" dirty="0"/>
              <a:t>Healthcare cost </a:t>
            </a:r>
          </a:p>
          <a:p>
            <a:pPr marL="783000" lvl="1" indent="-285750">
              <a:spcBef>
                <a:spcPts val="1200"/>
              </a:spcBef>
              <a:tabLst>
                <a:tab pos="914400" algn="l"/>
              </a:tabLst>
              <a:defRPr/>
            </a:pPr>
            <a:endParaRPr lang="en-US" altLang="zh-CN" dirty="0"/>
          </a:p>
          <a:p>
            <a:pPr marL="783000" lvl="1" indent="-285750">
              <a:spcBef>
                <a:spcPts val="1200"/>
              </a:spcBef>
              <a:tabLst>
                <a:tab pos="914400" algn="l"/>
              </a:tabLst>
              <a:defRPr/>
            </a:pPr>
            <a:endParaRPr lang="en-US" altLang="zh-CN" dirty="0"/>
          </a:p>
          <a:p>
            <a:pPr marL="783000" lvl="1" indent="-285750">
              <a:spcBef>
                <a:spcPts val="1200"/>
              </a:spcBef>
              <a:tabLst>
                <a:tab pos="914400" algn="l"/>
              </a:tabLst>
              <a:defRPr/>
            </a:pPr>
            <a:endParaRPr lang="en-US" altLang="zh-CN" dirty="0"/>
          </a:p>
          <a:p>
            <a:pPr marL="783000" lvl="1" indent="-285750">
              <a:spcBef>
                <a:spcPts val="1200"/>
              </a:spcBef>
              <a:tabLst>
                <a:tab pos="914400" algn="l"/>
              </a:tabLst>
              <a:defRPr/>
            </a:pPr>
            <a:endParaRPr lang="en-US" altLang="zh-CN" sz="1600" dirty="0"/>
          </a:p>
          <a:p>
            <a:pPr marL="97200" lvl="1" indent="0">
              <a:spcBef>
                <a:spcPts val="1200"/>
              </a:spcBef>
              <a:spcAft>
                <a:spcPts val="2000"/>
              </a:spcAft>
              <a:buNone/>
              <a:tabLst>
                <a:tab pos="914400" algn="l"/>
              </a:tabLst>
              <a:defRPr/>
            </a:pPr>
            <a:r>
              <a:rPr lang="en-US" altLang="zh-CN" b="1" dirty="0"/>
              <a:t>3. Economic benefits</a:t>
            </a:r>
            <a:endParaRPr lang="en-US" altLang="zh-CN" dirty="0"/>
          </a:p>
          <a:p>
            <a:pPr marL="783000" lvl="1" indent="-285750">
              <a:spcBef>
                <a:spcPts val="1200"/>
              </a:spcBef>
              <a:tabLst>
                <a:tab pos="914400" algn="l"/>
              </a:tabLst>
              <a:defRPr/>
            </a:pPr>
            <a:r>
              <a:rPr lang="en-US" altLang="zh-CN" dirty="0"/>
              <a:t>To individuals, businesses, economies </a:t>
            </a:r>
          </a:p>
          <a:p>
            <a:pPr marL="783000" lvl="1" indent="-285750">
              <a:spcBef>
                <a:spcPts val="1200"/>
              </a:spcBef>
              <a:tabLst>
                <a:tab pos="914400" algn="l"/>
              </a:tabLst>
              <a:defRPr/>
            </a:pPr>
            <a:r>
              <a:rPr lang="en-US" altLang="zh-CN" dirty="0"/>
              <a:t>Job creation</a:t>
            </a:r>
          </a:p>
          <a:p>
            <a:pPr marL="497250" lvl="1" indent="0">
              <a:spcBef>
                <a:spcPts val="1200"/>
              </a:spcBef>
              <a:buNone/>
              <a:tabLst>
                <a:tab pos="914400" algn="l"/>
              </a:tabLst>
              <a:defRPr/>
            </a:pPr>
            <a:endParaRPr lang="en-US" altLang="zh-CN" dirty="0"/>
          </a:p>
          <a:p>
            <a:pPr marL="480150" indent="-342900">
              <a:spcBef>
                <a:spcPts val="1200"/>
              </a:spcBef>
              <a:buFont typeface="+mj-lt"/>
              <a:buAutoNum type="arabicPeriod" startAt="4"/>
              <a:tabLst>
                <a:tab pos="914400" algn="l"/>
              </a:tabLst>
              <a:defRPr/>
            </a:pPr>
            <a:endParaRPr lang="en-US" altLang="zh-CN" dirty="0"/>
          </a:p>
          <a:p>
            <a:pPr marL="423000" indent="-285750">
              <a:spcBef>
                <a:spcPts val="1200"/>
              </a:spcBef>
              <a:tabLst>
                <a:tab pos="914400" algn="l"/>
              </a:tabLst>
              <a:defRPr/>
            </a:pPr>
            <a:endParaRPr lang="en-US" altLang="zh-CN" dirty="0"/>
          </a:p>
          <a:p>
            <a:pPr marL="480150" indent="-342900">
              <a:spcBef>
                <a:spcPts val="1200"/>
              </a:spcBef>
              <a:buFont typeface="+mj-lt"/>
              <a:buAutoNum type="arabicPeriod" startAt="4"/>
              <a:tabLst>
                <a:tab pos="914400" algn="l"/>
              </a:tabLst>
              <a:defRPr/>
            </a:pPr>
            <a:endParaRPr lang="en-US" altLang="zh-CN" dirty="0"/>
          </a:p>
          <a:p>
            <a:pPr marL="783000" lvl="1" indent="-285750">
              <a:spcBef>
                <a:spcPts val="1200"/>
              </a:spcBef>
              <a:tabLst>
                <a:tab pos="914400" algn="l"/>
              </a:tabLst>
              <a:defRPr/>
            </a:pPr>
            <a:endParaRPr lang="en-US" altLang="zh-CN" dirty="0"/>
          </a:p>
          <a:p>
            <a:endParaRPr lang="en-US" dirty="0"/>
          </a:p>
        </p:txBody>
      </p:sp>
      <p:sp>
        <p:nvSpPr>
          <p:cNvPr id="4" name="Footer Placeholder 3"/>
          <p:cNvSpPr>
            <a:spLocks noGrp="1"/>
          </p:cNvSpPr>
          <p:nvPr>
            <p:ph type="ftr" sz="quarter" idx="11"/>
          </p:nvPr>
        </p:nvSpPr>
        <p:spPr/>
        <p:txBody>
          <a:bodyPr/>
          <a:lstStyle/>
          <a:p>
            <a:r>
              <a:rPr lang="en-US"/>
              <a:t>The Societal Benefits of Copper_World Electrification_6 September 2012</a:t>
            </a:r>
            <a:endParaRPr lang="en-US" dirty="0"/>
          </a:p>
        </p:txBody>
      </p:sp>
      <p:sp>
        <p:nvSpPr>
          <p:cNvPr id="5" name="Slide Number Placeholder 4"/>
          <p:cNvSpPr>
            <a:spLocks noGrp="1"/>
          </p:cNvSpPr>
          <p:nvPr>
            <p:ph type="sldNum" sz="quarter" idx="12"/>
          </p:nvPr>
        </p:nvSpPr>
        <p:spPr/>
        <p:txBody>
          <a:bodyPr/>
          <a:lstStyle/>
          <a:p>
            <a:fld id="{E1B93EF5-62DC-4D0D-A7B0-C74897CCA81C}" type="slidenum">
              <a:rPr lang="en-US" smtClean="0"/>
              <a:pPr/>
              <a:t>28</a:t>
            </a:fld>
            <a:endParaRPr lang="en-US"/>
          </a:p>
        </p:txBody>
      </p:sp>
      <p:pic>
        <p:nvPicPr>
          <p:cNvPr id="13314" name="Picture 2" descr="C:\Users\jturner\AppData\Local\Microsoft\Windows\Temporary Internet Files\Content.IE5\9T06XQCK\MP9000496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640869"/>
            <a:ext cx="3657600" cy="246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079376"/>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Societal Benefits</a:t>
            </a:r>
          </a:p>
        </p:txBody>
      </p:sp>
      <p:sp>
        <p:nvSpPr>
          <p:cNvPr id="3" name="Content Placeholder 2"/>
          <p:cNvSpPr>
            <a:spLocks noGrp="1"/>
          </p:cNvSpPr>
          <p:nvPr>
            <p:ph idx="1"/>
          </p:nvPr>
        </p:nvSpPr>
        <p:spPr/>
        <p:txBody>
          <a:bodyPr/>
          <a:lstStyle/>
          <a:p>
            <a:pPr marL="440100" lvl="1" indent="-342900">
              <a:spcBef>
                <a:spcPts val="1200"/>
              </a:spcBef>
              <a:spcAft>
                <a:spcPts val="2000"/>
              </a:spcAft>
              <a:buFont typeface="+mj-lt"/>
              <a:buAutoNum type="arabicPeriod" startAt="4"/>
              <a:tabLst>
                <a:tab pos="914400" algn="l"/>
              </a:tabLst>
              <a:defRPr/>
            </a:pPr>
            <a:r>
              <a:rPr lang="en-US" altLang="zh-CN" b="1" dirty="0"/>
              <a:t>Energy Efficiency of Access System</a:t>
            </a:r>
          </a:p>
          <a:p>
            <a:pPr marL="783000" lvl="1" indent="-285750">
              <a:spcBef>
                <a:spcPts val="1200"/>
              </a:spcBef>
              <a:tabLst>
                <a:tab pos="914400" algn="l"/>
              </a:tabLst>
              <a:defRPr/>
            </a:pPr>
            <a:r>
              <a:rPr lang="en-US" altLang="zh-CN" dirty="0"/>
              <a:t>Saved energy in one community can become available to another community without power</a:t>
            </a:r>
          </a:p>
          <a:p>
            <a:pPr marL="783000" lvl="1" indent="-285750">
              <a:spcBef>
                <a:spcPts val="1200"/>
              </a:spcBef>
              <a:tabLst>
                <a:tab pos="914400" algn="l"/>
              </a:tabLst>
              <a:defRPr/>
            </a:pPr>
            <a:r>
              <a:rPr lang="en-US" altLang="zh-CN" dirty="0"/>
              <a:t>More affordable energy</a:t>
            </a:r>
          </a:p>
          <a:p>
            <a:pPr marL="440100" lvl="1" indent="-342900">
              <a:spcBef>
                <a:spcPts val="1200"/>
              </a:spcBef>
              <a:spcAft>
                <a:spcPts val="2000"/>
              </a:spcAft>
              <a:buFont typeface="+mj-lt"/>
              <a:buAutoNum type="arabicPeriod" startAt="5"/>
              <a:tabLst>
                <a:tab pos="914400" algn="l"/>
              </a:tabLst>
              <a:defRPr/>
            </a:pPr>
            <a:r>
              <a:rPr lang="en-US" altLang="zh-CN" b="1" dirty="0"/>
              <a:t>Resource conservation</a:t>
            </a:r>
          </a:p>
          <a:p>
            <a:pPr marL="440100" lvl="1" indent="-342900">
              <a:spcBef>
                <a:spcPts val="1200"/>
              </a:spcBef>
              <a:spcAft>
                <a:spcPts val="2000"/>
              </a:spcAft>
              <a:buFont typeface="+mj-lt"/>
              <a:buAutoNum type="arabicPeriod" startAt="5"/>
              <a:tabLst>
                <a:tab pos="914400" algn="l"/>
              </a:tabLst>
              <a:defRPr/>
            </a:pPr>
            <a:r>
              <a:rPr lang="en-US" altLang="zh-CN" b="1" dirty="0"/>
              <a:t>Energy security</a:t>
            </a:r>
          </a:p>
          <a:p>
            <a:pPr marL="440100" lvl="1" indent="-342900">
              <a:spcBef>
                <a:spcPts val="1200"/>
              </a:spcBef>
              <a:spcAft>
                <a:spcPts val="2000"/>
              </a:spcAft>
              <a:buFont typeface="+mj-lt"/>
              <a:buAutoNum type="arabicPeriod" startAt="5"/>
              <a:tabLst>
                <a:tab pos="914400" algn="l"/>
              </a:tabLst>
              <a:defRPr/>
            </a:pPr>
            <a:r>
              <a:rPr lang="en-US" altLang="zh-CN" b="1" dirty="0"/>
              <a:t>Participation in society as citizens </a:t>
            </a:r>
          </a:p>
          <a:p>
            <a:pPr marL="783000" lvl="1" indent="-285750">
              <a:spcBef>
                <a:spcPts val="1200"/>
              </a:spcBef>
              <a:tabLst>
                <a:tab pos="914400" algn="l"/>
              </a:tabLst>
              <a:defRPr/>
            </a:pPr>
            <a:endParaRPr lang="en-US" altLang="zh-CN" dirty="0"/>
          </a:p>
          <a:p>
            <a:pPr marL="440100" lvl="1" indent="-342900">
              <a:spcBef>
                <a:spcPts val="1200"/>
              </a:spcBef>
              <a:spcAft>
                <a:spcPts val="2000"/>
              </a:spcAft>
              <a:buFont typeface="+mj-lt"/>
              <a:buAutoNum type="arabicPeriod" startAt="4"/>
              <a:tabLst>
                <a:tab pos="914400" algn="l"/>
              </a:tabLst>
              <a:defRPr/>
            </a:pPr>
            <a:endParaRPr lang="en-US" altLang="zh-CN" b="1" dirty="0"/>
          </a:p>
          <a:p>
            <a:pPr marL="97200" lvl="1" indent="0">
              <a:spcBef>
                <a:spcPts val="1200"/>
              </a:spcBef>
              <a:spcAft>
                <a:spcPts val="2000"/>
              </a:spcAft>
              <a:buNone/>
              <a:tabLst>
                <a:tab pos="914400" algn="l"/>
              </a:tabLst>
              <a:defRPr/>
            </a:pPr>
            <a:endParaRPr lang="en-US" altLang="zh-CN" b="1" dirty="0"/>
          </a:p>
          <a:p>
            <a:pPr marL="342900" indent="-342900">
              <a:buFont typeface="+mj-lt"/>
              <a:buAutoNum type="arabicPeriod" startAt="4"/>
            </a:pPr>
            <a:endParaRPr lang="en-US" dirty="0"/>
          </a:p>
        </p:txBody>
      </p:sp>
      <p:sp>
        <p:nvSpPr>
          <p:cNvPr id="4" name="Footer Placeholder 3"/>
          <p:cNvSpPr>
            <a:spLocks noGrp="1"/>
          </p:cNvSpPr>
          <p:nvPr>
            <p:ph type="ftr" sz="quarter" idx="11"/>
          </p:nvPr>
        </p:nvSpPr>
        <p:spPr/>
        <p:txBody>
          <a:bodyPr/>
          <a:lstStyle/>
          <a:p>
            <a:r>
              <a:rPr lang="en-US"/>
              <a:t>The Societal Benefits of Copper_World Electrification_6 September 2012</a:t>
            </a:r>
            <a:endParaRPr lang="en-US" dirty="0"/>
          </a:p>
        </p:txBody>
      </p:sp>
      <p:sp>
        <p:nvSpPr>
          <p:cNvPr id="5" name="Slide Number Placeholder 4"/>
          <p:cNvSpPr>
            <a:spLocks noGrp="1"/>
          </p:cNvSpPr>
          <p:nvPr>
            <p:ph type="sldNum" sz="quarter" idx="12"/>
          </p:nvPr>
        </p:nvSpPr>
        <p:spPr/>
        <p:txBody>
          <a:bodyPr/>
          <a:lstStyle/>
          <a:p>
            <a:fld id="{E1B93EF5-62DC-4D0D-A7B0-C74897CCA81C}" type="slidenum">
              <a:rPr lang="en-US" smtClean="0"/>
              <a:pPr/>
              <a:t>29</a:t>
            </a:fld>
            <a:endParaRPr lang="en-US"/>
          </a:p>
        </p:txBody>
      </p:sp>
      <p:pic>
        <p:nvPicPr>
          <p:cNvPr id="14338" name="Picture 2" descr="C:\Users\jturner\AppData\Local\Microsoft\Windows\Temporary Internet Files\Content.IE5\9T06XQCK\MP90043737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2816932"/>
            <a:ext cx="2987824" cy="3413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215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Slums</a:t>
            </a:r>
          </a:p>
        </p:txBody>
      </p:sp>
      <p:sp>
        <p:nvSpPr>
          <p:cNvPr id="3" name="Content Placeholder 2"/>
          <p:cNvSpPr>
            <a:spLocks noGrp="1"/>
          </p:cNvSpPr>
          <p:nvPr>
            <p:ph idx="1"/>
          </p:nvPr>
        </p:nvSpPr>
        <p:spPr/>
        <p:txBody>
          <a:bodyPr>
            <a:normAutofit fontScale="92500" lnSpcReduction="20000"/>
          </a:bodyPr>
          <a:lstStyle/>
          <a:p>
            <a:pPr defTabSz="1200150">
              <a:spcBef>
                <a:spcPct val="50000"/>
              </a:spcBef>
              <a:tabLst>
                <a:tab pos="398463" algn="l"/>
                <a:tab pos="406400" algn="l"/>
                <a:tab pos="1946275" algn="l"/>
                <a:tab pos="5768975" algn="l"/>
                <a:tab pos="5824538" algn="l"/>
                <a:tab pos="5891213" algn="l"/>
                <a:tab pos="6000750" algn="l"/>
              </a:tabLst>
            </a:pPr>
            <a:r>
              <a:rPr lang="en-US" dirty="0"/>
              <a:t>1 billion people in urban / </a:t>
            </a:r>
            <a:r>
              <a:rPr lang="en-US" dirty="0" err="1"/>
              <a:t>peri</a:t>
            </a:r>
            <a:r>
              <a:rPr lang="en-US" dirty="0"/>
              <a:t>-urban slums </a:t>
            </a:r>
          </a:p>
          <a:p>
            <a:pPr lvl="1" defTabSz="1200150">
              <a:spcBef>
                <a:spcPct val="50000"/>
              </a:spcBef>
              <a:tabLst>
                <a:tab pos="398463" algn="l"/>
                <a:tab pos="406400" algn="l"/>
                <a:tab pos="1946275" algn="l"/>
                <a:tab pos="5768975" algn="l"/>
                <a:tab pos="5824538" algn="l"/>
                <a:tab pos="5891213" algn="l"/>
                <a:tab pos="6000750" algn="l"/>
              </a:tabLst>
            </a:pPr>
            <a:r>
              <a:rPr lang="en-US" dirty="0"/>
              <a:t>1/3d of world urban population</a:t>
            </a:r>
          </a:p>
          <a:p>
            <a:pPr lvl="1" defTabSz="1200150">
              <a:spcBef>
                <a:spcPct val="50000"/>
              </a:spcBef>
              <a:tabLst>
                <a:tab pos="398463" algn="l"/>
                <a:tab pos="406400" algn="l"/>
                <a:tab pos="1946275" algn="l"/>
                <a:tab pos="5768975" algn="l"/>
                <a:tab pos="5824538" algn="l"/>
                <a:tab pos="5891213" algn="l"/>
                <a:tab pos="6000750" algn="l"/>
              </a:tabLst>
            </a:pPr>
            <a:r>
              <a:rPr lang="en-US" dirty="0"/>
              <a:t>Many in megacities</a:t>
            </a:r>
          </a:p>
          <a:p>
            <a:pPr lvl="1" defTabSz="1200150">
              <a:spcBef>
                <a:spcPct val="50000"/>
              </a:spcBef>
              <a:tabLst>
                <a:tab pos="398463" algn="l"/>
                <a:tab pos="406400" algn="l"/>
                <a:tab pos="1946275" algn="l"/>
                <a:tab pos="5768975" algn="l"/>
                <a:tab pos="5824538" algn="l"/>
                <a:tab pos="5891213" algn="l"/>
                <a:tab pos="6000750" algn="l"/>
              </a:tabLst>
            </a:pPr>
            <a:r>
              <a:rPr lang="en-US" dirty="0"/>
              <a:t>Growing @ 5% per annum</a:t>
            </a:r>
          </a:p>
          <a:p>
            <a:pPr defTabSz="1200150">
              <a:spcBef>
                <a:spcPct val="50000"/>
              </a:spcBef>
              <a:tabLst>
                <a:tab pos="398463" algn="l"/>
                <a:tab pos="406400" algn="l"/>
                <a:tab pos="1946275" algn="l"/>
                <a:tab pos="5768975" algn="l"/>
                <a:tab pos="5824538" algn="l"/>
                <a:tab pos="5891213" algn="l"/>
                <a:tab pos="6000750" algn="l"/>
              </a:tabLst>
            </a:pPr>
            <a:r>
              <a:rPr lang="en-US" dirty="0"/>
              <a:t>No or inadequate access to electricity</a:t>
            </a:r>
          </a:p>
          <a:p>
            <a:pPr lvl="1" defTabSz="1200150">
              <a:spcBef>
                <a:spcPts val="1200"/>
              </a:spcBef>
              <a:tabLst>
                <a:tab pos="398463" algn="l"/>
                <a:tab pos="406400" algn="l"/>
                <a:tab pos="1946275" algn="l"/>
                <a:tab pos="5768975" algn="l"/>
                <a:tab pos="5824538" algn="l"/>
                <a:tab pos="5891213" algn="l"/>
                <a:tab pos="6000750" algn="l"/>
              </a:tabLst>
            </a:pPr>
            <a:r>
              <a:rPr lang="en-US" dirty="0"/>
              <a:t>Low quality installations</a:t>
            </a:r>
          </a:p>
          <a:p>
            <a:pPr lvl="1" defTabSz="1200150">
              <a:spcBef>
                <a:spcPts val="1200"/>
              </a:spcBef>
              <a:tabLst>
                <a:tab pos="398463" algn="l"/>
                <a:tab pos="406400" algn="l"/>
                <a:tab pos="1946275" algn="l"/>
                <a:tab pos="5768975" algn="l"/>
                <a:tab pos="5824538" algn="l"/>
                <a:tab pos="5891213" algn="l"/>
                <a:tab pos="6000750" algn="l"/>
              </a:tabLst>
            </a:pPr>
            <a:r>
              <a:rPr lang="en-US" dirty="0"/>
              <a:t>Unaffordable, sometimes theft of power</a:t>
            </a:r>
          </a:p>
          <a:p>
            <a:pPr lvl="1" defTabSz="1200150">
              <a:spcBef>
                <a:spcPts val="1200"/>
              </a:spcBef>
              <a:tabLst>
                <a:tab pos="398463" algn="l"/>
                <a:tab pos="406400" algn="l"/>
                <a:tab pos="1946275" algn="l"/>
                <a:tab pos="5768975" algn="l"/>
                <a:tab pos="5824538" algn="l"/>
                <a:tab pos="5891213" algn="l"/>
                <a:tab pos="6000750" algn="l"/>
              </a:tabLst>
            </a:pPr>
            <a:r>
              <a:rPr lang="en-US" dirty="0"/>
              <a:t>Unsafe (injuries, death, fires..)</a:t>
            </a:r>
          </a:p>
          <a:p>
            <a:pPr lvl="1" defTabSz="1200150">
              <a:spcBef>
                <a:spcPts val="1200"/>
              </a:spcBef>
              <a:tabLst>
                <a:tab pos="398463" algn="l"/>
                <a:tab pos="406400" algn="l"/>
                <a:tab pos="1946275" algn="l"/>
                <a:tab pos="5768975" algn="l"/>
                <a:tab pos="5824538" algn="l"/>
                <a:tab pos="5891213" algn="l"/>
                <a:tab pos="6000750" algn="l"/>
              </a:tabLst>
            </a:pPr>
            <a:r>
              <a:rPr lang="en-US" dirty="0"/>
              <a:t>Waste of energy</a:t>
            </a:r>
          </a:p>
          <a:p>
            <a:endParaRPr lang="en-US" dirty="0"/>
          </a:p>
        </p:txBody>
      </p:sp>
      <p:sp>
        <p:nvSpPr>
          <p:cNvPr id="4" name="Footer Placeholder 3"/>
          <p:cNvSpPr>
            <a:spLocks noGrp="1"/>
          </p:cNvSpPr>
          <p:nvPr>
            <p:ph type="ftr" sz="quarter" idx="11"/>
          </p:nvPr>
        </p:nvSpPr>
        <p:spPr/>
        <p:txBody>
          <a:bodyPr/>
          <a:lstStyle/>
          <a:p>
            <a:r>
              <a:rPr lang="en-US" dirty="0"/>
              <a:t>The Societal Benefits of </a:t>
            </a:r>
            <a:r>
              <a:rPr lang="en-US" dirty="0" err="1"/>
              <a:t>Copper_World</a:t>
            </a:r>
            <a:r>
              <a:rPr lang="en-US" dirty="0"/>
              <a:t> Electrification_6 September 2012</a:t>
            </a:r>
          </a:p>
        </p:txBody>
      </p:sp>
      <p:sp>
        <p:nvSpPr>
          <p:cNvPr id="5" name="Slide Number Placeholder 4"/>
          <p:cNvSpPr>
            <a:spLocks noGrp="1"/>
          </p:cNvSpPr>
          <p:nvPr>
            <p:ph type="sldNum" sz="quarter" idx="12"/>
          </p:nvPr>
        </p:nvSpPr>
        <p:spPr/>
        <p:txBody>
          <a:bodyPr/>
          <a:lstStyle/>
          <a:p>
            <a:fld id="{E1B93EF5-62DC-4D0D-A7B0-C74897CCA81C}"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Recommended reading</a:t>
            </a:r>
          </a:p>
        </p:txBody>
      </p:sp>
      <p:sp>
        <p:nvSpPr>
          <p:cNvPr id="3" name="Content Placeholder 2"/>
          <p:cNvSpPr>
            <a:spLocks noGrp="1"/>
          </p:cNvSpPr>
          <p:nvPr>
            <p:ph idx="1"/>
          </p:nvPr>
        </p:nvSpPr>
        <p:spPr>
          <a:xfrm>
            <a:off x="431799" y="1844675"/>
            <a:ext cx="6012409" cy="4248149"/>
          </a:xfrm>
        </p:spPr>
        <p:txBody>
          <a:bodyPr>
            <a:noAutofit/>
          </a:bodyPr>
          <a:lstStyle/>
          <a:p>
            <a:pPr>
              <a:defRPr/>
            </a:pPr>
            <a:r>
              <a:rPr lang="en-US" sz="2000" dirty="0">
                <a:hlinkClick r:id="rId3"/>
              </a:rPr>
              <a:t>One step to citizenship </a:t>
            </a:r>
            <a:endParaRPr lang="en-US" sz="2000" dirty="0"/>
          </a:p>
          <a:p>
            <a:pPr marL="360000" lvl="2" indent="0">
              <a:buNone/>
              <a:defRPr/>
            </a:pPr>
            <a:r>
              <a:rPr lang="en-US" dirty="0"/>
              <a:t>ICA/AES publication (2009)</a:t>
            </a:r>
          </a:p>
          <a:p>
            <a:pPr>
              <a:defRPr/>
            </a:pPr>
            <a:r>
              <a:rPr lang="en-US" sz="2000" dirty="0"/>
              <a:t>The Fortune at the Bottom of the Pyramid</a:t>
            </a:r>
          </a:p>
          <a:p>
            <a:pPr marL="360000" lvl="2" indent="0">
              <a:buNone/>
              <a:defRPr/>
            </a:pPr>
            <a:r>
              <a:rPr lang="en-US" dirty="0"/>
              <a:t>C. K. </a:t>
            </a:r>
            <a:r>
              <a:rPr lang="en-US" dirty="0" err="1"/>
              <a:t>Prahalad</a:t>
            </a:r>
            <a:r>
              <a:rPr lang="en-US" dirty="0"/>
              <a:t> (2004)</a:t>
            </a:r>
          </a:p>
          <a:p>
            <a:pPr>
              <a:defRPr/>
            </a:pPr>
            <a:r>
              <a:rPr lang="en-US" sz="2000" dirty="0"/>
              <a:t>The White Man’s Burden</a:t>
            </a:r>
          </a:p>
          <a:p>
            <a:pPr marL="360000" lvl="2" indent="0">
              <a:buNone/>
              <a:defRPr/>
            </a:pPr>
            <a:r>
              <a:rPr lang="en-US" dirty="0"/>
              <a:t>Prof. William Easterly (2006)</a:t>
            </a:r>
          </a:p>
          <a:p>
            <a:pPr>
              <a:defRPr/>
            </a:pPr>
            <a:r>
              <a:rPr lang="en-US" dirty="0"/>
              <a:t> </a:t>
            </a:r>
            <a:r>
              <a:rPr lang="en-US" sz="2000" dirty="0">
                <a:hlinkClick r:id="rId4"/>
              </a:rPr>
              <a:t>Sustainable Energy For All</a:t>
            </a:r>
            <a:endParaRPr lang="en-US" sz="2000" dirty="0"/>
          </a:p>
          <a:p>
            <a:pPr marL="360000" lvl="2" indent="0">
              <a:lnSpc>
                <a:spcPct val="110000"/>
              </a:lnSpc>
              <a:buNone/>
              <a:defRPr/>
            </a:pPr>
            <a:r>
              <a:rPr lang="en-US" dirty="0"/>
              <a:t>Vision Statement BAN Ki-Moon, UN Sec. Gen. (2011)</a:t>
            </a:r>
          </a:p>
        </p:txBody>
      </p:sp>
      <p:sp>
        <p:nvSpPr>
          <p:cNvPr id="4" name="Footer Placeholder 3"/>
          <p:cNvSpPr>
            <a:spLocks noGrp="1"/>
          </p:cNvSpPr>
          <p:nvPr>
            <p:ph type="ftr" sz="quarter" idx="11"/>
          </p:nvPr>
        </p:nvSpPr>
        <p:spPr/>
        <p:txBody>
          <a:bodyPr/>
          <a:lstStyle/>
          <a:p>
            <a:r>
              <a:rPr lang="en-US"/>
              <a:t>The Societal Benefits of Copper_World Electrification_6 September 2012</a:t>
            </a:r>
            <a:endParaRPr lang="en-US" dirty="0"/>
          </a:p>
        </p:txBody>
      </p:sp>
      <p:sp>
        <p:nvSpPr>
          <p:cNvPr id="5" name="Slide Number Placeholder 4"/>
          <p:cNvSpPr>
            <a:spLocks noGrp="1"/>
          </p:cNvSpPr>
          <p:nvPr>
            <p:ph type="sldNum" sz="quarter" idx="12"/>
          </p:nvPr>
        </p:nvSpPr>
        <p:spPr/>
        <p:txBody>
          <a:bodyPr/>
          <a:lstStyle/>
          <a:p>
            <a:fld id="{E1B93EF5-62DC-4D0D-A7B0-C74897CCA81C}" type="slidenum">
              <a:rPr lang="en-US" smtClean="0"/>
              <a:pPr/>
              <a:t>30</a:t>
            </a:fld>
            <a:endParaRPr lang="en-US"/>
          </a:p>
        </p:txBody>
      </p:sp>
      <p:pic>
        <p:nvPicPr>
          <p:cNvPr id="15363" name="Picture 3" descr="C:\Users\jturner\AppData\Local\Microsoft\Windows\Temporary Internet Files\Content.IE5\JA5SHNUT\MP900439527[1].jpg"/>
          <p:cNvPicPr>
            <a:picLocks noChangeAspect="1" noChangeArrowheads="1"/>
          </p:cNvPicPr>
          <p:nvPr/>
        </p:nvPicPr>
        <p:blipFill rotWithShape="1">
          <a:blip r:embed="rId5">
            <a:extLst>
              <a:ext uri="{28A0092B-C50C-407E-A947-70E740481C1C}">
                <a14:useLocalDpi xmlns:a14="http://schemas.microsoft.com/office/drawing/2010/main" val="0"/>
              </a:ext>
            </a:extLst>
          </a:blip>
          <a:srcRect l="52652" t="18603"/>
          <a:stretch/>
        </p:blipFill>
        <p:spPr bwMode="auto">
          <a:xfrm>
            <a:off x="6444208" y="1567302"/>
            <a:ext cx="2274410" cy="5210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20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Footer Placeholder 2"/>
          <p:cNvSpPr>
            <a:spLocks noGrp="1"/>
          </p:cNvSpPr>
          <p:nvPr>
            <p:ph type="ftr" sz="quarter" idx="11"/>
          </p:nvPr>
        </p:nvSpPr>
        <p:spPr/>
        <p:txBody>
          <a:bodyPr/>
          <a:lstStyle/>
          <a:p>
            <a:r>
              <a:rPr lang="en-US"/>
              <a:t>The Societal Benefits of Copper_World Electrification_6 September 2012</a:t>
            </a:r>
          </a:p>
        </p:txBody>
      </p:sp>
      <p:sp>
        <p:nvSpPr>
          <p:cNvPr id="4" name="Slide Number Placeholder 3"/>
          <p:cNvSpPr>
            <a:spLocks noGrp="1"/>
          </p:cNvSpPr>
          <p:nvPr>
            <p:ph type="sldNum" sz="quarter" idx="12"/>
          </p:nvPr>
        </p:nvSpPr>
        <p:spPr/>
        <p:txBody>
          <a:bodyPr/>
          <a:lstStyle/>
          <a:p>
            <a:fld id="{E1B93EF5-62DC-4D0D-A7B0-C74897CCA81C}" type="slidenum">
              <a:rPr lang="en-US" smtClean="0"/>
              <a:pPr/>
              <a:t>31</a:t>
            </a:fld>
            <a:endParaRPr lang="en-US"/>
          </a:p>
        </p:txBody>
      </p:sp>
      <p:sp>
        <p:nvSpPr>
          <p:cNvPr id="5" name="Text Placeholder 4"/>
          <p:cNvSpPr>
            <a:spLocks noGrp="1"/>
          </p:cNvSpPr>
          <p:nvPr>
            <p:ph type="body" sz="quarter" idx="13"/>
          </p:nvPr>
        </p:nvSpPr>
        <p:spPr/>
        <p:txBody>
          <a:bodyPr/>
          <a:lstStyle/>
          <a:p>
            <a:r>
              <a:rPr lang="en-US" dirty="0"/>
              <a:t>For more information please contact</a:t>
            </a:r>
          </a:p>
        </p:txBody>
      </p:sp>
    </p:spTree>
    <p:extLst>
      <p:ext uri="{BB962C8B-B14F-4D97-AF65-F5344CB8AC3E}">
        <p14:creationId xmlns:p14="http://schemas.microsoft.com/office/powerpoint/2010/main" val="3672174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noFill/>
        </p:spPr>
        <p:txBody>
          <a:bodyPr lIns="0" tIns="0" rIns="0" bIns="0"/>
          <a:lstStyle/>
          <a:p>
            <a:pPr eaLnBrk="1" hangingPunct="1"/>
            <a:r>
              <a:rPr lang="en-US" dirty="0"/>
              <a:t>Background</a:t>
            </a:r>
          </a:p>
        </p:txBody>
      </p:sp>
      <p:sp>
        <p:nvSpPr>
          <p:cNvPr id="5123" name="Text Box 4"/>
          <p:cNvSpPr txBox="1">
            <a:spLocks noChangeArrowheads="1"/>
          </p:cNvSpPr>
          <p:nvPr/>
        </p:nvSpPr>
        <p:spPr bwMode="auto">
          <a:xfrm>
            <a:off x="6917135" y="2500313"/>
            <a:ext cx="61555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800">
                <a:solidFill>
                  <a:schemeClr val="tx1"/>
                </a:solidFill>
                <a:latin typeface="Garamond" pitchFamily="18" charset="0"/>
              </a:defRPr>
            </a:lvl1pPr>
            <a:lvl2pPr marL="742950" indent="-285750" eaLnBrk="0" hangingPunct="0">
              <a:defRPr sz="2800">
                <a:solidFill>
                  <a:schemeClr val="tx1"/>
                </a:solidFill>
                <a:latin typeface="Garamond" pitchFamily="18" charset="0"/>
              </a:defRPr>
            </a:lvl2pPr>
            <a:lvl3pPr marL="1143000" indent="-228600" eaLnBrk="0" hangingPunct="0">
              <a:defRPr sz="2800">
                <a:solidFill>
                  <a:schemeClr val="tx1"/>
                </a:solidFill>
                <a:latin typeface="Garamond" pitchFamily="18" charset="0"/>
              </a:defRPr>
            </a:lvl3pPr>
            <a:lvl4pPr marL="1600200" indent="-228600" eaLnBrk="0" hangingPunct="0">
              <a:defRPr sz="2800">
                <a:solidFill>
                  <a:schemeClr val="tx1"/>
                </a:solidFill>
                <a:latin typeface="Garamond" pitchFamily="18" charset="0"/>
              </a:defRPr>
            </a:lvl4pPr>
            <a:lvl5pPr marL="2057400" indent="-228600" eaLnBrk="0" hangingPunct="0">
              <a:defRPr sz="2800">
                <a:solidFill>
                  <a:schemeClr val="tx1"/>
                </a:solidFill>
                <a:latin typeface="Garamond" pitchFamily="18" charset="0"/>
              </a:defRPr>
            </a:lvl5pPr>
            <a:lvl6pPr marL="2514600" indent="-228600" eaLnBrk="0" fontAlgn="base" hangingPunct="0">
              <a:spcBef>
                <a:spcPct val="0"/>
              </a:spcBef>
              <a:spcAft>
                <a:spcPct val="0"/>
              </a:spcAft>
              <a:defRPr sz="2800">
                <a:solidFill>
                  <a:schemeClr val="tx1"/>
                </a:solidFill>
                <a:latin typeface="Garamond" pitchFamily="18" charset="0"/>
              </a:defRPr>
            </a:lvl6pPr>
            <a:lvl7pPr marL="2971800" indent="-228600" eaLnBrk="0" fontAlgn="base" hangingPunct="0">
              <a:spcBef>
                <a:spcPct val="0"/>
              </a:spcBef>
              <a:spcAft>
                <a:spcPct val="0"/>
              </a:spcAft>
              <a:defRPr sz="2800">
                <a:solidFill>
                  <a:schemeClr val="tx1"/>
                </a:solidFill>
                <a:latin typeface="Garamond" pitchFamily="18" charset="0"/>
              </a:defRPr>
            </a:lvl7pPr>
            <a:lvl8pPr marL="3429000" indent="-228600" eaLnBrk="0" fontAlgn="base" hangingPunct="0">
              <a:spcBef>
                <a:spcPct val="0"/>
              </a:spcBef>
              <a:spcAft>
                <a:spcPct val="0"/>
              </a:spcAft>
              <a:defRPr sz="2800">
                <a:solidFill>
                  <a:schemeClr val="tx1"/>
                </a:solidFill>
                <a:latin typeface="Garamond" pitchFamily="18" charset="0"/>
              </a:defRPr>
            </a:lvl8pPr>
            <a:lvl9pPr marL="3886200" indent="-228600" eaLnBrk="0" fontAlgn="base" hangingPunct="0">
              <a:spcBef>
                <a:spcPct val="0"/>
              </a:spcBef>
              <a:spcAft>
                <a:spcPct val="0"/>
              </a:spcAft>
              <a:defRPr sz="2800">
                <a:solidFill>
                  <a:schemeClr val="tx1"/>
                </a:solidFill>
                <a:latin typeface="Garamond" pitchFamily="18" charset="0"/>
              </a:defRPr>
            </a:lvl9pPr>
          </a:lstStyle>
          <a:p>
            <a:pPr eaLnBrk="1" hangingPunct="1"/>
            <a:endParaRPr lang="en-US"/>
          </a:p>
        </p:txBody>
      </p:sp>
      <p:pic>
        <p:nvPicPr>
          <p:cNvPr id="5125" name="Picture 4" descr="C:\Users\jmollet\Documents\Funding\USAID\Slum electrifiication\Slum population- 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522999"/>
            <a:ext cx="7543800"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a:t>The Societal Benefits of Copper_World Electrification_6 September 2012</a:t>
            </a:r>
            <a:endParaRPr lang="en-US" dirty="0"/>
          </a:p>
        </p:txBody>
      </p:sp>
      <p:sp>
        <p:nvSpPr>
          <p:cNvPr id="3" name="Slide Number Placeholder 2"/>
          <p:cNvSpPr>
            <a:spLocks noGrp="1"/>
          </p:cNvSpPr>
          <p:nvPr>
            <p:ph type="sldNum" sz="quarter" idx="12"/>
          </p:nvPr>
        </p:nvSpPr>
        <p:spPr/>
        <p:txBody>
          <a:bodyPr/>
          <a:lstStyle/>
          <a:p>
            <a:fld id="{E1B93EF5-62DC-4D0D-A7B0-C74897CCA81C}"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lIns="0" tIns="0" rIns="0" bIns="0"/>
          <a:lstStyle/>
          <a:p>
            <a:pPr eaLnBrk="1" hangingPunct="1"/>
            <a:r>
              <a:rPr lang="en-US" dirty="0"/>
              <a:t>Background</a:t>
            </a:r>
          </a:p>
        </p:txBody>
      </p:sp>
      <p:sp>
        <p:nvSpPr>
          <p:cNvPr id="6147" name="Text Box 4"/>
          <p:cNvSpPr txBox="1">
            <a:spLocks noChangeArrowheads="1"/>
          </p:cNvSpPr>
          <p:nvPr/>
        </p:nvSpPr>
        <p:spPr bwMode="auto">
          <a:xfrm>
            <a:off x="6917135" y="2500313"/>
            <a:ext cx="61555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800">
                <a:solidFill>
                  <a:schemeClr val="tx1"/>
                </a:solidFill>
                <a:latin typeface="Garamond" pitchFamily="18" charset="0"/>
              </a:defRPr>
            </a:lvl1pPr>
            <a:lvl2pPr marL="742950" indent="-285750" eaLnBrk="0" hangingPunct="0">
              <a:defRPr sz="2800">
                <a:solidFill>
                  <a:schemeClr val="tx1"/>
                </a:solidFill>
                <a:latin typeface="Garamond" pitchFamily="18" charset="0"/>
              </a:defRPr>
            </a:lvl2pPr>
            <a:lvl3pPr marL="1143000" indent="-228600" eaLnBrk="0" hangingPunct="0">
              <a:defRPr sz="2800">
                <a:solidFill>
                  <a:schemeClr val="tx1"/>
                </a:solidFill>
                <a:latin typeface="Garamond" pitchFamily="18" charset="0"/>
              </a:defRPr>
            </a:lvl3pPr>
            <a:lvl4pPr marL="1600200" indent="-228600" eaLnBrk="0" hangingPunct="0">
              <a:defRPr sz="2800">
                <a:solidFill>
                  <a:schemeClr val="tx1"/>
                </a:solidFill>
                <a:latin typeface="Garamond" pitchFamily="18" charset="0"/>
              </a:defRPr>
            </a:lvl4pPr>
            <a:lvl5pPr marL="2057400" indent="-228600" eaLnBrk="0" hangingPunct="0">
              <a:defRPr sz="2800">
                <a:solidFill>
                  <a:schemeClr val="tx1"/>
                </a:solidFill>
                <a:latin typeface="Garamond" pitchFamily="18" charset="0"/>
              </a:defRPr>
            </a:lvl5pPr>
            <a:lvl6pPr marL="2514600" indent="-228600" eaLnBrk="0" fontAlgn="base" hangingPunct="0">
              <a:spcBef>
                <a:spcPct val="0"/>
              </a:spcBef>
              <a:spcAft>
                <a:spcPct val="0"/>
              </a:spcAft>
              <a:defRPr sz="2800">
                <a:solidFill>
                  <a:schemeClr val="tx1"/>
                </a:solidFill>
                <a:latin typeface="Garamond" pitchFamily="18" charset="0"/>
              </a:defRPr>
            </a:lvl6pPr>
            <a:lvl7pPr marL="2971800" indent="-228600" eaLnBrk="0" fontAlgn="base" hangingPunct="0">
              <a:spcBef>
                <a:spcPct val="0"/>
              </a:spcBef>
              <a:spcAft>
                <a:spcPct val="0"/>
              </a:spcAft>
              <a:defRPr sz="2800">
                <a:solidFill>
                  <a:schemeClr val="tx1"/>
                </a:solidFill>
                <a:latin typeface="Garamond" pitchFamily="18" charset="0"/>
              </a:defRPr>
            </a:lvl7pPr>
            <a:lvl8pPr marL="3429000" indent="-228600" eaLnBrk="0" fontAlgn="base" hangingPunct="0">
              <a:spcBef>
                <a:spcPct val="0"/>
              </a:spcBef>
              <a:spcAft>
                <a:spcPct val="0"/>
              </a:spcAft>
              <a:defRPr sz="2800">
                <a:solidFill>
                  <a:schemeClr val="tx1"/>
                </a:solidFill>
                <a:latin typeface="Garamond" pitchFamily="18" charset="0"/>
              </a:defRPr>
            </a:lvl8pPr>
            <a:lvl9pPr marL="3886200" indent="-228600" eaLnBrk="0" fontAlgn="base" hangingPunct="0">
              <a:spcBef>
                <a:spcPct val="0"/>
              </a:spcBef>
              <a:spcAft>
                <a:spcPct val="0"/>
              </a:spcAft>
              <a:defRPr sz="2800">
                <a:solidFill>
                  <a:schemeClr val="tx1"/>
                </a:solidFill>
                <a:latin typeface="Garamond" pitchFamily="18" charset="0"/>
              </a:defRPr>
            </a:lvl9pPr>
          </a:lstStyle>
          <a:p>
            <a:pPr eaLnBrk="1" hangingPunct="1"/>
            <a:endParaRPr lang="en-US"/>
          </a:p>
        </p:txBody>
      </p:sp>
      <p:pic>
        <p:nvPicPr>
          <p:cNvPr id="6149" name="Picture 2" descr="C:\Users\jmollet\Documents\Funding\USAID\Slum electrifiication\Brazil\DSC016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56" y="1907138"/>
            <a:ext cx="4233863"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925" y="2346325"/>
            <a:ext cx="4114800"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Box 6"/>
          <p:cNvSpPr txBox="1">
            <a:spLocks noChangeArrowheads="1"/>
          </p:cNvSpPr>
          <p:nvPr/>
        </p:nvSpPr>
        <p:spPr bwMode="auto">
          <a:xfrm>
            <a:off x="1511660" y="5265204"/>
            <a:ext cx="23042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Garamond" pitchFamily="18" charset="0"/>
              </a:defRPr>
            </a:lvl1pPr>
            <a:lvl2pPr marL="742950" indent="-285750" eaLnBrk="0" hangingPunct="0">
              <a:defRPr sz="2800">
                <a:solidFill>
                  <a:schemeClr val="tx1"/>
                </a:solidFill>
                <a:latin typeface="Garamond" pitchFamily="18" charset="0"/>
              </a:defRPr>
            </a:lvl2pPr>
            <a:lvl3pPr marL="1143000" indent="-228600" eaLnBrk="0" hangingPunct="0">
              <a:defRPr sz="2800">
                <a:solidFill>
                  <a:schemeClr val="tx1"/>
                </a:solidFill>
                <a:latin typeface="Garamond" pitchFamily="18" charset="0"/>
              </a:defRPr>
            </a:lvl3pPr>
            <a:lvl4pPr marL="1600200" indent="-228600" eaLnBrk="0" hangingPunct="0">
              <a:defRPr sz="2800">
                <a:solidFill>
                  <a:schemeClr val="tx1"/>
                </a:solidFill>
                <a:latin typeface="Garamond" pitchFamily="18" charset="0"/>
              </a:defRPr>
            </a:lvl4pPr>
            <a:lvl5pPr marL="2057400" indent="-228600" eaLnBrk="0" hangingPunct="0">
              <a:defRPr sz="2800">
                <a:solidFill>
                  <a:schemeClr val="tx1"/>
                </a:solidFill>
                <a:latin typeface="Garamond" pitchFamily="18" charset="0"/>
              </a:defRPr>
            </a:lvl5pPr>
            <a:lvl6pPr marL="2514600" indent="-228600" eaLnBrk="0" fontAlgn="base" hangingPunct="0">
              <a:spcBef>
                <a:spcPct val="0"/>
              </a:spcBef>
              <a:spcAft>
                <a:spcPct val="0"/>
              </a:spcAft>
              <a:defRPr sz="2800">
                <a:solidFill>
                  <a:schemeClr val="tx1"/>
                </a:solidFill>
                <a:latin typeface="Garamond" pitchFamily="18" charset="0"/>
              </a:defRPr>
            </a:lvl6pPr>
            <a:lvl7pPr marL="2971800" indent="-228600" eaLnBrk="0" fontAlgn="base" hangingPunct="0">
              <a:spcBef>
                <a:spcPct val="0"/>
              </a:spcBef>
              <a:spcAft>
                <a:spcPct val="0"/>
              </a:spcAft>
              <a:defRPr sz="2800">
                <a:solidFill>
                  <a:schemeClr val="tx1"/>
                </a:solidFill>
                <a:latin typeface="Garamond" pitchFamily="18" charset="0"/>
              </a:defRPr>
            </a:lvl7pPr>
            <a:lvl8pPr marL="3429000" indent="-228600" eaLnBrk="0" fontAlgn="base" hangingPunct="0">
              <a:spcBef>
                <a:spcPct val="0"/>
              </a:spcBef>
              <a:spcAft>
                <a:spcPct val="0"/>
              </a:spcAft>
              <a:defRPr sz="2800">
                <a:solidFill>
                  <a:schemeClr val="tx1"/>
                </a:solidFill>
                <a:latin typeface="Garamond" pitchFamily="18" charset="0"/>
              </a:defRPr>
            </a:lvl8pPr>
            <a:lvl9pPr marL="3886200" indent="-228600" eaLnBrk="0" fontAlgn="base" hangingPunct="0">
              <a:spcBef>
                <a:spcPct val="0"/>
              </a:spcBef>
              <a:spcAft>
                <a:spcPct val="0"/>
              </a:spcAft>
              <a:defRPr sz="2800">
                <a:solidFill>
                  <a:schemeClr val="tx1"/>
                </a:solidFill>
                <a:latin typeface="Garamond" pitchFamily="18" charset="0"/>
              </a:defRPr>
            </a:lvl9pPr>
          </a:lstStyle>
          <a:p>
            <a:pPr eaLnBrk="1" hangingPunct="1"/>
            <a:r>
              <a:rPr lang="en-US" sz="2400" b="1" dirty="0">
                <a:solidFill>
                  <a:schemeClr val="bg2"/>
                </a:solidFill>
                <a:latin typeface="+mn-lt"/>
                <a:cs typeface="Times New Roman" pitchFamily="18" charset="0"/>
              </a:rPr>
              <a:t>Sao Paulo</a:t>
            </a:r>
          </a:p>
        </p:txBody>
      </p:sp>
      <p:sp>
        <p:nvSpPr>
          <p:cNvPr id="6152" name="TextBox 8"/>
          <p:cNvSpPr txBox="1">
            <a:spLocks noChangeArrowheads="1"/>
          </p:cNvSpPr>
          <p:nvPr/>
        </p:nvSpPr>
        <p:spPr bwMode="auto">
          <a:xfrm>
            <a:off x="6303963" y="1852613"/>
            <a:ext cx="1349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Garamond" pitchFamily="18" charset="0"/>
              </a:defRPr>
            </a:lvl1pPr>
            <a:lvl2pPr marL="742950" indent="-285750" eaLnBrk="0" hangingPunct="0">
              <a:defRPr sz="2800">
                <a:solidFill>
                  <a:schemeClr val="tx1"/>
                </a:solidFill>
                <a:latin typeface="Garamond" pitchFamily="18" charset="0"/>
              </a:defRPr>
            </a:lvl2pPr>
            <a:lvl3pPr marL="1143000" indent="-228600" eaLnBrk="0" hangingPunct="0">
              <a:defRPr sz="2800">
                <a:solidFill>
                  <a:schemeClr val="tx1"/>
                </a:solidFill>
                <a:latin typeface="Garamond" pitchFamily="18" charset="0"/>
              </a:defRPr>
            </a:lvl3pPr>
            <a:lvl4pPr marL="1600200" indent="-228600" eaLnBrk="0" hangingPunct="0">
              <a:defRPr sz="2800">
                <a:solidFill>
                  <a:schemeClr val="tx1"/>
                </a:solidFill>
                <a:latin typeface="Garamond" pitchFamily="18" charset="0"/>
              </a:defRPr>
            </a:lvl4pPr>
            <a:lvl5pPr marL="2057400" indent="-228600" eaLnBrk="0" hangingPunct="0">
              <a:defRPr sz="2800">
                <a:solidFill>
                  <a:schemeClr val="tx1"/>
                </a:solidFill>
                <a:latin typeface="Garamond" pitchFamily="18" charset="0"/>
              </a:defRPr>
            </a:lvl5pPr>
            <a:lvl6pPr marL="2514600" indent="-228600" eaLnBrk="0" fontAlgn="base" hangingPunct="0">
              <a:spcBef>
                <a:spcPct val="0"/>
              </a:spcBef>
              <a:spcAft>
                <a:spcPct val="0"/>
              </a:spcAft>
              <a:defRPr sz="2800">
                <a:solidFill>
                  <a:schemeClr val="tx1"/>
                </a:solidFill>
                <a:latin typeface="Garamond" pitchFamily="18" charset="0"/>
              </a:defRPr>
            </a:lvl6pPr>
            <a:lvl7pPr marL="2971800" indent="-228600" eaLnBrk="0" fontAlgn="base" hangingPunct="0">
              <a:spcBef>
                <a:spcPct val="0"/>
              </a:spcBef>
              <a:spcAft>
                <a:spcPct val="0"/>
              </a:spcAft>
              <a:defRPr sz="2800">
                <a:solidFill>
                  <a:schemeClr val="tx1"/>
                </a:solidFill>
                <a:latin typeface="Garamond" pitchFamily="18" charset="0"/>
              </a:defRPr>
            </a:lvl7pPr>
            <a:lvl8pPr marL="3429000" indent="-228600" eaLnBrk="0" fontAlgn="base" hangingPunct="0">
              <a:spcBef>
                <a:spcPct val="0"/>
              </a:spcBef>
              <a:spcAft>
                <a:spcPct val="0"/>
              </a:spcAft>
              <a:defRPr sz="2800">
                <a:solidFill>
                  <a:schemeClr val="tx1"/>
                </a:solidFill>
                <a:latin typeface="Garamond" pitchFamily="18" charset="0"/>
              </a:defRPr>
            </a:lvl8pPr>
            <a:lvl9pPr marL="3886200" indent="-228600" eaLnBrk="0" fontAlgn="base" hangingPunct="0">
              <a:spcBef>
                <a:spcPct val="0"/>
              </a:spcBef>
              <a:spcAft>
                <a:spcPct val="0"/>
              </a:spcAft>
              <a:defRPr sz="2800">
                <a:solidFill>
                  <a:schemeClr val="tx1"/>
                </a:solidFill>
                <a:latin typeface="Garamond" pitchFamily="18" charset="0"/>
              </a:defRPr>
            </a:lvl9pPr>
          </a:lstStyle>
          <a:p>
            <a:pPr eaLnBrk="1" hangingPunct="1"/>
            <a:r>
              <a:rPr lang="en-US" sz="2400" b="1" dirty="0">
                <a:solidFill>
                  <a:schemeClr val="accent6"/>
                </a:solidFill>
                <a:latin typeface="+mn-lt"/>
                <a:cs typeface="Times New Roman" pitchFamily="18" charset="0"/>
              </a:rPr>
              <a:t>Mumbai</a:t>
            </a:r>
          </a:p>
        </p:txBody>
      </p:sp>
      <p:sp>
        <p:nvSpPr>
          <p:cNvPr id="2" name="Rectangle 1"/>
          <p:cNvSpPr/>
          <p:nvPr/>
        </p:nvSpPr>
        <p:spPr>
          <a:xfrm>
            <a:off x="641946" y="6453336"/>
            <a:ext cx="6336704" cy="246221"/>
          </a:xfrm>
          <a:prstGeom prst="rect">
            <a:avLst/>
          </a:prstGeom>
        </p:spPr>
        <p:txBody>
          <a:bodyPr wrap="square">
            <a:spAutoFit/>
          </a:bodyPr>
          <a:lstStyle/>
          <a:p>
            <a:r>
              <a:rPr lang="en-US" sz="1000" dirty="0">
                <a:solidFill>
                  <a:srgbClr val="91785B"/>
                </a:solidFill>
              </a:rPr>
              <a:t>|  The Societal Benefits of Copper _World Electrification webinar_6 Sept 2012</a:t>
            </a:r>
          </a:p>
        </p:txBody>
      </p:sp>
      <p:sp>
        <p:nvSpPr>
          <p:cNvPr id="4" name="Slide Number Placeholder 3"/>
          <p:cNvSpPr>
            <a:spLocks noGrp="1"/>
          </p:cNvSpPr>
          <p:nvPr>
            <p:ph type="sldNum" sz="quarter" idx="12"/>
          </p:nvPr>
        </p:nvSpPr>
        <p:spPr/>
        <p:txBody>
          <a:bodyPr/>
          <a:lstStyle/>
          <a:p>
            <a:fld id="{E1B93EF5-62DC-4D0D-A7B0-C74897CCA81C}" type="slidenum">
              <a:rPr lang="en-US" smtClean="0"/>
              <a:pPr/>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noFill/>
        </p:spPr>
        <p:txBody>
          <a:bodyPr lIns="0" tIns="0" rIns="0" bIns="0"/>
          <a:lstStyle/>
          <a:p>
            <a:pPr eaLnBrk="1" hangingPunct="1"/>
            <a:r>
              <a:rPr lang="en-US" dirty="0"/>
              <a:t>Background</a:t>
            </a:r>
          </a:p>
        </p:txBody>
      </p:sp>
      <p:sp>
        <p:nvSpPr>
          <p:cNvPr id="7171" name="Text Box 4"/>
          <p:cNvSpPr txBox="1">
            <a:spLocks noChangeArrowheads="1"/>
          </p:cNvSpPr>
          <p:nvPr/>
        </p:nvSpPr>
        <p:spPr bwMode="auto">
          <a:xfrm>
            <a:off x="6917135" y="2500313"/>
            <a:ext cx="61555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800">
                <a:solidFill>
                  <a:schemeClr val="tx1"/>
                </a:solidFill>
                <a:latin typeface="Garamond" pitchFamily="18" charset="0"/>
              </a:defRPr>
            </a:lvl1pPr>
            <a:lvl2pPr marL="742950" indent="-285750" eaLnBrk="0" hangingPunct="0">
              <a:defRPr sz="2800">
                <a:solidFill>
                  <a:schemeClr val="tx1"/>
                </a:solidFill>
                <a:latin typeface="Garamond" pitchFamily="18" charset="0"/>
              </a:defRPr>
            </a:lvl2pPr>
            <a:lvl3pPr marL="1143000" indent="-228600" eaLnBrk="0" hangingPunct="0">
              <a:defRPr sz="2800">
                <a:solidFill>
                  <a:schemeClr val="tx1"/>
                </a:solidFill>
                <a:latin typeface="Garamond" pitchFamily="18" charset="0"/>
              </a:defRPr>
            </a:lvl3pPr>
            <a:lvl4pPr marL="1600200" indent="-228600" eaLnBrk="0" hangingPunct="0">
              <a:defRPr sz="2800">
                <a:solidFill>
                  <a:schemeClr val="tx1"/>
                </a:solidFill>
                <a:latin typeface="Garamond" pitchFamily="18" charset="0"/>
              </a:defRPr>
            </a:lvl4pPr>
            <a:lvl5pPr marL="2057400" indent="-228600" eaLnBrk="0" hangingPunct="0">
              <a:defRPr sz="2800">
                <a:solidFill>
                  <a:schemeClr val="tx1"/>
                </a:solidFill>
                <a:latin typeface="Garamond" pitchFamily="18" charset="0"/>
              </a:defRPr>
            </a:lvl5pPr>
            <a:lvl6pPr marL="2514600" indent="-228600" eaLnBrk="0" fontAlgn="base" hangingPunct="0">
              <a:spcBef>
                <a:spcPct val="0"/>
              </a:spcBef>
              <a:spcAft>
                <a:spcPct val="0"/>
              </a:spcAft>
              <a:defRPr sz="2800">
                <a:solidFill>
                  <a:schemeClr val="tx1"/>
                </a:solidFill>
                <a:latin typeface="Garamond" pitchFamily="18" charset="0"/>
              </a:defRPr>
            </a:lvl6pPr>
            <a:lvl7pPr marL="2971800" indent="-228600" eaLnBrk="0" fontAlgn="base" hangingPunct="0">
              <a:spcBef>
                <a:spcPct val="0"/>
              </a:spcBef>
              <a:spcAft>
                <a:spcPct val="0"/>
              </a:spcAft>
              <a:defRPr sz="2800">
                <a:solidFill>
                  <a:schemeClr val="tx1"/>
                </a:solidFill>
                <a:latin typeface="Garamond" pitchFamily="18" charset="0"/>
              </a:defRPr>
            </a:lvl7pPr>
            <a:lvl8pPr marL="3429000" indent="-228600" eaLnBrk="0" fontAlgn="base" hangingPunct="0">
              <a:spcBef>
                <a:spcPct val="0"/>
              </a:spcBef>
              <a:spcAft>
                <a:spcPct val="0"/>
              </a:spcAft>
              <a:defRPr sz="2800">
                <a:solidFill>
                  <a:schemeClr val="tx1"/>
                </a:solidFill>
                <a:latin typeface="Garamond" pitchFamily="18" charset="0"/>
              </a:defRPr>
            </a:lvl8pPr>
            <a:lvl9pPr marL="3886200" indent="-228600" eaLnBrk="0" fontAlgn="base" hangingPunct="0">
              <a:spcBef>
                <a:spcPct val="0"/>
              </a:spcBef>
              <a:spcAft>
                <a:spcPct val="0"/>
              </a:spcAft>
              <a:defRPr sz="2800">
                <a:solidFill>
                  <a:schemeClr val="tx1"/>
                </a:solidFill>
                <a:latin typeface="Garamond" pitchFamily="18" charset="0"/>
              </a:defRPr>
            </a:lvl9pPr>
          </a:lstStyle>
          <a:p>
            <a:pPr eaLnBrk="1" hangingPunct="1"/>
            <a:endParaRPr lang="en-US"/>
          </a:p>
        </p:txBody>
      </p:sp>
      <p:pic>
        <p:nvPicPr>
          <p:cNvPr id="7173" name="Picture 11" descr="AD 18 undesized wire dangerously exposed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636" y="4004409"/>
            <a:ext cx="242887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2" descr="AD 23 dangerous connection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474" y="4005064"/>
            <a:ext cx="2455862"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8" desc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1592796"/>
            <a:ext cx="383698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277135" y="1605950"/>
            <a:ext cx="3622675" cy="460375"/>
          </a:xfrm>
          <a:prstGeom prst="rect">
            <a:avLst/>
          </a:prstGeom>
          <a:noFill/>
        </p:spPr>
        <p:txBody>
          <a:bodyPr>
            <a:spAutoFit/>
          </a:bodyPr>
          <a:lstStyle/>
          <a:p>
            <a:pPr>
              <a:defRPr/>
            </a:pPr>
            <a:r>
              <a:rPr lang="en-US" sz="2400" b="1" dirty="0" err="1">
                <a:solidFill>
                  <a:schemeClr val="bg2"/>
                </a:solidFill>
                <a:latin typeface="+mn-lt"/>
              </a:rPr>
              <a:t>Pikene</a:t>
            </a:r>
            <a:r>
              <a:rPr lang="en-US" sz="2400" b="1" dirty="0">
                <a:solidFill>
                  <a:schemeClr val="bg2"/>
                </a:solidFill>
                <a:latin typeface="+mn-lt"/>
              </a:rPr>
              <a:t>, Dakar, Senegal</a:t>
            </a:r>
          </a:p>
        </p:txBody>
      </p:sp>
      <p:sp>
        <p:nvSpPr>
          <p:cNvPr id="11" name="TextBox 10"/>
          <p:cNvSpPr txBox="1"/>
          <p:nvPr/>
        </p:nvSpPr>
        <p:spPr>
          <a:xfrm>
            <a:off x="785813" y="5855599"/>
            <a:ext cx="3867150" cy="461962"/>
          </a:xfrm>
          <a:prstGeom prst="rect">
            <a:avLst/>
          </a:prstGeom>
          <a:noFill/>
        </p:spPr>
        <p:txBody>
          <a:bodyPr>
            <a:spAutoFit/>
          </a:bodyPr>
          <a:lstStyle/>
          <a:p>
            <a:pPr>
              <a:defRPr/>
            </a:pPr>
            <a:r>
              <a:rPr lang="en-US" sz="2400" b="1" dirty="0">
                <a:solidFill>
                  <a:schemeClr val="bg2"/>
                </a:solidFill>
                <a:latin typeface="+mn-lt"/>
              </a:rPr>
              <a:t>Undersized connections</a:t>
            </a:r>
          </a:p>
        </p:txBody>
      </p:sp>
      <p:sp>
        <p:nvSpPr>
          <p:cNvPr id="12" name="TextBox 11"/>
          <p:cNvSpPr txBox="1"/>
          <p:nvPr/>
        </p:nvSpPr>
        <p:spPr>
          <a:xfrm>
            <a:off x="5038725" y="5837699"/>
            <a:ext cx="3781747" cy="461963"/>
          </a:xfrm>
          <a:prstGeom prst="rect">
            <a:avLst/>
          </a:prstGeom>
          <a:noFill/>
        </p:spPr>
        <p:txBody>
          <a:bodyPr wrap="square">
            <a:spAutoFit/>
          </a:bodyPr>
          <a:lstStyle/>
          <a:p>
            <a:pPr>
              <a:defRPr/>
            </a:pPr>
            <a:r>
              <a:rPr lang="en-US" sz="2400" b="1" dirty="0">
                <a:solidFill>
                  <a:schemeClr val="bg2"/>
                </a:solidFill>
                <a:latin typeface="+mn-lt"/>
              </a:rPr>
              <a:t>Dangerous connections</a:t>
            </a:r>
          </a:p>
        </p:txBody>
      </p:sp>
      <p:sp>
        <p:nvSpPr>
          <p:cNvPr id="2" name="Footer Placeholder 1"/>
          <p:cNvSpPr>
            <a:spLocks noGrp="1"/>
          </p:cNvSpPr>
          <p:nvPr>
            <p:ph type="ftr" sz="quarter" idx="11"/>
          </p:nvPr>
        </p:nvSpPr>
        <p:spPr/>
        <p:txBody>
          <a:bodyPr/>
          <a:lstStyle/>
          <a:p>
            <a:r>
              <a:rPr lang="en-US"/>
              <a:t>The Societal Benefits of Copper_World Electrification_6 September 2012</a:t>
            </a:r>
            <a:endParaRPr lang="en-US" dirty="0"/>
          </a:p>
        </p:txBody>
      </p:sp>
      <p:sp>
        <p:nvSpPr>
          <p:cNvPr id="3" name="Slide Number Placeholder 2"/>
          <p:cNvSpPr>
            <a:spLocks noGrp="1"/>
          </p:cNvSpPr>
          <p:nvPr>
            <p:ph type="sldNum" sz="quarter" idx="12"/>
          </p:nvPr>
        </p:nvSpPr>
        <p:spPr/>
        <p:txBody>
          <a:bodyPr/>
          <a:lstStyle/>
          <a:p>
            <a:fld id="{E1B93EF5-62DC-4D0D-A7B0-C74897CCA81C}"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480400" y="1592796"/>
            <a:ext cx="8248650" cy="5146675"/>
          </a:xfrm>
        </p:spPr>
        <p:txBody>
          <a:bodyPr>
            <a:normAutofit/>
          </a:bodyPr>
          <a:lstStyle/>
          <a:p>
            <a:pPr defTabSz="1200150">
              <a:spcBef>
                <a:spcPct val="50000"/>
              </a:spcBef>
              <a:tabLst>
                <a:tab pos="406400" algn="l"/>
                <a:tab pos="1946275" algn="l"/>
                <a:tab pos="5768975" algn="l"/>
                <a:tab pos="5824538" algn="l"/>
                <a:tab pos="5891213" algn="l"/>
                <a:tab pos="6000750" algn="l"/>
              </a:tabLst>
            </a:pPr>
            <a:r>
              <a:rPr lang="en-US" sz="2000" dirty="0"/>
              <a:t>Supply side</a:t>
            </a:r>
          </a:p>
          <a:p>
            <a:pPr marL="433750" indent="-393700" defTabSz="1200150">
              <a:spcBef>
                <a:spcPct val="50000"/>
              </a:spcBef>
              <a:buFont typeface="Arial" charset="0"/>
              <a:buChar char="•"/>
              <a:tabLst>
                <a:tab pos="406400" algn="l"/>
                <a:tab pos="1946275" algn="l"/>
                <a:tab pos="5768975" algn="l"/>
                <a:tab pos="5824538" algn="l"/>
                <a:tab pos="5891213" algn="l"/>
                <a:tab pos="6000750" algn="l"/>
              </a:tabLst>
            </a:pPr>
            <a:r>
              <a:rPr lang="en-US" b="0" dirty="0"/>
              <a:t>Power distribution network – correct sizing of cables, energy efficiency of transformers</a:t>
            </a:r>
          </a:p>
          <a:p>
            <a:pPr marL="433750" indent="-393700" defTabSz="1200150">
              <a:spcBef>
                <a:spcPct val="50000"/>
              </a:spcBef>
              <a:buFont typeface="Arial" charset="0"/>
              <a:buChar char="•"/>
              <a:tabLst>
                <a:tab pos="406400" algn="l"/>
                <a:tab pos="1946275" algn="l"/>
                <a:tab pos="5768975" algn="l"/>
                <a:tab pos="5824538" algn="l"/>
                <a:tab pos="5891213" algn="l"/>
                <a:tab pos="6000750" algn="l"/>
              </a:tabLst>
            </a:pPr>
            <a:r>
              <a:rPr lang="en-US" b="0" dirty="0"/>
              <a:t>Street lighting</a:t>
            </a:r>
          </a:p>
          <a:p>
            <a:pPr defTabSz="1200150">
              <a:spcBef>
                <a:spcPct val="50000"/>
              </a:spcBef>
              <a:tabLst>
                <a:tab pos="406400" algn="l"/>
                <a:tab pos="1946275" algn="l"/>
                <a:tab pos="5768975" algn="l"/>
                <a:tab pos="5824538" algn="l"/>
                <a:tab pos="5891213" algn="l"/>
                <a:tab pos="6000750" algn="l"/>
              </a:tabLst>
            </a:pPr>
            <a:r>
              <a:rPr lang="en-US" sz="2000" dirty="0"/>
              <a:t>Demand side</a:t>
            </a:r>
          </a:p>
          <a:p>
            <a:pPr marL="433750" indent="-393700" defTabSz="1200150">
              <a:spcBef>
                <a:spcPct val="50000"/>
              </a:spcBef>
              <a:buFont typeface="Arial" charset="0"/>
              <a:buChar char="•"/>
              <a:tabLst>
                <a:tab pos="406400" algn="l"/>
                <a:tab pos="1946275" algn="l"/>
                <a:tab pos="5768975" algn="l"/>
                <a:tab pos="5824538" algn="l"/>
                <a:tab pos="5891213" algn="l"/>
                <a:tab pos="6000750" algn="l"/>
              </a:tabLst>
            </a:pPr>
            <a:r>
              <a:rPr lang="en-US" b="0" dirty="0"/>
              <a:t>Rewiring of homes for safety and efficiency</a:t>
            </a:r>
          </a:p>
          <a:p>
            <a:pPr marL="433750" indent="-393700" defTabSz="1200150">
              <a:spcBef>
                <a:spcPct val="50000"/>
              </a:spcBef>
              <a:buFont typeface="Arial" charset="0"/>
              <a:buChar char="•"/>
              <a:tabLst>
                <a:tab pos="406400" algn="l"/>
                <a:tab pos="1946275" algn="l"/>
                <a:tab pos="5768975" algn="l"/>
                <a:tab pos="5824538" algn="l"/>
                <a:tab pos="5891213" algn="l"/>
                <a:tab pos="6000750" algn="l"/>
              </a:tabLst>
            </a:pPr>
            <a:r>
              <a:rPr lang="en-US" b="0" dirty="0"/>
              <a:t>Energy efficiency of appliances and lighting</a:t>
            </a:r>
          </a:p>
          <a:p>
            <a:pPr marL="433750" indent="-393700" defTabSz="1200150">
              <a:spcBef>
                <a:spcPct val="50000"/>
              </a:spcBef>
              <a:buFont typeface="Arial" charset="0"/>
              <a:buChar char="•"/>
              <a:tabLst>
                <a:tab pos="406400" algn="l"/>
                <a:tab pos="1946275" algn="l"/>
                <a:tab pos="5768975" algn="l"/>
                <a:tab pos="5824538" algn="l"/>
                <a:tab pos="5891213" algn="l"/>
                <a:tab pos="6000750" algn="l"/>
              </a:tabLst>
            </a:pPr>
            <a:r>
              <a:rPr lang="en-US" b="0" dirty="0"/>
              <a:t>Clean, renewable energy, e.g. solar water heating</a:t>
            </a:r>
          </a:p>
        </p:txBody>
      </p:sp>
      <p:sp>
        <p:nvSpPr>
          <p:cNvPr id="8195" name="Rectangle 3"/>
          <p:cNvSpPr>
            <a:spLocks noGrp="1" noChangeArrowheads="1"/>
          </p:cNvSpPr>
          <p:nvPr>
            <p:ph type="title"/>
          </p:nvPr>
        </p:nvSpPr>
        <p:spPr>
          <a:xfrm>
            <a:off x="575556" y="368660"/>
            <a:ext cx="7473950" cy="1143000"/>
          </a:xfrm>
          <a:noFill/>
        </p:spPr>
        <p:txBody>
          <a:bodyPr/>
          <a:lstStyle/>
          <a:p>
            <a:pPr eaLnBrk="1" hangingPunct="1"/>
            <a:r>
              <a:rPr lang="en-US" dirty="0"/>
              <a:t>Improving the slums</a:t>
            </a:r>
          </a:p>
        </p:txBody>
      </p:sp>
      <p:sp>
        <p:nvSpPr>
          <p:cNvPr id="2" name="Footer Placeholder 1"/>
          <p:cNvSpPr>
            <a:spLocks noGrp="1"/>
          </p:cNvSpPr>
          <p:nvPr>
            <p:ph type="ftr" sz="quarter" idx="11"/>
          </p:nvPr>
        </p:nvSpPr>
        <p:spPr/>
        <p:txBody>
          <a:bodyPr/>
          <a:lstStyle/>
          <a:p>
            <a:r>
              <a:rPr lang="en-US"/>
              <a:t>The Societal Benefits of Copper_World Electrification_6 September 2012</a:t>
            </a:r>
            <a:endParaRPr lang="en-US" dirty="0"/>
          </a:p>
        </p:txBody>
      </p:sp>
      <p:sp>
        <p:nvSpPr>
          <p:cNvPr id="3" name="Slide Number Placeholder 2"/>
          <p:cNvSpPr>
            <a:spLocks noGrp="1"/>
          </p:cNvSpPr>
          <p:nvPr>
            <p:ph type="sldNum" sz="quarter" idx="12"/>
          </p:nvPr>
        </p:nvSpPr>
        <p:spPr/>
        <p:txBody>
          <a:bodyPr/>
          <a:lstStyle/>
          <a:p>
            <a:fld id="{E1B93EF5-62DC-4D0D-A7B0-C74897CCA81C}"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cares?</a:t>
            </a:r>
          </a:p>
        </p:txBody>
      </p:sp>
      <p:sp>
        <p:nvSpPr>
          <p:cNvPr id="3" name="Content Placeholder 2"/>
          <p:cNvSpPr>
            <a:spLocks noGrp="1"/>
          </p:cNvSpPr>
          <p:nvPr>
            <p:ph idx="1"/>
          </p:nvPr>
        </p:nvSpPr>
        <p:spPr/>
        <p:txBody>
          <a:bodyPr>
            <a:normAutofit/>
          </a:bodyPr>
          <a:lstStyle/>
          <a:p>
            <a:pPr marL="285750" indent="-285750">
              <a:buFont typeface="Arial" pitchFamily="34" charset="0"/>
              <a:buChar char="•"/>
            </a:pPr>
            <a:r>
              <a:rPr lang="en-US" sz="2000" dirty="0"/>
              <a:t>Community based organizations</a:t>
            </a:r>
          </a:p>
          <a:p>
            <a:pPr marL="285750" indent="-285750">
              <a:buFont typeface="Arial" pitchFamily="34" charset="0"/>
              <a:buChar char="•"/>
            </a:pPr>
            <a:r>
              <a:rPr lang="en-US" sz="2000" dirty="0"/>
              <a:t>Electric utilities</a:t>
            </a:r>
          </a:p>
          <a:p>
            <a:pPr marL="285750" indent="-285750">
              <a:buFont typeface="Arial" pitchFamily="34" charset="0"/>
              <a:buChar char="•"/>
            </a:pPr>
            <a:r>
              <a:rPr lang="en-US" sz="2000" dirty="0"/>
              <a:t>Local and national governments</a:t>
            </a:r>
          </a:p>
          <a:p>
            <a:pPr marL="285750" indent="-285750">
              <a:buFont typeface="Arial" pitchFamily="34" charset="0"/>
              <a:buChar char="•"/>
            </a:pPr>
            <a:r>
              <a:rPr lang="en-US" sz="2000" dirty="0"/>
              <a:t>Development agencies</a:t>
            </a:r>
          </a:p>
          <a:p>
            <a:pPr marL="285750" indent="-285750">
              <a:buFont typeface="Arial" pitchFamily="34" charset="0"/>
              <a:buChar char="•"/>
            </a:pPr>
            <a:r>
              <a:rPr lang="en-US" sz="2000" dirty="0"/>
              <a:t>United Nations</a:t>
            </a:r>
          </a:p>
          <a:p>
            <a:pPr marL="285750" indent="-285750">
              <a:buFont typeface="Arial" pitchFamily="34" charset="0"/>
              <a:buChar char="•"/>
            </a:pPr>
            <a:r>
              <a:rPr lang="en-US" sz="2000" dirty="0"/>
              <a:t>World Bank</a:t>
            </a:r>
          </a:p>
          <a:p>
            <a:pPr marL="285750" indent="-285750">
              <a:buFont typeface="Arial" pitchFamily="34" charset="0"/>
              <a:buChar char="•"/>
            </a:pPr>
            <a:r>
              <a:rPr lang="en-US" sz="2000" dirty="0"/>
              <a:t>Regional Development Banks</a:t>
            </a:r>
          </a:p>
          <a:p>
            <a:pPr marL="285750" indent="-285750">
              <a:buFont typeface="Arial" pitchFamily="34" charset="0"/>
              <a:buChar char="•"/>
            </a:pPr>
            <a:r>
              <a:rPr lang="en-US" sz="2000" dirty="0"/>
              <a:t>Foundations, </a:t>
            </a:r>
            <a:r>
              <a:rPr lang="en-US" sz="2000" i="1" dirty="0"/>
              <a:t>inter alia</a:t>
            </a:r>
          </a:p>
        </p:txBody>
      </p:sp>
      <p:sp>
        <p:nvSpPr>
          <p:cNvPr id="4" name="Footer Placeholder 3"/>
          <p:cNvSpPr>
            <a:spLocks noGrp="1"/>
          </p:cNvSpPr>
          <p:nvPr>
            <p:ph type="ftr" sz="quarter" idx="11"/>
          </p:nvPr>
        </p:nvSpPr>
        <p:spPr/>
        <p:txBody>
          <a:bodyPr/>
          <a:lstStyle/>
          <a:p>
            <a:r>
              <a:rPr lang="en-US"/>
              <a:t>The Societal Benefits of Copper_World Electrification_6 September 2012</a:t>
            </a:r>
          </a:p>
        </p:txBody>
      </p:sp>
      <p:sp>
        <p:nvSpPr>
          <p:cNvPr id="5" name="Slide Number Placeholder 4"/>
          <p:cNvSpPr>
            <a:spLocks noGrp="1"/>
          </p:cNvSpPr>
          <p:nvPr>
            <p:ph type="sldNum" sz="quarter" idx="12"/>
          </p:nvPr>
        </p:nvSpPr>
        <p:spPr/>
        <p:txBody>
          <a:bodyPr/>
          <a:lstStyle/>
          <a:p>
            <a:fld id="{E1B93EF5-62DC-4D0D-A7B0-C74897CCA81C}" type="slidenum">
              <a:rPr lang="en-US" smtClean="0"/>
              <a:pPr/>
              <a:t>8</a:t>
            </a:fld>
            <a:endParaRPr lang="en-US"/>
          </a:p>
        </p:txBody>
      </p:sp>
    </p:spTree>
    <p:extLst>
      <p:ext uri="{BB962C8B-B14F-4D97-AF65-F5344CB8AC3E}">
        <p14:creationId xmlns:p14="http://schemas.microsoft.com/office/powerpoint/2010/main" val="2281992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400050" y="1892509"/>
            <a:ext cx="8493125" cy="3372695"/>
          </a:xfrm>
        </p:spPr>
        <p:txBody>
          <a:bodyPr/>
          <a:lstStyle/>
          <a:p>
            <a:pPr defTabSz="1200150">
              <a:spcBef>
                <a:spcPct val="50000"/>
              </a:spcBef>
              <a:tabLst>
                <a:tab pos="406400" algn="l"/>
                <a:tab pos="1946275" algn="l"/>
                <a:tab pos="5768975" algn="l"/>
                <a:tab pos="5824538" algn="l"/>
                <a:tab pos="5891213" algn="l"/>
                <a:tab pos="6000750" algn="l"/>
              </a:tabLst>
              <a:defRPr/>
            </a:pPr>
            <a:r>
              <a:rPr lang="en-US" sz="2000" dirty="0"/>
              <a:t>Community satisfaction, Quality of life</a:t>
            </a:r>
          </a:p>
          <a:p>
            <a:pPr lvl="1">
              <a:defRPr/>
            </a:pPr>
            <a:r>
              <a:rPr lang="en-US" sz="2000" dirty="0"/>
              <a:t>Sense of citizenship</a:t>
            </a:r>
          </a:p>
          <a:p>
            <a:pPr lvl="1">
              <a:defRPr/>
            </a:pPr>
            <a:r>
              <a:rPr lang="en-US" sz="2000" dirty="0"/>
              <a:t> Affordable energy</a:t>
            </a:r>
          </a:p>
          <a:p>
            <a:pPr lvl="1">
              <a:defRPr/>
            </a:pPr>
            <a:r>
              <a:rPr lang="en-US" sz="2000" dirty="0"/>
              <a:t> Improved safety</a:t>
            </a:r>
          </a:p>
          <a:p>
            <a:pPr lvl="1">
              <a:defRPr/>
            </a:pPr>
            <a:r>
              <a:rPr lang="en-US" sz="2000" dirty="0"/>
              <a:t> Access to quality electrification can create enterprises &amp; jobs</a:t>
            </a:r>
          </a:p>
        </p:txBody>
      </p:sp>
      <p:sp>
        <p:nvSpPr>
          <p:cNvPr id="10243" name="Rectangle 3"/>
          <p:cNvSpPr>
            <a:spLocks noGrp="1" noChangeArrowheads="1"/>
          </p:cNvSpPr>
          <p:nvPr>
            <p:ph type="title"/>
          </p:nvPr>
        </p:nvSpPr>
        <p:spPr>
          <a:xfrm>
            <a:off x="479425" y="332656"/>
            <a:ext cx="7473950" cy="1143000"/>
          </a:xfrm>
          <a:noFill/>
        </p:spPr>
        <p:txBody>
          <a:bodyPr>
            <a:normAutofit/>
          </a:bodyPr>
          <a:lstStyle/>
          <a:p>
            <a:r>
              <a:rPr lang="en-US" dirty="0"/>
              <a:t>Case for Action</a:t>
            </a:r>
          </a:p>
        </p:txBody>
      </p:sp>
      <p:sp>
        <p:nvSpPr>
          <p:cNvPr id="2" name="Footer Placeholder 1"/>
          <p:cNvSpPr>
            <a:spLocks noGrp="1"/>
          </p:cNvSpPr>
          <p:nvPr>
            <p:ph type="ftr" sz="quarter" idx="11"/>
          </p:nvPr>
        </p:nvSpPr>
        <p:spPr/>
        <p:txBody>
          <a:bodyPr/>
          <a:lstStyle/>
          <a:p>
            <a:r>
              <a:rPr lang="en-US"/>
              <a:t>The Societal Benefits of Copper_World Electrification_6 September 2012</a:t>
            </a:r>
            <a:endParaRPr lang="en-US" dirty="0"/>
          </a:p>
        </p:txBody>
      </p:sp>
      <p:sp>
        <p:nvSpPr>
          <p:cNvPr id="3" name="Slide Number Placeholder 2"/>
          <p:cNvSpPr>
            <a:spLocks noGrp="1"/>
          </p:cNvSpPr>
          <p:nvPr>
            <p:ph type="sldNum" sz="quarter" idx="12"/>
          </p:nvPr>
        </p:nvSpPr>
        <p:spPr/>
        <p:txBody>
          <a:bodyPr/>
          <a:lstStyle/>
          <a:p>
            <a:fld id="{E1B93EF5-62DC-4D0D-A7B0-C74897CCA81C}" type="slidenum">
              <a:rPr lang="en-US" smtClean="0"/>
              <a:pPr/>
              <a:t>9</a:t>
            </a:fld>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heme/theme1.xml><?xml version="1.0" encoding="utf-8"?>
<a:theme xmlns:a="http://schemas.openxmlformats.org/drawingml/2006/main" name="Copper Alliance">
  <a:themeElements>
    <a:clrScheme name="Copper Alliance">
      <a:dk1>
        <a:sysClr val="windowText" lastClr="000000"/>
      </a:dk1>
      <a:lt1>
        <a:sysClr val="window" lastClr="FFFFFF"/>
      </a:lt1>
      <a:dk2>
        <a:srgbClr val="91785B"/>
      </a:dk2>
      <a:lt2>
        <a:srgbClr val="626971"/>
      </a:lt2>
      <a:accent1>
        <a:srgbClr val="91785B"/>
      </a:accent1>
      <a:accent2>
        <a:srgbClr val="FB4F14"/>
      </a:accent2>
      <a:accent3>
        <a:srgbClr val="FECB00"/>
      </a:accent3>
      <a:accent4>
        <a:srgbClr val="635245"/>
      </a:accent4>
      <a:accent5>
        <a:srgbClr val="B9CCC3"/>
      </a:accent5>
      <a:accent6>
        <a:srgbClr val="626971"/>
      </a:accent6>
      <a:hlink>
        <a:srgbClr val="0000FF"/>
      </a:hlink>
      <a:folHlink>
        <a:srgbClr val="800080"/>
      </a:folHlink>
    </a:clrScheme>
    <a:fontScheme name="Copper Allian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lIns="0" tIns="0" rIns="0" bIns="0"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solidFill>
              <a:schemeClr val="bg2"/>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pper Alliance">
    <a:dk1>
      <a:sysClr val="windowText" lastClr="000000"/>
    </a:dk1>
    <a:lt1>
      <a:sysClr val="window" lastClr="FFFFFF"/>
    </a:lt1>
    <a:dk2>
      <a:srgbClr val="91785B"/>
    </a:dk2>
    <a:lt2>
      <a:srgbClr val="626971"/>
    </a:lt2>
    <a:accent1>
      <a:srgbClr val="91785B"/>
    </a:accent1>
    <a:accent2>
      <a:srgbClr val="FB4F14"/>
    </a:accent2>
    <a:accent3>
      <a:srgbClr val="FECB00"/>
    </a:accent3>
    <a:accent4>
      <a:srgbClr val="635245"/>
    </a:accent4>
    <a:accent5>
      <a:srgbClr val="B9CCC3"/>
    </a:accent5>
    <a:accent6>
      <a:srgbClr val="626971"/>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1145</TotalTime>
  <Words>3346</Words>
  <Application>Microsoft Office PowerPoint</Application>
  <PresentationFormat>On-screen Show (4:3)</PresentationFormat>
  <Paragraphs>351</Paragraphs>
  <Slides>31</Slides>
  <Notes>31</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9" baseType="lpstr">
      <vt:lpstr>ＭＳ Ｐゴシック</vt:lpstr>
      <vt:lpstr>SimSun</vt:lpstr>
      <vt:lpstr>Arial</vt:lpstr>
      <vt:lpstr>Calibri</vt:lpstr>
      <vt:lpstr>Garamond</vt:lpstr>
      <vt:lpstr>Times New Roman</vt:lpstr>
      <vt:lpstr>Copper Alliance</vt:lpstr>
      <vt:lpstr>Slide</vt:lpstr>
      <vt:lpstr>Copper’s Contribution to Universal Energy Access </vt:lpstr>
      <vt:lpstr>Presentation Structure</vt:lpstr>
      <vt:lpstr>Slums</vt:lpstr>
      <vt:lpstr>Background</vt:lpstr>
      <vt:lpstr>Background</vt:lpstr>
      <vt:lpstr>Background</vt:lpstr>
      <vt:lpstr>Improving the slums</vt:lpstr>
      <vt:lpstr>Who cares?</vt:lpstr>
      <vt:lpstr>Case for Action</vt:lpstr>
      <vt:lpstr>Rural</vt:lpstr>
      <vt:lpstr>Rural</vt:lpstr>
      <vt:lpstr>Women’s Clinic Haiti</vt:lpstr>
      <vt:lpstr>Presentation Structure</vt:lpstr>
      <vt:lpstr>PowerPoint Presentation</vt:lpstr>
      <vt:lpstr>Partnership</vt:lpstr>
      <vt:lpstr>Socio-economic conditions</vt:lpstr>
      <vt:lpstr>Pre-project conditions</vt:lpstr>
      <vt:lpstr>Pre-project conditions</vt:lpstr>
      <vt:lpstr>Community involvement</vt:lpstr>
      <vt:lpstr>Video</vt:lpstr>
      <vt:lpstr>Upgrading Distribution Network</vt:lpstr>
      <vt:lpstr>Improving quality of life</vt:lpstr>
      <vt:lpstr>Energy efficiency</vt:lpstr>
      <vt:lpstr>Replacement of refrigerators</vt:lpstr>
      <vt:lpstr>Replacement of electric shower with solar water heating (where possible) </vt:lpstr>
      <vt:lpstr>Outcomes</vt:lpstr>
      <vt:lpstr>Presentation Structure</vt:lpstr>
      <vt:lpstr>Societal Benefits of Access to Sustainable Energy</vt:lpstr>
      <vt:lpstr>Societal Benefits</vt:lpstr>
      <vt:lpstr>Recommended reading</vt:lpstr>
      <vt:lpstr>Thank you</vt:lpstr>
    </vt:vector>
  </TitlesOfParts>
  <Company>Copper Alliance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Copper Alliance Presentation</dc:title>
  <dc:creator>Copper Alliance</dc:creator>
  <cp:lastModifiedBy>Nicole Witoslawski</cp:lastModifiedBy>
  <cp:revision>177</cp:revision>
  <cp:lastPrinted>2012-08-30T12:02:28Z</cp:lastPrinted>
  <dcterms:created xsi:type="dcterms:W3CDTF">2011-11-18T09:12:51Z</dcterms:created>
  <dcterms:modified xsi:type="dcterms:W3CDTF">2017-02-14T19:08:19Z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urrentSublogo">
    <vt:lpwstr/>
  </property>
  <property fmtid="{D5CDD505-2E9C-101B-9397-08002B2CF9AE}" pid="4" name="CurrentOffice">
    <vt:lpwstr>International Copper Association</vt:lpwstr>
  </property>
  <property fmtid="{D5CDD505-2E9C-101B-9397-08002B2CF9AE}" pid="5" name="CurrentUser">
    <vt:lpwstr>Basis</vt:lpwstr>
  </property>
  <property fmtid="{D5CDD505-2E9C-101B-9397-08002B2CF9AE}" pid="6" name="CurrentLogoPath">
    <vt:lpwstr/>
  </property>
  <property fmtid="{D5CDD505-2E9C-101B-9397-08002B2CF9AE}" pid="7" name="CurrentDepartmentName">
    <vt:lpwstr/>
  </property>
  <property fmtid="{D5CDD505-2E9C-101B-9397-08002B2CF9AE}" pid="8" name="CurrentClientLogoPath">
    <vt:lpwstr/>
  </property>
  <property fmtid="{D5CDD505-2E9C-101B-9397-08002B2CF9AE}" pid="9" name="CurrentDate">
    <vt:lpwstr/>
  </property>
  <property fmtid="{D5CDD505-2E9C-101B-9397-08002B2CF9AE}" pid="10" name="CurrentPresentationTitle">
    <vt:lpwstr/>
  </property>
  <property fmtid="{D5CDD505-2E9C-101B-9397-08002B2CF9AE}" pid="11" name="CurrentAuthor">
    <vt:lpwstr/>
  </property>
  <property fmtid="{D5CDD505-2E9C-101B-9397-08002B2CF9AE}" pid="12" name="CurrentDepartment">
    <vt:lpwstr/>
  </property>
  <property fmtid="{D5CDD505-2E9C-101B-9397-08002B2CF9AE}" pid="13" name="CurrentBusinessLine">
    <vt:lpwstr/>
  </property>
  <property fmtid="{D5CDD505-2E9C-101B-9397-08002B2CF9AE}" pid="14" name="CurrentCountry">
    <vt:lpwstr/>
  </property>
  <property fmtid="{D5CDD505-2E9C-101B-9397-08002B2CF9AE}" pid="15" name="CurrentPaperType">
    <vt:lpwstr/>
  </property>
  <property fmtid="{D5CDD505-2E9C-101B-9397-08002B2CF9AE}" pid="16" name="CurrentInformationClass">
    <vt:lpwstr/>
  </property>
  <property fmtid="{D5CDD505-2E9C-101B-9397-08002B2CF9AE}" pid="17" name="CurrentRestrictedAccess">
    <vt:lpwstr/>
  </property>
</Properties>
</file>