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90" r:id="rId2"/>
    <p:sldId id="258" r:id="rId3"/>
    <p:sldId id="272" r:id="rId4"/>
    <p:sldId id="273" r:id="rId5"/>
    <p:sldId id="274" r:id="rId6"/>
    <p:sldId id="280" r:id="rId7"/>
    <p:sldId id="281" r:id="rId8"/>
    <p:sldId id="288" r:id="rId9"/>
    <p:sldId id="296" r:id="rId10"/>
    <p:sldId id="275" r:id="rId11"/>
    <p:sldId id="276" r:id="rId12"/>
    <p:sldId id="277" r:id="rId13"/>
    <p:sldId id="278" r:id="rId14"/>
    <p:sldId id="279" r:id="rId15"/>
    <p:sldId id="294" r:id="rId16"/>
    <p:sldId id="297" r:id="rId17"/>
    <p:sldId id="298" r:id="rId18"/>
    <p:sldId id="299" r:id="rId19"/>
    <p:sldId id="300" r:id="rId20"/>
    <p:sldId id="301" r:id="rId21"/>
    <p:sldId id="302" r:id="rId22"/>
    <p:sldId id="308" r:id="rId23"/>
    <p:sldId id="304" r:id="rId24"/>
    <p:sldId id="305" r:id="rId25"/>
    <p:sldId id="285" r:id="rId26"/>
    <p:sldId id="286" r:id="rId27"/>
    <p:sldId id="287" r:id="rId28"/>
    <p:sldId id="284" r:id="rId29"/>
    <p:sldId id="306" r:id="rId30"/>
    <p:sldId id="307" r:id="rId31"/>
    <p:sldId id="265" r:id="rId32"/>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itoslawski" initials="NG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4D3"/>
    <a:srgbClr val="D7D3C7"/>
    <a:srgbClr val="626971"/>
    <a:srgbClr val="B9C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44" autoAdjust="0"/>
    <p:restoredTop sz="96629" autoAdjust="0"/>
  </p:normalViewPr>
  <p:slideViewPr>
    <p:cSldViewPr snapToGrid="0" showGuides="1">
      <p:cViewPr>
        <p:scale>
          <a:sx n="110" d="100"/>
          <a:sy n="110" d="100"/>
        </p:scale>
        <p:origin x="-125" y="1248"/>
      </p:cViewPr>
      <p:guideLst>
        <p:guide orient="horz" pos="3685"/>
        <p:guide orient="horz" pos="255"/>
        <p:guide orient="horz" pos="4065"/>
        <p:guide orient="horz" pos="916"/>
        <p:guide orient="horz" pos="1162"/>
        <p:guide orient="horz" pos="1695"/>
        <p:guide orient="horz" pos="3838"/>
        <p:guide pos="4253"/>
        <p:guide pos="272"/>
        <p:guide pos="2925"/>
        <p:guide pos="2834"/>
        <p:guide pos="1598"/>
        <p:guide pos="1507"/>
        <p:guide pos="4162"/>
        <p:guide pos="5218"/>
      </p:guideLst>
    </p:cSldViewPr>
  </p:slideViewPr>
  <p:notesTextViewPr>
    <p:cViewPr>
      <p:scale>
        <a:sx n="100" d="100"/>
        <a:sy n="100" d="100"/>
      </p:scale>
      <p:origin x="0" y="0"/>
    </p:cViewPr>
  </p:notesTextViewPr>
  <p:sorterViewPr>
    <p:cViewPr>
      <p:scale>
        <a:sx n="100" d="100"/>
        <a:sy n="100" d="100"/>
      </p:scale>
      <p:origin x="0" y="3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black\Desktop\Benefits%20of%20Cu\Antimicrobial%20papers\Final%20AM%20Report\China%20Bus%20Study%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'Ft Jackson'!$B$5</c:f>
              <c:strCache>
                <c:ptCount val="1"/>
                <c:pt idx="0">
                  <c:v>Aluminum HX</c:v>
                </c:pt>
              </c:strCache>
            </c:strRef>
          </c:tx>
          <c:invertIfNegative val="0"/>
          <c:dLbls>
            <c:dLbl>
              <c:idx val="1"/>
              <c:layout>
                <c:manualLayout>
                  <c:x val="4.9970607839326005E-3"/>
                  <c:y val="-1.1730205278592375E-2"/>
                </c:manualLayout>
              </c:layout>
              <c:showLegendKey val="0"/>
              <c:showVal val="1"/>
              <c:showCatName val="0"/>
              <c:showSerName val="0"/>
              <c:showPercent val="0"/>
              <c:showBubbleSize val="0"/>
            </c:dLbl>
            <c:dLbl>
              <c:idx val="6"/>
              <c:layout>
                <c:manualLayout>
                  <c:x val="-7.4955911758989007E-3"/>
                  <c:y val="-3.680465999159578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'Ft Jackson'!$C$4:$I$4</c:f>
              <c:strCache>
                <c:ptCount val="7"/>
                <c:pt idx="0">
                  <c:v>Indoor Air</c:v>
                </c:pt>
                <c:pt idx="1">
                  <c:v>Vent Air</c:v>
                </c:pt>
                <c:pt idx="2">
                  <c:v>Outdoor Air</c:v>
                </c:pt>
                <c:pt idx="4">
                  <c:v>Indoor Air</c:v>
                </c:pt>
                <c:pt idx="5">
                  <c:v>Vent Air</c:v>
                </c:pt>
                <c:pt idx="6">
                  <c:v>Outdoor Air</c:v>
                </c:pt>
              </c:strCache>
            </c:strRef>
          </c:cat>
          <c:val>
            <c:numRef>
              <c:f>'Ft Jackson'!$C$5:$I$5</c:f>
              <c:numCache>
                <c:formatCode>General</c:formatCode>
                <c:ptCount val="7"/>
                <c:pt idx="0">
                  <c:v>653</c:v>
                </c:pt>
                <c:pt idx="1">
                  <c:v>837</c:v>
                </c:pt>
                <c:pt idx="2">
                  <c:v>413</c:v>
                </c:pt>
                <c:pt idx="4">
                  <c:v>518</c:v>
                </c:pt>
                <c:pt idx="5">
                  <c:v>611</c:v>
                </c:pt>
                <c:pt idx="6">
                  <c:v>2860</c:v>
                </c:pt>
              </c:numCache>
            </c:numRef>
          </c:val>
        </c:ser>
        <c:ser>
          <c:idx val="1"/>
          <c:order val="1"/>
          <c:tx>
            <c:strRef>
              <c:f>'Ft Jackson'!$B$6</c:f>
              <c:strCache>
                <c:ptCount val="1"/>
                <c:pt idx="0">
                  <c:v>Copper HX</c:v>
                </c:pt>
              </c:strCache>
            </c:strRef>
          </c:tx>
          <c:invertIfNegative val="0"/>
          <c:dLbls>
            <c:dLbl>
              <c:idx val="0"/>
              <c:layout>
                <c:manualLayout>
                  <c:x val="1.7489712743764124E-2"/>
                  <c:y val="7.8201368523949169E-3"/>
                </c:manualLayout>
              </c:layout>
              <c:showLegendKey val="0"/>
              <c:showVal val="1"/>
              <c:showCatName val="0"/>
              <c:showSerName val="0"/>
              <c:showPercent val="0"/>
              <c:showBubbleSize val="0"/>
            </c:dLbl>
            <c:dLbl>
              <c:idx val="1"/>
              <c:layout>
                <c:manualLayout>
                  <c:x val="1.2492651959831501E-2"/>
                  <c:y val="0"/>
                </c:manualLayout>
              </c:layout>
              <c:showLegendKey val="0"/>
              <c:showVal val="1"/>
              <c:showCatName val="0"/>
              <c:showSerName val="0"/>
              <c:showPercent val="0"/>
              <c:showBubbleSize val="0"/>
            </c:dLbl>
            <c:dLbl>
              <c:idx val="2"/>
              <c:layout>
                <c:manualLayout>
                  <c:x val="4.9970607839326464E-3"/>
                  <c:y val="-3.9100684261974585E-3"/>
                </c:manualLayout>
              </c:layout>
              <c:showLegendKey val="0"/>
              <c:showVal val="1"/>
              <c:showCatName val="0"/>
              <c:showSerName val="0"/>
              <c:showPercent val="0"/>
              <c:showBubbleSize val="0"/>
            </c:dLbl>
            <c:dLbl>
              <c:idx val="4"/>
              <c:layout>
                <c:manualLayout>
                  <c:x val="2.248677352769661E-2"/>
                  <c:y val="7.8201368523949169E-3"/>
                </c:manualLayout>
              </c:layout>
              <c:showLegendKey val="0"/>
              <c:showVal val="1"/>
              <c:showCatName val="0"/>
              <c:showSerName val="0"/>
              <c:showPercent val="0"/>
              <c:showBubbleSize val="0"/>
            </c:dLbl>
            <c:dLbl>
              <c:idx val="5"/>
              <c:layout>
                <c:manualLayout>
                  <c:x val="1.2492651959831501E-2"/>
                  <c:y val="1.1730205278592375E-2"/>
                </c:manualLayout>
              </c:layout>
              <c:showLegendKey val="0"/>
              <c:showVal val="1"/>
              <c:showCatName val="0"/>
              <c:showSerName val="0"/>
              <c:showPercent val="0"/>
              <c:showBubbleSize val="0"/>
            </c:dLbl>
            <c:dLbl>
              <c:idx val="6"/>
              <c:layout>
                <c:manualLayout>
                  <c:x val="7.4955911758989007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'Ft Jackson'!$C$4:$I$4</c:f>
              <c:strCache>
                <c:ptCount val="7"/>
                <c:pt idx="0">
                  <c:v>Indoor Air</c:v>
                </c:pt>
                <c:pt idx="1">
                  <c:v>Vent Air</c:v>
                </c:pt>
                <c:pt idx="2">
                  <c:v>Outdoor Air</c:v>
                </c:pt>
                <c:pt idx="4">
                  <c:v>Indoor Air</c:v>
                </c:pt>
                <c:pt idx="5">
                  <c:v>Vent Air</c:v>
                </c:pt>
                <c:pt idx="6">
                  <c:v>Outdoor Air</c:v>
                </c:pt>
              </c:strCache>
            </c:strRef>
          </c:cat>
          <c:val>
            <c:numRef>
              <c:f>'Ft Jackson'!$C$6:$I$6</c:f>
              <c:numCache>
                <c:formatCode>General</c:formatCode>
                <c:ptCount val="7"/>
                <c:pt idx="0">
                  <c:v>251</c:v>
                </c:pt>
                <c:pt idx="1">
                  <c:v>296</c:v>
                </c:pt>
                <c:pt idx="2">
                  <c:v>629</c:v>
                </c:pt>
                <c:pt idx="4">
                  <c:v>354</c:v>
                </c:pt>
                <c:pt idx="5">
                  <c:v>369</c:v>
                </c:pt>
                <c:pt idx="6">
                  <c:v>3228</c:v>
                </c:pt>
              </c:numCache>
            </c:numRef>
          </c:val>
        </c:ser>
        <c:dLbls>
          <c:showLegendKey val="0"/>
          <c:showVal val="0"/>
          <c:showCatName val="0"/>
          <c:showSerName val="0"/>
          <c:showPercent val="0"/>
          <c:showBubbleSize val="0"/>
        </c:dLbls>
        <c:gapWidth val="150"/>
        <c:shape val="box"/>
        <c:axId val="90329856"/>
        <c:axId val="90331392"/>
        <c:axId val="0"/>
      </c:bar3DChart>
      <c:catAx>
        <c:axId val="90329856"/>
        <c:scaling>
          <c:orientation val="minMax"/>
        </c:scaling>
        <c:delete val="0"/>
        <c:axPos val="b"/>
        <c:majorTickMark val="out"/>
        <c:minorTickMark val="none"/>
        <c:tickLblPos val="nextTo"/>
        <c:crossAx val="90331392"/>
        <c:crosses val="autoZero"/>
        <c:auto val="1"/>
        <c:lblAlgn val="ctr"/>
        <c:lblOffset val="100"/>
        <c:noMultiLvlLbl val="0"/>
      </c:catAx>
      <c:valAx>
        <c:axId val="90331392"/>
        <c:scaling>
          <c:orientation val="minMax"/>
        </c:scaling>
        <c:delete val="0"/>
        <c:axPos val="l"/>
        <c:majorGridlines/>
        <c:numFmt formatCode="General" sourceLinked="1"/>
        <c:majorTickMark val="out"/>
        <c:minorTickMark val="none"/>
        <c:tickLblPos val="nextTo"/>
        <c:crossAx val="90329856"/>
        <c:crosses val="autoZero"/>
        <c:crossBetween val="between"/>
      </c:valAx>
    </c:plotArea>
    <c:legend>
      <c:legendPos val="t"/>
      <c:layout>
        <c:manualLayout>
          <c:xMode val="edge"/>
          <c:yMode val="edge"/>
          <c:x val="0.3090697833636436"/>
          <c:y val="0.15640273704789834"/>
          <c:w val="0.39185435810590147"/>
          <c:h val="6.6718390406477784E-2"/>
        </c:manualLayout>
      </c:layout>
      <c:overlay val="0"/>
      <c:txPr>
        <a:bodyPr/>
        <a:lstStyle/>
        <a:p>
          <a:pPr>
            <a:defRPr lang="en-US"/>
          </a:pPr>
          <a:endParaRPr lang="en-US"/>
        </a:p>
      </c:txPr>
    </c:legend>
    <c:plotVisOnly val="1"/>
    <c:dispBlanksAs val="gap"/>
    <c:showDLblsOverMax val="0"/>
  </c:chart>
  <c:txPr>
    <a:bodyPr/>
    <a:lstStyle/>
    <a:p>
      <a:pPr>
        <a:defRPr lang="en-US"/>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AC97BF-948C-4669-9F16-32315BFDDCAF}" type="datetimeFigureOut">
              <a:rPr lang="en-US" smtClean="0"/>
              <a:t>3/19/2013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933D4-C5AC-4B31-942E-FD53D5C76D4D}" type="slidenum">
              <a:rPr lang="en-US" smtClean="0"/>
              <a:t>‹#›</a:t>
            </a:fld>
            <a:endParaRPr lang="en-US" dirty="0"/>
          </a:p>
        </p:txBody>
      </p:sp>
    </p:spTree>
    <p:extLst>
      <p:ext uri="{BB962C8B-B14F-4D97-AF65-F5344CB8AC3E}">
        <p14:creationId xmlns:p14="http://schemas.microsoft.com/office/powerpoint/2010/main" val="4205494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1125F-B1CB-4577-B399-CADFBB3444A8}" type="datetimeFigureOut">
              <a:rPr lang="en-US" smtClean="0"/>
              <a:pPr/>
              <a:t>3/19/2013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D3150-5905-4E34-99C5-4656F5DE5B5F}" type="slidenum">
              <a:rPr lang="en-US" smtClean="0"/>
              <a:pPr/>
              <a:t>‹#›</a:t>
            </a:fld>
            <a:endParaRPr lang="en-US" dirty="0"/>
          </a:p>
        </p:txBody>
      </p:sp>
    </p:spTree>
    <p:extLst>
      <p:ext uri="{BB962C8B-B14F-4D97-AF65-F5344CB8AC3E}">
        <p14:creationId xmlns:p14="http://schemas.microsoft.com/office/powerpoint/2010/main" val="96646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16</a:t>
            </a:fld>
            <a:endParaRPr lang="en-US" dirty="0"/>
          </a:p>
        </p:txBody>
      </p:sp>
    </p:spTree>
    <p:extLst>
      <p:ext uri="{BB962C8B-B14F-4D97-AF65-F5344CB8AC3E}">
        <p14:creationId xmlns:p14="http://schemas.microsoft.com/office/powerpoint/2010/main" val="97303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17</a:t>
            </a:fld>
            <a:endParaRPr lang="en-US" dirty="0"/>
          </a:p>
        </p:txBody>
      </p:sp>
    </p:spTree>
    <p:extLst>
      <p:ext uri="{BB962C8B-B14F-4D97-AF65-F5344CB8AC3E}">
        <p14:creationId xmlns:p14="http://schemas.microsoft.com/office/powerpoint/2010/main" val="396408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18</a:t>
            </a:fld>
            <a:endParaRPr lang="en-US" dirty="0"/>
          </a:p>
        </p:txBody>
      </p:sp>
    </p:spTree>
    <p:extLst>
      <p:ext uri="{BB962C8B-B14F-4D97-AF65-F5344CB8AC3E}">
        <p14:creationId xmlns:p14="http://schemas.microsoft.com/office/powerpoint/2010/main" val="1121208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19</a:t>
            </a:fld>
            <a:endParaRPr lang="en-US" dirty="0"/>
          </a:p>
        </p:txBody>
      </p:sp>
    </p:spTree>
    <p:extLst>
      <p:ext uri="{BB962C8B-B14F-4D97-AF65-F5344CB8AC3E}">
        <p14:creationId xmlns:p14="http://schemas.microsoft.com/office/powerpoint/2010/main" val="1065466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20</a:t>
            </a:fld>
            <a:endParaRPr lang="en-US" dirty="0"/>
          </a:p>
        </p:txBody>
      </p:sp>
    </p:spTree>
    <p:extLst>
      <p:ext uri="{BB962C8B-B14F-4D97-AF65-F5344CB8AC3E}">
        <p14:creationId xmlns:p14="http://schemas.microsoft.com/office/powerpoint/2010/main" val="2186445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21</a:t>
            </a:fld>
            <a:endParaRPr lang="en-US" dirty="0"/>
          </a:p>
        </p:txBody>
      </p:sp>
    </p:spTree>
    <p:extLst>
      <p:ext uri="{BB962C8B-B14F-4D97-AF65-F5344CB8AC3E}">
        <p14:creationId xmlns:p14="http://schemas.microsoft.com/office/powerpoint/2010/main" val="3724860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23</a:t>
            </a:fld>
            <a:endParaRPr lang="en-US" dirty="0"/>
          </a:p>
        </p:txBody>
      </p:sp>
    </p:spTree>
    <p:extLst>
      <p:ext uri="{BB962C8B-B14F-4D97-AF65-F5344CB8AC3E}">
        <p14:creationId xmlns:p14="http://schemas.microsoft.com/office/powerpoint/2010/main" val="384006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24</a:t>
            </a:fld>
            <a:endParaRPr lang="en-US" dirty="0"/>
          </a:p>
        </p:txBody>
      </p:sp>
    </p:spTree>
    <p:extLst>
      <p:ext uri="{BB962C8B-B14F-4D97-AF65-F5344CB8AC3E}">
        <p14:creationId xmlns:p14="http://schemas.microsoft.com/office/powerpoint/2010/main" val="340632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9</a:t>
            </a:fld>
            <a:endParaRPr lang="en-US" dirty="0"/>
          </a:p>
        </p:txBody>
      </p:sp>
    </p:spTree>
    <p:extLst>
      <p:ext uri="{BB962C8B-B14F-4D97-AF65-F5344CB8AC3E}">
        <p14:creationId xmlns:p14="http://schemas.microsoft.com/office/powerpoint/2010/main" val="57992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userDrawn="1">
            <p:ph type="dt" sz="half" idx="10"/>
          </p:nvPr>
        </p:nvSpPr>
        <p:spPr/>
        <p:txBody>
          <a:bodyPr/>
          <a:lstStyle/>
          <a:p>
            <a:fld id="{03BC6A6C-E24A-4025-9142-ECE35E79B877}" type="datetime4">
              <a:rPr lang="en-US" smtClean="0"/>
              <a:t>March 19, 2013</a:t>
            </a:fld>
            <a:endParaRPr lang="en-US" dirty="0"/>
          </a:p>
        </p:txBody>
      </p:sp>
      <p:sp>
        <p:nvSpPr>
          <p:cNvPr id="5" name="Footer Placeholder 4"/>
          <p:cNvSpPr>
            <a:spLocks noGrp="1"/>
          </p:cNvSpPr>
          <p:nvPr userDrawn="1">
            <p:ph type="ftr" sz="quarter" idx="11"/>
          </p:nvPr>
        </p:nvSpPr>
        <p:spPr/>
        <p:txBody>
          <a:bodyPr/>
          <a:lstStyle/>
          <a:p>
            <a:r>
              <a:rPr lang="en-US" dirty="0" smtClean="0"/>
              <a:t>|  Societal Benefits of Copper in Air Conditioning</a:t>
            </a:r>
            <a:endParaRPr lang="en-US" dirty="0"/>
          </a:p>
        </p:txBody>
      </p:sp>
      <p:sp>
        <p:nvSpPr>
          <p:cNvPr id="6" name="Slide Number Placeholder 5"/>
          <p:cNvSpPr>
            <a:spLocks noGrp="1"/>
          </p:cNvSpPr>
          <p:nvPr userDrawn="1">
            <p:ph type="sldNum" sz="quarter" idx="12"/>
          </p:nvPr>
        </p:nvSpPr>
        <p:spPr/>
        <p:txBody>
          <a:bodyPr/>
          <a:lstStyle/>
          <a:p>
            <a:fld id="{E1B93EF5-62DC-4D0D-A7B0-C74897CCA81C}" type="slidenum">
              <a:rPr lang="en-US" smtClean="0"/>
              <a:pPr/>
              <a:t>‹#›</a:t>
            </a:fld>
            <a:endParaRPr lang="en-US" dirty="0"/>
          </a:p>
        </p:txBody>
      </p:sp>
      <p:sp>
        <p:nvSpPr>
          <p:cNvPr id="12" name="Picture Placeholder 11"/>
          <p:cNvSpPr>
            <a:spLocks noGrp="1"/>
          </p:cNvSpPr>
          <p:nvPr>
            <p:ph type="pic" sz="quarter" idx="13"/>
          </p:nvPr>
        </p:nvSpPr>
        <p:spPr>
          <a:xfrm>
            <a:off x="-10800" y="1454148"/>
            <a:ext cx="9169200" cy="5433539"/>
          </a:xfrm>
          <a:blipFill>
            <a:blip r:embed="rId2" cstate="screen">
              <a:extLst>
                <a:ext uri="{28A0092B-C50C-407E-A947-70E740481C1C}">
                  <a14:useLocalDpi xmlns:a14="http://schemas.microsoft.com/office/drawing/2010/main"/>
                </a:ext>
              </a:extLst>
            </a:blip>
            <a:stretch>
              <a:fillRect/>
            </a:stretch>
          </a:blipFill>
        </p:spPr>
        <p:txBody>
          <a:bodyPr anchor="b" anchorCtr="0"/>
          <a:lstStyle/>
          <a:p>
            <a:r>
              <a:rPr lang="en-US" dirty="0" smtClean="0"/>
              <a:t>Click icon to add picture</a:t>
            </a:r>
            <a:endParaRPr lang="en-US" dirty="0"/>
          </a:p>
        </p:txBody>
      </p:sp>
      <p:sp>
        <p:nvSpPr>
          <p:cNvPr id="10" name="Rectangle 9"/>
          <p:cNvSpPr/>
          <p:nvPr userDrawn="1"/>
        </p:nvSpPr>
        <p:spPr>
          <a:xfrm>
            <a:off x="0" y="1449388"/>
            <a:ext cx="9144000" cy="2592387"/>
          </a:xfrm>
          <a:prstGeom prst="rect">
            <a:avLst/>
          </a:prstGeom>
          <a:solidFill>
            <a:schemeClr val="tx2">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431800" y="1808820"/>
            <a:ext cx="5508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p:nvPr>
        </p:nvSpPr>
        <p:spPr>
          <a:xfrm>
            <a:off x="431800" y="1969200"/>
            <a:ext cx="8280400" cy="993600"/>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432000" y="3060000"/>
            <a:ext cx="6319638" cy="837313"/>
          </a:xfrm>
        </p:spPr>
        <p:txBody>
          <a:bodyPr>
            <a:normAutofit/>
          </a:bodyPr>
          <a:lstStyle>
            <a:lvl1pPr marL="0" indent="0" algn="l">
              <a:spcAft>
                <a:spcPts val="0"/>
              </a:spcAft>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Box 12"/>
          <p:cNvSpPr txBox="1"/>
          <p:nvPr userDrawn="1"/>
        </p:nvSpPr>
        <p:spPr>
          <a:xfrm>
            <a:off x="-2016732" y="404813"/>
            <a:ext cx="1908212" cy="507831"/>
          </a:xfrm>
          <a:prstGeom prst="rect">
            <a:avLst/>
          </a:prstGeom>
          <a:noFill/>
        </p:spPr>
        <p:txBody>
          <a:bodyPr wrap="square" lIns="0" tIns="0" rIns="0" bIns="0" rtlCol="0">
            <a:spAutoFit/>
          </a:bodyPr>
          <a:lstStyle/>
          <a:p>
            <a:pPr algn="r"/>
            <a:r>
              <a:rPr lang="en-US" sz="1100" b="1" baseline="0" dirty="0" smtClean="0">
                <a:solidFill>
                  <a:schemeClr val="tx1"/>
                </a:solidFill>
              </a:rPr>
              <a:t>Logo</a:t>
            </a:r>
            <a:r>
              <a:rPr lang="en-US" sz="1100" b="0" baseline="0" dirty="0" smtClean="0">
                <a:solidFill>
                  <a:schemeClr val="tx1"/>
                </a:solidFill>
              </a:rPr>
              <a:t> </a:t>
            </a:r>
          </a:p>
          <a:p>
            <a:pPr algn="r"/>
            <a:r>
              <a:rPr lang="en-US" sz="1100" b="0" baseline="0" dirty="0" smtClean="0">
                <a:solidFill>
                  <a:schemeClr val="tx1"/>
                </a:solidFill>
              </a:rPr>
              <a:t>Size: H: 1,53</a:t>
            </a:r>
          </a:p>
          <a:p>
            <a:pPr algn="r"/>
            <a:r>
              <a:rPr lang="en-US" sz="1100" b="0" baseline="0" dirty="0" smtClean="0">
                <a:solidFill>
                  <a:schemeClr val="tx1"/>
                </a:solidFill>
              </a:rPr>
              <a:t>Position: 1,2 x 1,92 </a:t>
            </a:r>
            <a:endParaRPr lang="en-US" sz="1100" b="0" dirty="0" smtClean="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eak Slide - Soft yellow">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3"/>
              </a:gs>
              <a:gs pos="50000">
                <a:schemeClr val="accent3"/>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noFill/>
        </p:spPr>
        <p:txBody>
          <a:bodyPr/>
          <a:lstStyle>
            <a:lvl1pPr>
              <a:defRPr>
                <a:solidFill>
                  <a:schemeClr val="accent3"/>
                </a:solidFill>
              </a:defRPr>
            </a:lvl1pPr>
          </a:lstStyle>
          <a:p>
            <a:fld id="{91F3F4D8-22D0-44B8-85F8-9FE50781ABF8}" type="datetime4">
              <a:rPr lang="en-US" smtClean="0"/>
              <a:t>March 19, 2013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dirty="0" smtClean="0"/>
              <a:t>|  Societal Benefits of Copper in Air Conditioning</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tx2"/>
                </a:solidFill>
              </a:defRPr>
            </a:lvl1pPr>
          </a:lstStyle>
          <a:p>
            <a:r>
              <a:rPr lang="en-US" smtClean="0"/>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smtClean="0">
                <a:solidFill>
                  <a:schemeClr val="tx1"/>
                </a:solidFill>
              </a:rPr>
              <a:t>Headline text</a:t>
            </a:r>
            <a:r>
              <a:rPr lang="en-US" sz="1100" b="0" baseline="0" dirty="0" smtClean="0">
                <a:solidFill>
                  <a:schemeClr val="tx1"/>
                </a:solidFill>
              </a:rPr>
              <a:t>. </a:t>
            </a:r>
          </a:p>
          <a:p>
            <a:pPr algn="r"/>
            <a:r>
              <a:rPr lang="en-US" sz="1100" b="0" baseline="0" dirty="0" smtClean="0">
                <a:solidFill>
                  <a:schemeClr val="tx1"/>
                </a:solidFill>
              </a:rPr>
              <a:t>This page is used</a:t>
            </a:r>
          </a:p>
          <a:p>
            <a:pPr algn="r"/>
            <a:r>
              <a:rPr lang="en-US" sz="1100" b="0" baseline="0" dirty="0" smtClean="0">
                <a:solidFill>
                  <a:schemeClr val="tx1"/>
                </a:solidFill>
              </a:rPr>
              <a:t>as a break in the presentation and for highlighting messages that are important.</a:t>
            </a:r>
          </a:p>
          <a:p>
            <a:pPr algn="r"/>
            <a:endParaRPr lang="en-US" sz="1100" b="0" baseline="0" dirty="0" smtClean="0">
              <a:solidFill>
                <a:schemeClr val="tx1"/>
              </a:solidFill>
            </a:endParaRPr>
          </a:p>
          <a:p>
            <a:pPr algn="r"/>
            <a:r>
              <a:rPr lang="en-US" sz="1100" b="0" baseline="0" dirty="0" smtClean="0">
                <a:solidFill>
                  <a:schemeClr val="tx1"/>
                </a:solidFill>
              </a:rPr>
              <a:t>Use Bright orange to highlight a word in the sentence </a:t>
            </a:r>
            <a:endParaRPr lang="en-US" sz="1100" b="0" dirty="0" smtClean="0">
              <a:solidFill>
                <a:schemeClr val="tx1"/>
              </a:solidFill>
            </a:endParaRP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972616"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 Slide - Dark blu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1"/>
              </a:gs>
              <a:gs pos="50000">
                <a:schemeClr val="accent1"/>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noFill/>
        </p:spPr>
        <p:txBody>
          <a:bodyPr/>
          <a:lstStyle>
            <a:lvl1pPr>
              <a:defRPr>
                <a:solidFill>
                  <a:schemeClr val="accent1"/>
                </a:solidFill>
              </a:defRPr>
            </a:lvl1pPr>
          </a:lstStyle>
          <a:p>
            <a:fld id="{D8EDAC30-A7D8-4CF6-87B0-4794C2BC8128}" type="datetime4">
              <a:rPr lang="en-US" smtClean="0"/>
              <a:t>March 19, 2013</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dirty="0" smtClean="0"/>
              <a:t>|  Societal Benefits of Copper in Air Conditioning</a:t>
            </a:r>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smtClean="0"/>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smtClean="0">
                <a:solidFill>
                  <a:schemeClr val="tx1"/>
                </a:solidFill>
              </a:rPr>
              <a:t>Headline text</a:t>
            </a:r>
            <a:r>
              <a:rPr lang="en-US" sz="1100" b="0" baseline="0" dirty="0" smtClean="0">
                <a:solidFill>
                  <a:schemeClr val="tx1"/>
                </a:solidFill>
              </a:rPr>
              <a:t>. </a:t>
            </a:r>
          </a:p>
          <a:p>
            <a:pPr algn="r"/>
            <a:r>
              <a:rPr lang="en-US" sz="1100" b="0" baseline="0" dirty="0" smtClean="0">
                <a:solidFill>
                  <a:schemeClr val="tx1"/>
                </a:solidFill>
              </a:rPr>
              <a:t>This page is used</a:t>
            </a:r>
          </a:p>
          <a:p>
            <a:pPr algn="r"/>
            <a:r>
              <a:rPr lang="en-US" sz="1100" b="0" baseline="0" dirty="0" smtClean="0">
                <a:solidFill>
                  <a:schemeClr val="tx1"/>
                </a:solidFill>
              </a:rPr>
              <a:t>as a break in the presentation and for highlighting messages that are important.</a:t>
            </a:r>
          </a:p>
          <a:p>
            <a:pPr algn="r"/>
            <a:endParaRPr lang="en-US" sz="1100" b="0" baseline="0" dirty="0" smtClean="0">
              <a:solidFill>
                <a:schemeClr val="tx1"/>
              </a:solidFill>
            </a:endParaRPr>
          </a:p>
          <a:p>
            <a:pPr algn="r"/>
            <a:r>
              <a:rPr lang="en-US" sz="1100" b="0" baseline="0" dirty="0" smtClean="0">
                <a:solidFill>
                  <a:schemeClr val="tx1"/>
                </a:solidFill>
              </a:rPr>
              <a:t>Use Soft green to highlight a word in the sentence </a:t>
            </a:r>
            <a:endParaRPr lang="en-US" sz="1100" b="0" dirty="0" smtClean="0">
              <a:solidFill>
                <a:schemeClr val="tx1"/>
              </a:solidFill>
            </a:endParaRP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468560"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1801" y="514350"/>
            <a:ext cx="8280399" cy="939800"/>
          </a:xfrm>
        </p:spPr>
        <p:txBody>
          <a:bodyPr anchor="b" anchorCtr="0"/>
          <a:lstStyle/>
          <a:p>
            <a:r>
              <a:rPr lang="en-US" smtClean="0"/>
              <a:t>Click to edit Master title style</a:t>
            </a:r>
            <a:endParaRPr lang="en-US" dirty="0"/>
          </a:p>
        </p:txBody>
      </p:sp>
      <p:sp>
        <p:nvSpPr>
          <p:cNvPr id="3" name="Date Placeholder 2"/>
          <p:cNvSpPr>
            <a:spLocks noGrp="1"/>
          </p:cNvSpPr>
          <p:nvPr>
            <p:ph type="dt" sz="half" idx="10"/>
          </p:nvPr>
        </p:nvSpPr>
        <p:spPr>
          <a:xfrm>
            <a:off x="7596336" y="6576330"/>
            <a:ext cx="1116124" cy="273050"/>
          </a:xfrm>
        </p:spPr>
        <p:txBody>
          <a:bodyPr/>
          <a:lstStyle>
            <a:lvl1pPr>
              <a:defRPr>
                <a:solidFill>
                  <a:schemeClr val="accent6"/>
                </a:solidFill>
              </a:defRPr>
            </a:lvl1pPr>
          </a:lstStyle>
          <a:p>
            <a:fld id="{7A2A34A3-316D-4D7F-B172-F699A62C418A}" type="datetime4">
              <a:rPr lang="en-US" smtClean="0"/>
              <a:t>March 19, 2013</a:t>
            </a:fld>
            <a:endParaRPr lang="en-US" dirty="0"/>
          </a:p>
        </p:txBody>
      </p:sp>
      <p:sp>
        <p:nvSpPr>
          <p:cNvPr id="4" name="Footer Placeholder 3"/>
          <p:cNvSpPr>
            <a:spLocks noGrp="1"/>
          </p:cNvSpPr>
          <p:nvPr>
            <p:ph type="ftr" sz="quarter" idx="11"/>
          </p:nvPr>
        </p:nvSpPr>
        <p:spPr>
          <a:xfrm>
            <a:off x="683568" y="6576330"/>
            <a:ext cx="6004422" cy="273050"/>
          </a:xfrm>
        </p:spPr>
        <p:txBody>
          <a:bodyPr/>
          <a:lstStyle>
            <a:lvl1pPr>
              <a:defRPr>
                <a:solidFill>
                  <a:schemeClr val="accent6"/>
                </a:solidFill>
              </a:defRPr>
            </a:lvl1pPr>
          </a:lstStyle>
          <a:p>
            <a:r>
              <a:rPr lang="en-US" dirty="0" smtClean="0"/>
              <a:t>|  Societal Benefits of Copper in Air Conditioning</a:t>
            </a:r>
            <a:endParaRPr lang="en-US" dirty="0"/>
          </a:p>
        </p:txBody>
      </p:sp>
      <p:sp>
        <p:nvSpPr>
          <p:cNvPr id="5" name="Slide Number Placeholder 4"/>
          <p:cNvSpPr>
            <a:spLocks noGrp="1"/>
          </p:cNvSpPr>
          <p:nvPr>
            <p:ph type="sldNum" sz="quarter" idx="12"/>
          </p:nvPr>
        </p:nvSpPr>
        <p:spPr>
          <a:xfrm>
            <a:off x="431800" y="6576330"/>
            <a:ext cx="252000" cy="273050"/>
          </a:xfrm>
        </p:spPr>
        <p:txBody>
          <a:bodyPr/>
          <a:lstStyle>
            <a:lvl1pPr>
              <a:defRPr>
                <a:solidFill>
                  <a:schemeClr val="accent6"/>
                </a:solidFill>
              </a:defRPr>
            </a:lvl1pPr>
          </a:lstStyle>
          <a:p>
            <a:fld id="{E1B93EF5-62DC-4D0D-A7B0-C74897CCA81C}" type="slidenum">
              <a:rPr lang="en-US" smtClean="0"/>
              <a:pPr/>
              <a:t>‹#›</a:t>
            </a:fld>
            <a:endParaRPr lang="en-US" dirty="0"/>
          </a:p>
        </p:txBody>
      </p:sp>
      <p:cxnSp>
        <p:nvCxnSpPr>
          <p:cNvPr id="8" name="Straight Connector 7"/>
          <p:cNvCxnSpPr/>
          <p:nvPr userDrawn="1"/>
        </p:nvCxnSpPr>
        <p:spPr>
          <a:xfrm>
            <a:off x="408168" y="440668"/>
            <a:ext cx="5508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31800" y="1664803"/>
            <a:ext cx="8280400" cy="2376971"/>
          </a:xfrm>
        </p:spPr>
        <p:txBody>
          <a:bodyPr/>
          <a:lstStyle>
            <a:lvl1pPr>
              <a:defRPr sz="1400"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4B17B3-7849-4BB1-B66F-03AA0F90F89D}" type="datetime4">
              <a:rPr lang="en-US" smtClean="0"/>
              <a:t>March 19, 2013</a:t>
            </a:fld>
            <a:endParaRPr lang="en-US" dirty="0"/>
          </a:p>
        </p:txBody>
      </p:sp>
      <p:sp>
        <p:nvSpPr>
          <p:cNvPr id="4" name="Footer Placeholder 3"/>
          <p:cNvSpPr>
            <a:spLocks noGrp="1"/>
          </p:cNvSpPr>
          <p:nvPr>
            <p:ph type="ftr" sz="quarter" idx="11"/>
          </p:nvPr>
        </p:nvSpPr>
        <p:spPr/>
        <p:txBody>
          <a:bodyPr/>
          <a:lstStyle/>
          <a:p>
            <a:r>
              <a:rPr lang="en-US" dirty="0" smtClean="0"/>
              <a:t>|  Societal Benefits of Copper in Air Conditioning</a:t>
            </a:r>
            <a:endParaRPr lang="en-US" dirty="0"/>
          </a:p>
        </p:txBody>
      </p:sp>
      <p:sp>
        <p:nvSpPr>
          <p:cNvPr id="5" name="Slide Number Placeholder 4"/>
          <p:cNvSpPr>
            <a:spLocks noGrp="1"/>
          </p:cNvSpPr>
          <p:nvPr>
            <p:ph type="sldNum" sz="quarter" idx="12"/>
          </p:nvPr>
        </p:nvSpPr>
        <p:spPr/>
        <p:txBody>
          <a:bodyPr/>
          <a:lstStyle/>
          <a:p>
            <a:fld id="{E1B93EF5-62DC-4D0D-A7B0-C74897CCA81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AE998-34B8-4B5D-952E-DAC2840DFD36}" type="datetime4">
              <a:rPr lang="en-US" smtClean="0"/>
              <a:t>March 19, 2013</a:t>
            </a:fld>
            <a:endParaRPr lang="en-US" dirty="0"/>
          </a:p>
        </p:txBody>
      </p:sp>
      <p:sp>
        <p:nvSpPr>
          <p:cNvPr id="3" name="Footer Placeholder 2"/>
          <p:cNvSpPr>
            <a:spLocks noGrp="1"/>
          </p:cNvSpPr>
          <p:nvPr>
            <p:ph type="ftr" sz="quarter" idx="11"/>
          </p:nvPr>
        </p:nvSpPr>
        <p:spPr/>
        <p:txBody>
          <a:bodyPr/>
          <a:lstStyle/>
          <a:p>
            <a:r>
              <a:rPr lang="en-US" dirty="0" smtClean="0"/>
              <a:t>|  Societal Benefits of Copper in Air Conditioning</a:t>
            </a:r>
            <a:endParaRPr lang="en-US" dirty="0"/>
          </a:p>
        </p:txBody>
      </p:sp>
      <p:sp>
        <p:nvSpPr>
          <p:cNvPr id="4" name="Slide Number Placeholder 3"/>
          <p:cNvSpPr>
            <a:spLocks noGrp="1"/>
          </p:cNvSpPr>
          <p:nvPr>
            <p:ph type="sldNum" sz="quarter" idx="12"/>
          </p:nvPr>
        </p:nvSpPr>
        <p:spPr/>
        <p:txBody>
          <a:bodyPr/>
          <a:lstStyle/>
          <a:p>
            <a:fld id="{E1B93EF5-62DC-4D0D-A7B0-C74897CCA81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4"/>
          <p:cNvSpPr/>
          <p:nvPr userDrawn="1"/>
        </p:nvSpPr>
        <p:spPr>
          <a:xfrm>
            <a:off x="0" y="1449388"/>
            <a:ext cx="9144000" cy="2592387"/>
          </a:xfrm>
          <a:prstGeom prst="rect">
            <a:avLst/>
          </a:prstGeom>
          <a:solidFill>
            <a:schemeClr val="tx2">
              <a:alpha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userDrawn="1"/>
        </p:nvCxnSpPr>
        <p:spPr>
          <a:xfrm>
            <a:off x="431800" y="1808163"/>
            <a:ext cx="55086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3"/>
          </p:nvPr>
        </p:nvSpPr>
        <p:spPr>
          <a:xfrm>
            <a:off x="-10800" y="1454148"/>
            <a:ext cx="9169200" cy="5433539"/>
          </a:xfrm>
          <a:blipFill>
            <a:blip r:embed="rId2" cstate="screen">
              <a:extLst/>
            </a:blip>
            <a:stretch>
              <a:fillRect/>
            </a:stretch>
          </a:blipFill>
        </p:spPr>
        <p:txBody>
          <a:bodyPr anchor="b"/>
          <a:lstStyle/>
          <a:p>
            <a:pPr lvl="0"/>
            <a:r>
              <a:rPr lang="en-US" noProof="0" dirty="0" smtClean="0"/>
              <a:t>Click icon to add picture</a:t>
            </a:r>
            <a:endParaRPr lang="en-US" noProof="0" dirty="0"/>
          </a:p>
        </p:txBody>
      </p:sp>
      <p:sp>
        <p:nvSpPr>
          <p:cNvPr id="2" name="Title 1"/>
          <p:cNvSpPr>
            <a:spLocks noGrp="1"/>
          </p:cNvSpPr>
          <p:nvPr>
            <p:ph type="ctrTitle"/>
          </p:nvPr>
        </p:nvSpPr>
        <p:spPr>
          <a:xfrm>
            <a:off x="431800" y="1969200"/>
            <a:ext cx="8280400" cy="993600"/>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2000" y="3060000"/>
            <a:ext cx="6319638" cy="837313"/>
          </a:xfrm>
        </p:spPr>
        <p:txBody>
          <a:bodyPr>
            <a:normAutofit/>
          </a:bodyPr>
          <a:lstStyle>
            <a:lvl1pPr marL="0" indent="0" algn="l">
              <a:spcAft>
                <a:spcPts val="0"/>
              </a:spcAft>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userDrawn="1">
            <p:ph type="dt" sz="half" idx="14"/>
          </p:nvPr>
        </p:nvSpPr>
        <p:spPr/>
        <p:txBody>
          <a:bodyPr/>
          <a:lstStyle>
            <a:lvl1pPr>
              <a:defRPr/>
            </a:lvl1pPr>
          </a:lstStyle>
          <a:p>
            <a:pPr>
              <a:defRPr/>
            </a:pPr>
            <a:fld id="{1AB2C155-D721-40A8-BB8D-2941B1C6D535}" type="datetime4">
              <a:rPr lang="en-US" smtClean="0"/>
              <a:t>March 19, 2013</a:t>
            </a:fld>
            <a:endParaRPr lang="en-US" dirty="0"/>
          </a:p>
        </p:txBody>
      </p:sp>
      <p:sp>
        <p:nvSpPr>
          <p:cNvPr id="8" name="Footer Placeholder 4"/>
          <p:cNvSpPr>
            <a:spLocks noGrp="1"/>
          </p:cNvSpPr>
          <p:nvPr userDrawn="1">
            <p:ph type="ftr" sz="quarter" idx="15"/>
          </p:nvPr>
        </p:nvSpPr>
        <p:spPr/>
        <p:txBody>
          <a:bodyPr/>
          <a:lstStyle>
            <a:lvl1pPr>
              <a:defRPr/>
            </a:lvl1pPr>
          </a:lstStyle>
          <a:p>
            <a:pPr>
              <a:defRPr/>
            </a:pPr>
            <a:r>
              <a:rPr lang="en-US" dirty="0" smtClean="0"/>
              <a:t>|  Societal Benefits of Copper in Air Conditioning</a:t>
            </a:r>
            <a:endParaRPr lang="en-US" dirty="0"/>
          </a:p>
        </p:txBody>
      </p:sp>
      <p:sp>
        <p:nvSpPr>
          <p:cNvPr id="9" name="Slide Number Placeholder 5"/>
          <p:cNvSpPr>
            <a:spLocks noGrp="1"/>
          </p:cNvSpPr>
          <p:nvPr userDrawn="1">
            <p:ph type="sldNum" sz="quarter" idx="16"/>
          </p:nvPr>
        </p:nvSpPr>
        <p:spPr/>
        <p:txBody>
          <a:bodyPr/>
          <a:lstStyle>
            <a:lvl1pPr>
              <a:defRPr/>
            </a:lvl1pPr>
          </a:lstStyle>
          <a:p>
            <a:pPr>
              <a:defRPr/>
            </a:pPr>
            <a:fld id="{CA38B121-9A6A-4CD0-A666-66A05EF116DE}" type="slidenum">
              <a:rPr lang="en-US"/>
              <a:pPr>
                <a:defRPr/>
              </a:pPr>
              <a:t>‹#›</a:t>
            </a:fld>
            <a:endParaRPr lang="en-US" dirty="0"/>
          </a:p>
        </p:txBody>
      </p:sp>
    </p:spTree>
    <p:extLst>
      <p:ext uri="{BB962C8B-B14F-4D97-AF65-F5344CB8AC3E}">
        <p14:creationId xmlns:p14="http://schemas.microsoft.com/office/powerpoint/2010/main" val="205924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48A482-BB85-4940-B6A2-E91787EAFFD5}" type="datetime4">
              <a:rPr lang="en-US" smtClean="0"/>
              <a:t>March 19, 2013</a:t>
            </a:fld>
            <a:endParaRPr lang="en-US" dirty="0"/>
          </a:p>
        </p:txBody>
      </p:sp>
      <p:sp>
        <p:nvSpPr>
          <p:cNvPr id="5" name="Footer Placeholder 4"/>
          <p:cNvSpPr>
            <a:spLocks noGrp="1"/>
          </p:cNvSpPr>
          <p:nvPr>
            <p:ph type="ftr" sz="quarter" idx="11"/>
          </p:nvPr>
        </p:nvSpPr>
        <p:spPr/>
        <p:txBody>
          <a:bodyPr/>
          <a:lstStyle/>
          <a:p>
            <a:r>
              <a:rPr lang="en-US" dirty="0" smtClean="0"/>
              <a:t>|  Societal Benefits of Copper in Air Conditioning</a:t>
            </a:r>
            <a:endParaRPr lang="en-US" dirty="0"/>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61950" indent="-361950">
              <a:spcAft>
                <a:spcPts val="600"/>
              </a:spcAft>
              <a:buFont typeface="Arial" pitchFamily="34" charset="0"/>
              <a:buChar char="•"/>
              <a:defRPr b="0"/>
            </a:lvl1pPr>
            <a:lvl2pPr marL="714375" indent="-352425">
              <a:defRPr sz="1600"/>
            </a:lvl2pPr>
            <a:lvl3pPr marL="1076325" indent="-361950">
              <a:defRPr sz="1400"/>
            </a:lvl3pPr>
            <a:lvl4pPr marL="1438275" indent="-361950">
              <a:defRPr/>
            </a:lvl4pPr>
            <a:lvl5pPr marL="1438275" indent="-3619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2B62CF-07F9-4D31-81B3-CC46E5E43027}" type="datetime4">
              <a:rPr lang="en-US" smtClean="0"/>
              <a:t>March 19, 2013</a:t>
            </a:fld>
            <a:endParaRPr lang="en-US" dirty="0"/>
          </a:p>
        </p:txBody>
      </p:sp>
      <p:sp>
        <p:nvSpPr>
          <p:cNvPr id="5" name="Footer Placeholder 4"/>
          <p:cNvSpPr>
            <a:spLocks noGrp="1"/>
          </p:cNvSpPr>
          <p:nvPr>
            <p:ph type="ftr" sz="quarter" idx="11"/>
          </p:nvPr>
        </p:nvSpPr>
        <p:spPr/>
        <p:txBody>
          <a:bodyPr/>
          <a:lstStyle/>
          <a:p>
            <a:r>
              <a:rPr lang="en-US" dirty="0" smtClean="0"/>
              <a:t>|  Societal Benefits of Copper in Air Conditioning</a:t>
            </a:r>
            <a:endParaRPr lang="en-US" dirty="0"/>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dirty="0"/>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smtClean="0">
                <a:solidFill>
                  <a:schemeClr val="tx1"/>
                </a:solidFill>
              </a:rPr>
              <a:t>Headline</a:t>
            </a:r>
            <a:r>
              <a:rPr lang="en-US" sz="1100" dirty="0" smtClean="0">
                <a:solidFill>
                  <a:schemeClr val="tx1"/>
                </a:solidFill>
              </a:rPr>
              <a:t>:</a:t>
            </a:r>
          </a:p>
          <a:p>
            <a:pPr algn="r"/>
            <a:r>
              <a:rPr lang="en-US" sz="1100" dirty="0" smtClean="0">
                <a:solidFill>
                  <a:schemeClr val="tx1"/>
                </a:solidFill>
              </a:rPr>
              <a:t>Maximum 2 lines </a:t>
            </a:r>
            <a:endParaRPr lang="en-US" sz="11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7" name="Rectangle 6"/>
          <p:cNvSpPr/>
          <p:nvPr userDrawn="1"/>
        </p:nvSpPr>
        <p:spPr>
          <a:xfrm>
            <a:off x="0" y="1449388"/>
            <a:ext cx="9144000" cy="540861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274BEDF-F430-439B-B374-1AD363BB4A42}" type="datetime4">
              <a:rPr lang="en-US" smtClean="0"/>
              <a:t>March 19, 2013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Societal Benefits of Copper in Air Conditioning</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pic>
        <p:nvPicPr>
          <p:cNvPr id="8" name="Picture 7" descr="bomærke.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200" y="404813"/>
            <a:ext cx="504000" cy="504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0F636E55-2EC3-4DC0-AF1B-3B2692CE3523}" type="datetime4">
              <a:rPr lang="en-US" smtClean="0"/>
              <a:t>March 19, 2013</a:t>
            </a:fld>
            <a:endParaRPr lang="en-US" dirty="0"/>
          </a:p>
        </p:txBody>
      </p:sp>
      <p:sp>
        <p:nvSpPr>
          <p:cNvPr id="5" name="Footer Placeholder 4"/>
          <p:cNvSpPr>
            <a:spLocks noGrp="1"/>
          </p:cNvSpPr>
          <p:nvPr>
            <p:ph type="ftr" sz="quarter" idx="11"/>
          </p:nvPr>
        </p:nvSpPr>
        <p:spPr/>
        <p:txBody>
          <a:bodyPr/>
          <a:lstStyle/>
          <a:p>
            <a:r>
              <a:rPr lang="en-US" dirty="0" smtClean="0"/>
              <a:t>|  Societal Benefits of Copper in Air Conditioning</a:t>
            </a:r>
            <a:endParaRPr lang="en-US" dirty="0"/>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dirty="0"/>
          </a:p>
        </p:txBody>
      </p:sp>
      <p:sp>
        <p:nvSpPr>
          <p:cNvPr id="8" name="Picture Placeholder 7"/>
          <p:cNvSpPr>
            <a:spLocks noGrp="1"/>
          </p:cNvSpPr>
          <p:nvPr>
            <p:ph type="pic" sz="quarter" idx="13"/>
          </p:nvPr>
        </p:nvSpPr>
        <p:spPr>
          <a:xfrm>
            <a:off x="4643438" y="1844675"/>
            <a:ext cx="4068762" cy="4248150"/>
          </a:xfrm>
          <a:blipFill>
            <a:blip r:embed="rId2" cstate="screen">
              <a:extLst>
                <a:ext uri="{28A0092B-C50C-407E-A947-70E740481C1C}">
                  <a14:useLocalDpi xmlns:a14="http://schemas.microsoft.com/office/drawing/2010/main"/>
                </a:ext>
              </a:extLst>
            </a:blip>
            <a:stretch>
              <a:fillRect/>
            </a:stretch>
          </a:blipFill>
        </p:spPr>
        <p:txBody>
          <a:bodyPr/>
          <a:lstStyle/>
          <a:p>
            <a:r>
              <a:rPr lang="en-US" dirty="0" smtClean="0"/>
              <a:t>Click icon to add picture</a:t>
            </a:r>
            <a:endParaRPr lang="en-US" dirty="0"/>
          </a:p>
        </p:txBody>
      </p:sp>
      <p:sp>
        <p:nvSpPr>
          <p:cNvPr id="9" name="TextBox 8"/>
          <p:cNvSpPr txBox="1"/>
          <p:nvPr userDrawn="1"/>
        </p:nvSpPr>
        <p:spPr>
          <a:xfrm>
            <a:off x="-2016732" y="3897052"/>
            <a:ext cx="1908212" cy="1862048"/>
          </a:xfrm>
          <a:prstGeom prst="rect">
            <a:avLst/>
          </a:prstGeom>
          <a:noFill/>
        </p:spPr>
        <p:txBody>
          <a:bodyPr wrap="square" lIns="0" tIns="0" rIns="0" bIns="0" rtlCol="0">
            <a:spAutoFit/>
          </a:bodyPr>
          <a:lstStyle/>
          <a:p>
            <a:pPr algn="r"/>
            <a:r>
              <a:rPr lang="en-US" sz="1100" b="1" dirty="0" smtClean="0">
                <a:solidFill>
                  <a:schemeClr val="tx1"/>
                </a:solidFill>
              </a:rPr>
              <a:t>Picture</a:t>
            </a:r>
            <a:r>
              <a:rPr lang="en-US" sz="1100" dirty="0" smtClean="0">
                <a:solidFill>
                  <a:schemeClr val="tx1"/>
                </a:solidFill>
              </a:rPr>
              <a:t>:</a:t>
            </a:r>
          </a:p>
          <a:p>
            <a:pPr algn="r"/>
            <a:endParaRPr lang="en-US" sz="1100" dirty="0" smtClean="0">
              <a:solidFill>
                <a:schemeClr val="tx1"/>
              </a:solidFill>
            </a:endParaRPr>
          </a:p>
          <a:p>
            <a:pPr algn="r"/>
            <a:r>
              <a:rPr lang="en-US" sz="1100" b="0" baseline="0" dirty="0" smtClean="0">
                <a:solidFill>
                  <a:schemeClr val="tx1"/>
                </a:solidFill>
              </a:rPr>
              <a:t>Click on the icon in the middle of the picture and locate the new picture and choose insert</a:t>
            </a:r>
          </a:p>
          <a:p>
            <a:pPr algn="r"/>
            <a:endParaRPr lang="en-US" sz="1100" b="1" baseline="0" dirty="0" smtClean="0">
              <a:solidFill>
                <a:schemeClr val="tx1"/>
              </a:solidFill>
            </a:endParaRPr>
          </a:p>
          <a:p>
            <a:pPr algn="r"/>
            <a:r>
              <a:rPr lang="en-US" sz="1100" b="1" baseline="0" dirty="0" smtClean="0">
                <a:solidFill>
                  <a:schemeClr val="tx1"/>
                </a:solidFill>
              </a:rPr>
              <a:t>Picture Size:</a:t>
            </a:r>
          </a:p>
          <a:p>
            <a:pPr algn="r"/>
            <a:r>
              <a:rPr lang="en-US" sz="1100" b="0" baseline="0" dirty="0" smtClean="0">
                <a:solidFill>
                  <a:schemeClr val="tx1"/>
                </a:solidFill>
              </a:rPr>
              <a:t>For best quality the size should be:</a:t>
            </a:r>
          </a:p>
          <a:p>
            <a:pPr algn="r"/>
            <a:r>
              <a:rPr lang="en-US" sz="1100" b="0" baseline="0" dirty="0" smtClean="0">
                <a:solidFill>
                  <a:schemeClr val="tx1"/>
                </a:solidFill>
              </a:rPr>
              <a:t>H: 11,8 cm x W 11,3 cm</a:t>
            </a:r>
          </a:p>
          <a:p>
            <a:pPr algn="r"/>
            <a:r>
              <a:rPr lang="en-US" sz="1100" b="1" baseline="0" dirty="0" smtClean="0">
                <a:solidFill>
                  <a:schemeClr val="tx1"/>
                </a:solidFill>
              </a:rPr>
              <a:t> </a:t>
            </a:r>
            <a:endParaRPr lang="en-US" sz="1100" b="0" dirty="0" smtClean="0">
              <a:solidFill>
                <a:schemeClr val="tx1"/>
              </a:solidFill>
            </a:endParaRPr>
          </a:p>
        </p:txBody>
      </p:sp>
      <p:sp>
        <p:nvSpPr>
          <p:cNvPr id="10" name="TextBox 9"/>
          <p:cNvSpPr txBox="1"/>
          <p:nvPr userDrawn="1"/>
        </p:nvSpPr>
        <p:spPr>
          <a:xfrm>
            <a:off x="-2016732" y="1844675"/>
            <a:ext cx="1908212" cy="1184940"/>
          </a:xfrm>
          <a:prstGeom prst="rect">
            <a:avLst/>
          </a:prstGeom>
          <a:noFill/>
        </p:spPr>
        <p:txBody>
          <a:bodyPr wrap="square" lIns="0" tIns="0" rIns="0" bIns="0" rtlCol="0">
            <a:spAutoFit/>
          </a:bodyPr>
          <a:lstStyle/>
          <a:p>
            <a:pPr algn="r"/>
            <a:r>
              <a:rPr lang="en-US" sz="1100" b="1" dirty="0" smtClean="0">
                <a:solidFill>
                  <a:schemeClr val="tx1"/>
                </a:solidFill>
              </a:rPr>
              <a:t>Subheading</a:t>
            </a:r>
            <a:r>
              <a:rPr lang="en-US" sz="1100" dirty="0" smtClean="0">
                <a:solidFill>
                  <a:schemeClr val="tx1"/>
                </a:solidFill>
              </a:rPr>
              <a:t>:</a:t>
            </a:r>
          </a:p>
          <a:p>
            <a:pPr algn="r"/>
            <a:endParaRPr lang="en-US" sz="1100" dirty="0" smtClean="0">
              <a:solidFill>
                <a:schemeClr val="tx1"/>
              </a:solidFill>
            </a:endParaRPr>
          </a:p>
          <a:p>
            <a:pPr algn="r"/>
            <a:r>
              <a:rPr lang="en-US" sz="1100" b="1" dirty="0" smtClean="0">
                <a:solidFill>
                  <a:schemeClr val="tx1"/>
                </a:solidFill>
              </a:rPr>
              <a:t>Bullets:</a:t>
            </a:r>
          </a:p>
          <a:p>
            <a:pPr algn="r"/>
            <a:r>
              <a:rPr lang="en-US" sz="1100" b="0" dirty="0" smtClean="0">
                <a:solidFill>
                  <a:schemeClr val="tx1"/>
                </a:solidFill>
              </a:rPr>
              <a:t>To</a:t>
            </a:r>
            <a:r>
              <a:rPr lang="en-US" sz="1100" b="0" baseline="0" dirty="0" smtClean="0">
                <a:solidFill>
                  <a:schemeClr val="tx1"/>
                </a:solidFill>
              </a:rPr>
              <a:t> change bullet and text level use the ‘increase/decrease list level’ found under the ribbon Home &gt; Paragraph</a:t>
            </a:r>
            <a:endParaRPr lang="en-US" sz="1100" b="0" dirty="0" smtClean="0">
              <a:solidFill>
                <a:schemeClr val="tx1"/>
              </a:solidFill>
            </a:endParaRPr>
          </a:p>
        </p:txBody>
      </p:sp>
      <p:grpSp>
        <p:nvGrpSpPr>
          <p:cNvPr id="11" name="Group 21"/>
          <p:cNvGrpSpPr>
            <a:grpSpLocks/>
          </p:cNvGrpSpPr>
          <p:nvPr userDrawn="1"/>
        </p:nvGrpSpPr>
        <p:grpSpPr bwMode="auto">
          <a:xfrm>
            <a:off x="-1189099" y="3176972"/>
            <a:ext cx="1030287" cy="230188"/>
            <a:chOff x="-1260648" y="3320988"/>
            <a:chExt cx="1030288" cy="230187"/>
          </a:xfrm>
        </p:grpSpPr>
        <p:pic>
          <p:nvPicPr>
            <p:cNvPr id="12" name="Picture 11" descr="fke3b.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7"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8" name="TextBox 17"/>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smtClean="0">
                <a:solidFill>
                  <a:schemeClr val="tx1"/>
                </a:solidFill>
              </a:rPr>
              <a:t>Headline</a:t>
            </a:r>
            <a:r>
              <a:rPr lang="en-US" sz="1100" dirty="0" smtClean="0">
                <a:solidFill>
                  <a:schemeClr val="tx1"/>
                </a:solidFill>
              </a:rPr>
              <a:t>:</a:t>
            </a:r>
          </a:p>
          <a:p>
            <a:pPr algn="r"/>
            <a:r>
              <a:rPr lang="en-US" sz="1100" dirty="0" smtClean="0">
                <a:solidFill>
                  <a:schemeClr val="tx1"/>
                </a:solidFill>
              </a:rPr>
              <a:t>Maximum 2 lines </a:t>
            </a:r>
            <a:endParaRPr lang="en-US" sz="1100" dirty="0">
              <a:solidFill>
                <a:schemeClr val="tx1"/>
              </a:solidFill>
            </a:endParaRPr>
          </a:p>
        </p:txBody>
      </p:sp>
      <p:sp>
        <p:nvSpPr>
          <p:cNvPr id="20" name="Text Placeholder 19"/>
          <p:cNvSpPr>
            <a:spLocks noGrp="1"/>
          </p:cNvSpPr>
          <p:nvPr>
            <p:ph type="body" sz="quarter" idx="14"/>
          </p:nvPr>
        </p:nvSpPr>
        <p:spPr>
          <a:xfrm>
            <a:off x="431800" y="1844675"/>
            <a:ext cx="4067175"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4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502168E0-A300-41D3-80E0-D1DDDFF0C23B}" type="datetime4">
              <a:rPr lang="en-US" smtClean="0"/>
              <a:t>March 19, 2013</a:t>
            </a:fld>
            <a:endParaRPr lang="en-US" dirty="0"/>
          </a:p>
        </p:txBody>
      </p:sp>
      <p:sp>
        <p:nvSpPr>
          <p:cNvPr id="5" name="Footer Placeholder 4"/>
          <p:cNvSpPr>
            <a:spLocks noGrp="1"/>
          </p:cNvSpPr>
          <p:nvPr>
            <p:ph type="ftr" sz="quarter" idx="11"/>
          </p:nvPr>
        </p:nvSpPr>
        <p:spPr/>
        <p:txBody>
          <a:bodyPr/>
          <a:lstStyle/>
          <a:p>
            <a:r>
              <a:rPr lang="en-US" dirty="0" smtClean="0"/>
              <a:t>|  Societal Benefits of Copper in Air Conditioning</a:t>
            </a:r>
            <a:endParaRPr lang="en-US" dirty="0"/>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dirty="0"/>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smtClean="0">
                <a:solidFill>
                  <a:schemeClr val="tx1"/>
                </a:solidFill>
              </a:rPr>
              <a:t>Headline</a:t>
            </a:r>
            <a:r>
              <a:rPr lang="en-US" sz="1100" dirty="0" smtClean="0">
                <a:solidFill>
                  <a:schemeClr val="tx1"/>
                </a:solidFill>
              </a:rPr>
              <a:t>:</a:t>
            </a:r>
          </a:p>
          <a:p>
            <a:pPr algn="r"/>
            <a:r>
              <a:rPr lang="en-US" sz="1100" dirty="0" smtClean="0">
                <a:solidFill>
                  <a:schemeClr val="tx1"/>
                </a:solidFill>
              </a:rPr>
              <a:t>Maximum 2 lines </a:t>
            </a:r>
            <a:endParaRPr lang="en-US" sz="1100" dirty="0">
              <a:solidFill>
                <a:schemeClr val="tx1"/>
              </a:solidFill>
            </a:endParaRPr>
          </a:p>
        </p:txBody>
      </p:sp>
      <p:sp>
        <p:nvSpPr>
          <p:cNvPr id="17" name="TextBox 16"/>
          <p:cNvSpPr txBox="1"/>
          <p:nvPr userDrawn="1"/>
        </p:nvSpPr>
        <p:spPr>
          <a:xfrm>
            <a:off x="-2016732" y="3897052"/>
            <a:ext cx="1908212" cy="1862048"/>
          </a:xfrm>
          <a:prstGeom prst="rect">
            <a:avLst/>
          </a:prstGeom>
          <a:noFill/>
        </p:spPr>
        <p:txBody>
          <a:bodyPr wrap="square" lIns="0" tIns="0" rIns="0" bIns="0" rtlCol="0">
            <a:spAutoFit/>
          </a:bodyPr>
          <a:lstStyle/>
          <a:p>
            <a:pPr algn="r"/>
            <a:r>
              <a:rPr lang="en-US" sz="1100" b="1" dirty="0" smtClean="0">
                <a:solidFill>
                  <a:schemeClr val="tx1"/>
                </a:solidFill>
              </a:rPr>
              <a:t>Picture</a:t>
            </a:r>
            <a:r>
              <a:rPr lang="en-US" sz="1100" dirty="0" smtClean="0">
                <a:solidFill>
                  <a:schemeClr val="tx1"/>
                </a:solidFill>
              </a:rPr>
              <a:t>:</a:t>
            </a:r>
          </a:p>
          <a:p>
            <a:pPr algn="r"/>
            <a:endParaRPr lang="en-US" sz="1100" dirty="0" smtClean="0">
              <a:solidFill>
                <a:schemeClr val="tx1"/>
              </a:solidFill>
            </a:endParaRPr>
          </a:p>
          <a:p>
            <a:pPr algn="r"/>
            <a:r>
              <a:rPr lang="en-US" sz="1100" b="0" baseline="0" dirty="0" smtClean="0">
                <a:solidFill>
                  <a:schemeClr val="tx1"/>
                </a:solidFill>
              </a:rPr>
              <a:t>Click on the icon in the middle of the picture and locate the new picture and choose insert</a:t>
            </a:r>
          </a:p>
          <a:p>
            <a:pPr algn="r"/>
            <a:endParaRPr lang="en-US" sz="1100" b="1" baseline="0" dirty="0" smtClean="0">
              <a:solidFill>
                <a:schemeClr val="tx1"/>
              </a:solidFill>
            </a:endParaRPr>
          </a:p>
          <a:p>
            <a:pPr algn="r"/>
            <a:r>
              <a:rPr lang="en-US" sz="1100" b="1" baseline="0" dirty="0" smtClean="0">
                <a:solidFill>
                  <a:schemeClr val="tx1"/>
                </a:solidFill>
              </a:rPr>
              <a:t>Picture Size:</a:t>
            </a:r>
          </a:p>
          <a:p>
            <a:pPr algn="r"/>
            <a:r>
              <a:rPr lang="en-US" sz="1100" b="0" baseline="0" dirty="0" smtClean="0">
                <a:solidFill>
                  <a:schemeClr val="tx1"/>
                </a:solidFill>
              </a:rPr>
              <a:t>For best quality the size should be:</a:t>
            </a:r>
          </a:p>
          <a:p>
            <a:pPr algn="r"/>
            <a:r>
              <a:rPr lang="en-US" sz="1100" b="0" baseline="0" dirty="0" smtClean="0">
                <a:solidFill>
                  <a:schemeClr val="tx1"/>
                </a:solidFill>
              </a:rPr>
              <a:t>H: 5,7 cm x W 5,45 cm</a:t>
            </a:r>
          </a:p>
          <a:p>
            <a:pPr algn="r"/>
            <a:r>
              <a:rPr lang="en-US" sz="1100" b="1" baseline="0" dirty="0" smtClean="0">
                <a:solidFill>
                  <a:schemeClr val="tx1"/>
                </a:solidFill>
              </a:rPr>
              <a:t> </a:t>
            </a:r>
            <a:endParaRPr lang="en-US" sz="1100" b="0" dirty="0" smtClean="0">
              <a:solidFill>
                <a:schemeClr val="tx1"/>
              </a:solidFill>
            </a:endParaRPr>
          </a:p>
        </p:txBody>
      </p:sp>
      <p:sp>
        <p:nvSpPr>
          <p:cNvPr id="18" name="TextBox 17"/>
          <p:cNvSpPr txBox="1"/>
          <p:nvPr userDrawn="1"/>
        </p:nvSpPr>
        <p:spPr>
          <a:xfrm>
            <a:off x="-2016732" y="1844675"/>
            <a:ext cx="1908212" cy="1184940"/>
          </a:xfrm>
          <a:prstGeom prst="rect">
            <a:avLst/>
          </a:prstGeom>
          <a:noFill/>
        </p:spPr>
        <p:txBody>
          <a:bodyPr wrap="square" lIns="0" tIns="0" rIns="0" bIns="0" rtlCol="0">
            <a:spAutoFit/>
          </a:bodyPr>
          <a:lstStyle/>
          <a:p>
            <a:pPr algn="r"/>
            <a:r>
              <a:rPr lang="en-US" sz="1100" b="1" dirty="0" smtClean="0">
                <a:solidFill>
                  <a:schemeClr val="tx1"/>
                </a:solidFill>
              </a:rPr>
              <a:t>Subheading</a:t>
            </a:r>
            <a:r>
              <a:rPr lang="en-US" sz="1100" dirty="0" smtClean="0">
                <a:solidFill>
                  <a:schemeClr val="tx1"/>
                </a:solidFill>
              </a:rPr>
              <a:t>:</a:t>
            </a:r>
          </a:p>
          <a:p>
            <a:pPr algn="r"/>
            <a:endParaRPr lang="en-US" sz="1100" dirty="0" smtClean="0">
              <a:solidFill>
                <a:schemeClr val="tx1"/>
              </a:solidFill>
            </a:endParaRPr>
          </a:p>
          <a:p>
            <a:pPr algn="r"/>
            <a:r>
              <a:rPr lang="en-US" sz="1100" b="1" dirty="0" smtClean="0">
                <a:solidFill>
                  <a:schemeClr val="tx1"/>
                </a:solidFill>
              </a:rPr>
              <a:t>Bullets:</a:t>
            </a:r>
          </a:p>
          <a:p>
            <a:pPr algn="r"/>
            <a:r>
              <a:rPr lang="en-US" sz="1100" b="0" dirty="0" smtClean="0">
                <a:solidFill>
                  <a:schemeClr val="tx1"/>
                </a:solidFill>
              </a:rPr>
              <a:t>To</a:t>
            </a:r>
            <a:r>
              <a:rPr lang="en-US" sz="1100" b="0" baseline="0" dirty="0" smtClean="0">
                <a:solidFill>
                  <a:schemeClr val="tx1"/>
                </a:solidFill>
              </a:rPr>
              <a:t> change bullet and text level use the ‘increase/decrease list level’ found under the ribbon Home &gt; Paragraph</a:t>
            </a:r>
            <a:endParaRPr lang="en-US" sz="1100" b="0" dirty="0" smtClean="0">
              <a:solidFill>
                <a:schemeClr val="tx1"/>
              </a:solidFill>
            </a:endParaRPr>
          </a:p>
        </p:txBody>
      </p:sp>
      <p:grpSp>
        <p:nvGrpSpPr>
          <p:cNvPr id="19" name="Group 21"/>
          <p:cNvGrpSpPr>
            <a:grpSpLocks/>
          </p:cNvGrpSpPr>
          <p:nvPr userDrawn="1"/>
        </p:nvGrpSpPr>
        <p:grpSpPr bwMode="auto">
          <a:xfrm>
            <a:off x="-1189099" y="3176972"/>
            <a:ext cx="1030287" cy="230188"/>
            <a:chOff x="-1260648" y="3320988"/>
            <a:chExt cx="1030288" cy="230187"/>
          </a:xfrm>
        </p:grpSpPr>
        <p:pic>
          <p:nvPicPr>
            <p:cNvPr id="20" name="Picture 1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27" name="Picture Placeholder 26"/>
          <p:cNvSpPr>
            <a:spLocks noGrp="1"/>
          </p:cNvSpPr>
          <p:nvPr>
            <p:ph type="pic" sz="quarter" idx="13"/>
          </p:nvPr>
        </p:nvSpPr>
        <p:spPr>
          <a:xfrm>
            <a:off x="431800" y="4041775"/>
            <a:ext cx="1960563" cy="2051050"/>
          </a:xfrm>
          <a:blipFill>
            <a:blip r:embed="rId4" cstate="screen">
              <a:extLst>
                <a:ext uri="{28A0092B-C50C-407E-A947-70E740481C1C}">
                  <a14:useLocalDpi xmlns:a14="http://schemas.microsoft.com/office/drawing/2010/main"/>
                </a:ext>
              </a:extLst>
            </a:blip>
            <a:stretch>
              <a:fillRect/>
            </a:stretch>
          </a:blipFill>
        </p:spPr>
        <p:txBody>
          <a:bodyPr/>
          <a:lstStyle/>
          <a:p>
            <a:r>
              <a:rPr lang="en-US" dirty="0" smtClean="0"/>
              <a:t>Click icon to add picture</a:t>
            </a:r>
            <a:endParaRPr lang="en-US" dirty="0"/>
          </a:p>
        </p:txBody>
      </p:sp>
      <p:sp>
        <p:nvSpPr>
          <p:cNvPr id="28" name="Picture Placeholder 26"/>
          <p:cNvSpPr>
            <a:spLocks noGrp="1"/>
          </p:cNvSpPr>
          <p:nvPr>
            <p:ph type="pic" sz="quarter" idx="14"/>
          </p:nvPr>
        </p:nvSpPr>
        <p:spPr>
          <a:xfrm>
            <a:off x="2536825" y="4041775"/>
            <a:ext cx="1960563" cy="2051050"/>
          </a:xfrm>
          <a:blipFill>
            <a:blip r:embed="rId5" cstate="screen">
              <a:extLst>
                <a:ext uri="{28A0092B-C50C-407E-A947-70E740481C1C}">
                  <a14:useLocalDpi xmlns:a14="http://schemas.microsoft.com/office/drawing/2010/main"/>
                </a:ext>
              </a:extLst>
            </a:blip>
            <a:stretch>
              <a:fillRect/>
            </a:stretch>
          </a:blipFill>
        </p:spPr>
        <p:txBody>
          <a:bodyPr/>
          <a:lstStyle/>
          <a:p>
            <a:r>
              <a:rPr lang="en-US" dirty="0" smtClean="0"/>
              <a:t>Click icon to add picture</a:t>
            </a:r>
            <a:endParaRPr lang="en-US" dirty="0"/>
          </a:p>
        </p:txBody>
      </p:sp>
      <p:sp>
        <p:nvSpPr>
          <p:cNvPr id="29" name="Picture Placeholder 26"/>
          <p:cNvSpPr>
            <a:spLocks noGrp="1"/>
          </p:cNvSpPr>
          <p:nvPr>
            <p:ph type="pic" sz="quarter" idx="15"/>
          </p:nvPr>
        </p:nvSpPr>
        <p:spPr>
          <a:xfrm>
            <a:off x="4643438" y="4041775"/>
            <a:ext cx="1960563" cy="2051050"/>
          </a:xfrm>
          <a:blipFill>
            <a:blip r:embed="rId6" cstate="screen">
              <a:extLst>
                <a:ext uri="{28A0092B-C50C-407E-A947-70E740481C1C}">
                  <a14:useLocalDpi xmlns:a14="http://schemas.microsoft.com/office/drawing/2010/main"/>
                </a:ext>
              </a:extLst>
            </a:blip>
            <a:stretch>
              <a:fillRect/>
            </a:stretch>
          </a:blipFill>
        </p:spPr>
        <p:txBody>
          <a:bodyPr/>
          <a:lstStyle/>
          <a:p>
            <a:r>
              <a:rPr lang="en-US" dirty="0" smtClean="0"/>
              <a:t>Click icon to add picture</a:t>
            </a:r>
            <a:endParaRPr lang="en-US" dirty="0"/>
          </a:p>
        </p:txBody>
      </p:sp>
      <p:sp>
        <p:nvSpPr>
          <p:cNvPr id="30" name="Picture Placeholder 26"/>
          <p:cNvSpPr>
            <a:spLocks noGrp="1"/>
          </p:cNvSpPr>
          <p:nvPr>
            <p:ph type="pic" sz="quarter" idx="16"/>
          </p:nvPr>
        </p:nvSpPr>
        <p:spPr>
          <a:xfrm>
            <a:off x="6751897" y="4041775"/>
            <a:ext cx="1960563" cy="2051050"/>
          </a:xfrm>
          <a:blipFill>
            <a:blip r:embed="rId7" cstate="screen">
              <a:extLst>
                <a:ext uri="{28A0092B-C50C-407E-A947-70E740481C1C}">
                  <a14:useLocalDpi xmlns:a14="http://schemas.microsoft.com/office/drawing/2010/main"/>
                </a:ext>
              </a:extLst>
            </a:blip>
            <a:stretch>
              <a:fillRect/>
            </a:stretch>
          </a:blipFill>
        </p:spPr>
        <p:txBody>
          <a:bodyPr/>
          <a:lstStyle/>
          <a:p>
            <a:r>
              <a:rPr lang="en-US" dirty="0" smtClean="0"/>
              <a:t>Click icon to add picture</a:t>
            </a:r>
            <a:endParaRPr lang="en-US" dirty="0"/>
          </a:p>
        </p:txBody>
      </p:sp>
      <p:sp>
        <p:nvSpPr>
          <p:cNvPr id="31" name="Text Placeholder 30"/>
          <p:cNvSpPr>
            <a:spLocks noGrp="1"/>
          </p:cNvSpPr>
          <p:nvPr>
            <p:ph type="body" sz="quarter" idx="17"/>
          </p:nvPr>
        </p:nvSpPr>
        <p:spPr>
          <a:xfrm>
            <a:off x="431800" y="1844675"/>
            <a:ext cx="8280400" cy="2052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 Slide -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2228E-54E5-4DDA-9643-544AADB3E708}" type="datetime4">
              <a:rPr lang="en-US" smtClean="0"/>
              <a:t>March 19, 2013</a:t>
            </a:fld>
            <a:endParaRPr lang="en-US" dirty="0"/>
          </a:p>
        </p:txBody>
      </p:sp>
      <p:sp>
        <p:nvSpPr>
          <p:cNvPr id="3" name="Footer Placeholder 2"/>
          <p:cNvSpPr>
            <a:spLocks noGrp="1"/>
          </p:cNvSpPr>
          <p:nvPr>
            <p:ph type="ftr" sz="quarter" idx="11"/>
          </p:nvPr>
        </p:nvSpPr>
        <p:spPr/>
        <p:txBody>
          <a:bodyPr/>
          <a:lstStyle/>
          <a:p>
            <a:r>
              <a:rPr lang="en-US" dirty="0" smtClean="0"/>
              <a:t>|  Societal Benefits of Copper in Air Conditioning</a:t>
            </a:r>
            <a:endParaRPr lang="en-US" dirty="0"/>
          </a:p>
        </p:txBody>
      </p:sp>
      <p:sp>
        <p:nvSpPr>
          <p:cNvPr id="4" name="Slide Number Placeholder 3"/>
          <p:cNvSpPr>
            <a:spLocks noGrp="1"/>
          </p:cNvSpPr>
          <p:nvPr>
            <p:ph type="sldNum" sz="quarter" idx="12"/>
          </p:nvPr>
        </p:nvSpPr>
        <p:spPr/>
        <p:txBody>
          <a:bodyPr/>
          <a:lstStyle/>
          <a:p>
            <a:fld id="{E1B93EF5-62DC-4D0D-A7B0-C74897CCA81C}" type="slidenum">
              <a:rPr lang="en-US" smtClean="0"/>
              <a:pPr/>
              <a:t>‹#›</a:t>
            </a:fld>
            <a:endParaRPr lang="en-US" dirty="0"/>
          </a:p>
        </p:txBody>
      </p:sp>
      <p:sp>
        <p:nvSpPr>
          <p:cNvPr id="6" name="Picture Placeholder 5"/>
          <p:cNvSpPr>
            <a:spLocks noGrp="1"/>
          </p:cNvSpPr>
          <p:nvPr>
            <p:ph type="pic" sz="quarter" idx="13"/>
          </p:nvPr>
        </p:nvSpPr>
        <p:spPr>
          <a:xfrm>
            <a:off x="-10800" y="-10800"/>
            <a:ext cx="9172800" cy="6886800"/>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chemeClr val="bg1"/>
                </a:solidFill>
              </a:defRPr>
            </a:lvl1pPr>
          </a:lstStyle>
          <a:p>
            <a:r>
              <a:rPr lang="en-US" dirty="0" smtClean="0"/>
              <a:t>Click icon to add picture</a:t>
            </a:r>
            <a:endParaRPr lang="en-US" dirty="0"/>
          </a:p>
        </p:txBody>
      </p:sp>
      <p:sp>
        <p:nvSpPr>
          <p:cNvPr id="9" name="Title 8"/>
          <p:cNvSpPr>
            <a:spLocks noGrp="1"/>
          </p:cNvSpPr>
          <p:nvPr>
            <p:ph type="title"/>
          </p:nvPr>
        </p:nvSpPr>
        <p:spPr>
          <a:xfrm>
            <a:off x="431801" y="4041775"/>
            <a:ext cx="6319837" cy="2051050"/>
          </a:xfrm>
        </p:spPr>
        <p:txBody>
          <a:bodyPr>
            <a:normAutofit/>
          </a:bodyPr>
          <a:lstStyle>
            <a:lvl1pPr>
              <a:lnSpc>
                <a:spcPts val="3400"/>
              </a:lnSpc>
              <a:defRPr sz="3200">
                <a:solidFill>
                  <a:schemeClr val="bg1"/>
                </a:solidFill>
              </a:defRPr>
            </a:lvl1pPr>
          </a:lstStyle>
          <a:p>
            <a:r>
              <a:rPr lang="en-US" smtClean="0"/>
              <a:t>Click to edit Master title style</a:t>
            </a:r>
            <a:endParaRPr lang="en-US"/>
          </a:p>
        </p:txBody>
      </p:sp>
      <p:sp>
        <p:nvSpPr>
          <p:cNvPr id="10" name="TextBox 9"/>
          <p:cNvSpPr txBox="1"/>
          <p:nvPr userDrawn="1"/>
        </p:nvSpPr>
        <p:spPr>
          <a:xfrm>
            <a:off x="-2016732" y="1448780"/>
            <a:ext cx="1908212" cy="1862048"/>
          </a:xfrm>
          <a:prstGeom prst="rect">
            <a:avLst/>
          </a:prstGeom>
          <a:noFill/>
        </p:spPr>
        <p:txBody>
          <a:bodyPr wrap="square" lIns="0" tIns="0" rIns="0" bIns="0" rtlCol="0">
            <a:spAutoFit/>
          </a:bodyPr>
          <a:lstStyle/>
          <a:p>
            <a:pPr algn="r"/>
            <a:r>
              <a:rPr lang="en-US" sz="1100" b="1" dirty="0" smtClean="0">
                <a:solidFill>
                  <a:schemeClr val="tx1"/>
                </a:solidFill>
              </a:rPr>
              <a:t>Picture</a:t>
            </a:r>
            <a:r>
              <a:rPr lang="en-US" sz="1100" dirty="0" smtClean="0">
                <a:solidFill>
                  <a:schemeClr val="tx1"/>
                </a:solidFill>
              </a:rPr>
              <a:t>:</a:t>
            </a:r>
          </a:p>
          <a:p>
            <a:pPr algn="r"/>
            <a:endParaRPr lang="en-US" sz="1100" dirty="0" smtClean="0">
              <a:solidFill>
                <a:schemeClr val="tx1"/>
              </a:solidFill>
            </a:endParaRPr>
          </a:p>
          <a:p>
            <a:pPr algn="r"/>
            <a:r>
              <a:rPr lang="en-US" sz="1100" b="0" baseline="0" dirty="0" smtClean="0">
                <a:solidFill>
                  <a:schemeClr val="tx1"/>
                </a:solidFill>
              </a:rPr>
              <a:t>Click on the icon in the middle of the picture and locate the new picture and choose insert</a:t>
            </a:r>
          </a:p>
          <a:p>
            <a:pPr algn="r"/>
            <a:endParaRPr lang="en-US" sz="1100" b="1" baseline="0" dirty="0" smtClean="0">
              <a:solidFill>
                <a:schemeClr val="tx1"/>
              </a:solidFill>
            </a:endParaRPr>
          </a:p>
          <a:p>
            <a:pPr algn="r"/>
            <a:r>
              <a:rPr lang="en-US" sz="1100" b="1" baseline="0" dirty="0" smtClean="0">
                <a:solidFill>
                  <a:schemeClr val="tx1"/>
                </a:solidFill>
              </a:rPr>
              <a:t>Picture Size:</a:t>
            </a:r>
          </a:p>
          <a:p>
            <a:pPr algn="r"/>
            <a:r>
              <a:rPr lang="en-US" sz="1100" b="0" baseline="0" dirty="0" smtClean="0">
                <a:solidFill>
                  <a:schemeClr val="tx1"/>
                </a:solidFill>
              </a:rPr>
              <a:t>For best quality the size should be:</a:t>
            </a:r>
          </a:p>
          <a:p>
            <a:pPr algn="r"/>
            <a:r>
              <a:rPr lang="en-US" sz="1100" b="0" baseline="0" dirty="0" smtClean="0">
                <a:solidFill>
                  <a:schemeClr val="tx1"/>
                </a:solidFill>
              </a:rPr>
              <a:t>H: 19,05 cm x W 25,4 cm</a:t>
            </a:r>
          </a:p>
          <a:p>
            <a:pPr algn="r"/>
            <a:r>
              <a:rPr lang="en-US" sz="1100" b="1" baseline="0" dirty="0" smtClean="0">
                <a:solidFill>
                  <a:schemeClr val="tx1"/>
                </a:solidFill>
              </a:rPr>
              <a:t> </a:t>
            </a:r>
            <a:endParaRPr lang="en-US" sz="1100" b="0" dirty="0" smtClean="0">
              <a:solidFill>
                <a:schemeClr val="tx1"/>
              </a:solidFill>
            </a:endParaRPr>
          </a:p>
        </p:txBody>
      </p:sp>
      <p:sp>
        <p:nvSpPr>
          <p:cNvPr id="11" name="TextBox 10"/>
          <p:cNvSpPr txBox="1"/>
          <p:nvPr userDrawn="1"/>
        </p:nvSpPr>
        <p:spPr>
          <a:xfrm>
            <a:off x="-2016732" y="3897052"/>
            <a:ext cx="1908212" cy="1354217"/>
          </a:xfrm>
          <a:prstGeom prst="rect">
            <a:avLst/>
          </a:prstGeom>
          <a:noFill/>
        </p:spPr>
        <p:txBody>
          <a:bodyPr wrap="square" lIns="0" tIns="0" rIns="0" bIns="0" rtlCol="0">
            <a:spAutoFit/>
          </a:bodyPr>
          <a:lstStyle/>
          <a:p>
            <a:pPr algn="r"/>
            <a:r>
              <a:rPr lang="en-US" sz="1100" b="1" baseline="0" dirty="0" smtClean="0">
                <a:solidFill>
                  <a:schemeClr val="tx1"/>
                </a:solidFill>
              </a:rPr>
              <a:t>Headline text.</a:t>
            </a:r>
            <a:r>
              <a:rPr lang="en-US" sz="1100" b="0" baseline="0" dirty="0" smtClean="0">
                <a:solidFill>
                  <a:schemeClr val="tx1"/>
                </a:solidFill>
              </a:rPr>
              <a:t> </a:t>
            </a:r>
          </a:p>
          <a:p>
            <a:pPr algn="r"/>
            <a:r>
              <a:rPr lang="en-US" sz="1100" b="0" baseline="0" dirty="0" smtClean="0">
                <a:solidFill>
                  <a:schemeClr val="tx1"/>
                </a:solidFill>
              </a:rPr>
              <a:t>This page is used</a:t>
            </a:r>
          </a:p>
          <a:p>
            <a:pPr algn="r"/>
            <a:r>
              <a:rPr lang="en-US" sz="1100" b="0" baseline="0" dirty="0" smtClean="0">
                <a:solidFill>
                  <a:schemeClr val="tx1"/>
                </a:solidFill>
              </a:rPr>
              <a:t>as a break in the presentation and for highlighting messages that are important.</a:t>
            </a:r>
          </a:p>
          <a:p>
            <a:pPr algn="r"/>
            <a:endParaRPr lang="en-US" sz="1100" b="0" baseline="0" dirty="0" smtClean="0">
              <a:solidFill>
                <a:schemeClr val="tx1"/>
              </a:solidFill>
            </a:endParaRPr>
          </a:p>
          <a:p>
            <a:pPr algn="r"/>
            <a:r>
              <a:rPr lang="en-US" sz="1100" b="0" baseline="0" dirty="0" smtClean="0">
                <a:solidFill>
                  <a:schemeClr val="tx1"/>
                </a:solidFill>
              </a:rPr>
              <a:t>Use  another color to highlight a word in the sentence</a:t>
            </a:r>
            <a:r>
              <a:rPr lang="en-US" sz="1100" b="1" baseline="0" dirty="0" smtClean="0">
                <a:solidFill>
                  <a:schemeClr val="tx1"/>
                </a:solidFill>
              </a:rPr>
              <a:t> </a:t>
            </a:r>
            <a:endParaRPr lang="en-US" sz="1100" b="0" dirty="0" smtClean="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 Slide - Bright Orang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2"/>
              </a:gs>
              <a:gs pos="50000">
                <a:schemeClr val="accent2"/>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solidFill>
            <a:schemeClr val="accent2"/>
          </a:solidFill>
        </p:spPr>
        <p:txBody>
          <a:bodyPr/>
          <a:lstStyle>
            <a:lvl1pPr>
              <a:defRPr>
                <a:solidFill>
                  <a:schemeClr val="accent2"/>
                </a:solidFill>
              </a:defRPr>
            </a:lvl1pPr>
          </a:lstStyle>
          <a:p>
            <a:fld id="{603A84DE-DCBB-4A96-AC40-1A85D2DF25C9}" type="datetime4">
              <a:rPr lang="en-US" smtClean="0"/>
              <a:t>March 19, 2013</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dirty="0" smtClean="0"/>
              <a:t>|  Societal Benefits of Copper in Air Conditioning</a:t>
            </a:r>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smtClean="0"/>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smtClean="0">
                <a:solidFill>
                  <a:schemeClr val="tx1"/>
                </a:solidFill>
              </a:rPr>
              <a:t>Headline text.</a:t>
            </a:r>
            <a:r>
              <a:rPr lang="en-US" sz="1100" b="0" baseline="0" dirty="0" smtClean="0">
                <a:solidFill>
                  <a:schemeClr val="tx1"/>
                </a:solidFill>
              </a:rPr>
              <a:t> </a:t>
            </a:r>
          </a:p>
          <a:p>
            <a:pPr algn="r"/>
            <a:r>
              <a:rPr lang="en-US" sz="1100" b="0" baseline="0" dirty="0" smtClean="0">
                <a:solidFill>
                  <a:schemeClr val="tx1"/>
                </a:solidFill>
              </a:rPr>
              <a:t>This page is used</a:t>
            </a:r>
          </a:p>
          <a:p>
            <a:pPr algn="r"/>
            <a:r>
              <a:rPr lang="en-US" sz="1100" b="0" baseline="0" dirty="0" smtClean="0">
                <a:solidFill>
                  <a:schemeClr val="tx1"/>
                </a:solidFill>
              </a:rPr>
              <a:t>as a break in the presentation and for highlighting messages that are important.</a:t>
            </a:r>
          </a:p>
          <a:p>
            <a:pPr algn="r"/>
            <a:endParaRPr lang="en-US" sz="1100" b="0" baseline="0" dirty="0" smtClean="0">
              <a:solidFill>
                <a:schemeClr val="tx1"/>
              </a:solidFill>
            </a:endParaRPr>
          </a:p>
          <a:p>
            <a:pPr algn="r"/>
            <a:r>
              <a:rPr lang="en-US" sz="1100" b="0" baseline="0" dirty="0" smtClean="0">
                <a:solidFill>
                  <a:schemeClr val="tx1"/>
                </a:solidFill>
              </a:rPr>
              <a:t>Use Soft yellow to highlight a word in the sentence</a:t>
            </a:r>
            <a:r>
              <a:rPr lang="en-US" sz="1100" b="1" baseline="0" dirty="0" smtClean="0">
                <a:solidFill>
                  <a:schemeClr val="tx1"/>
                </a:solidFill>
              </a:rPr>
              <a:t> </a:t>
            </a:r>
            <a:endParaRPr lang="en-US" sz="1100" b="0" dirty="0" smtClean="0">
              <a:solidFill>
                <a:schemeClr val="tx1"/>
              </a:solidFill>
            </a:endParaRPr>
          </a:p>
        </p:txBody>
      </p:sp>
      <p:pic>
        <p:nvPicPr>
          <p:cNvPr id="3075" name="Picture 3"/>
          <p:cNvPicPr>
            <a:picLocks noChangeAspect="1" noChangeArrowheads="1"/>
          </p:cNvPicPr>
          <p:nvPr userDrawn="1"/>
        </p:nvPicPr>
        <p:blipFill>
          <a:blip r:embed="rId2" cstate="print"/>
          <a:srcRect/>
          <a:stretch>
            <a:fillRect/>
          </a:stretch>
        </p:blipFill>
        <p:spPr bwMode="auto">
          <a:xfrm>
            <a:off x="-1765870" y="2927350"/>
            <a:ext cx="1657350" cy="2228850"/>
          </a:xfrm>
          <a:prstGeom prst="rect">
            <a:avLst/>
          </a:prstGeom>
          <a:noFill/>
          <a:ln w="9525">
            <a:noFill/>
            <a:miter lim="800000"/>
            <a:headEnd/>
            <a:tailEnd/>
          </a:ln>
        </p:spPr>
      </p:pic>
      <p:sp>
        <p:nvSpPr>
          <p:cNvPr id="13" name="Oval 12"/>
          <p:cNvSpPr/>
          <p:nvPr userDrawn="1"/>
        </p:nvSpPr>
        <p:spPr>
          <a:xfrm>
            <a:off x="-792596" y="332098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016732" y="404813"/>
            <a:ext cx="1908212" cy="338554"/>
          </a:xfrm>
          <a:prstGeom prst="rect">
            <a:avLst/>
          </a:prstGeom>
          <a:noFill/>
        </p:spPr>
        <p:txBody>
          <a:bodyPr wrap="square" lIns="0" tIns="0" rIns="0" bIns="0" rtlCol="0">
            <a:spAutoFit/>
          </a:bodyPr>
          <a:lstStyle/>
          <a:p>
            <a:pPr algn="r"/>
            <a:r>
              <a:rPr lang="en-US" sz="1100" b="0" dirty="0" smtClean="0">
                <a:solidFill>
                  <a:schemeClr val="tx1"/>
                </a:solidFill>
              </a:rPr>
              <a:t>In layouts you can find more color variations of brake</a:t>
            </a:r>
            <a:r>
              <a:rPr lang="en-US" sz="1100" b="0" baseline="0" dirty="0" smtClean="0">
                <a:solidFill>
                  <a:schemeClr val="tx1"/>
                </a:solidFill>
              </a:rPr>
              <a:t> slides</a:t>
            </a:r>
            <a:endParaRPr lang="en-US" sz="1100" b="0" dirty="0" smtClean="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 Slide - Soft Green">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5"/>
              </a:gs>
              <a:gs pos="50000">
                <a:schemeClr val="accent5"/>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noFill/>
        </p:spPr>
        <p:txBody>
          <a:bodyPr/>
          <a:lstStyle>
            <a:lvl1pPr>
              <a:defRPr>
                <a:solidFill>
                  <a:schemeClr val="accent5"/>
                </a:solidFill>
              </a:defRPr>
            </a:lvl1pPr>
          </a:lstStyle>
          <a:p>
            <a:fld id="{24FBF236-7288-452C-8F2D-337E609F3B3A}" type="datetime4">
              <a:rPr lang="en-US" smtClean="0"/>
              <a:t>March 19, 2013</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dirty="0" smtClean="0"/>
              <a:t>|  Societal Benefits of Copper in Air Conditioning</a:t>
            </a:r>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smtClean="0"/>
              <a:t>Click to edit Master title style</a:t>
            </a:r>
            <a:endParaRPr lang="en-US" dirty="0"/>
          </a:p>
        </p:txBody>
      </p:sp>
      <p:sp>
        <p:nvSpPr>
          <p:cNvPr id="11" name="TextBox 10"/>
          <p:cNvSpPr txBox="1"/>
          <p:nvPr userDrawn="1"/>
        </p:nvSpPr>
        <p:spPr>
          <a:xfrm>
            <a:off x="-2016732" y="1448780"/>
            <a:ext cx="1908212" cy="1523494"/>
          </a:xfrm>
          <a:prstGeom prst="rect">
            <a:avLst/>
          </a:prstGeom>
          <a:noFill/>
        </p:spPr>
        <p:txBody>
          <a:bodyPr wrap="square" lIns="0" tIns="0" rIns="0" bIns="0" rtlCol="0">
            <a:spAutoFit/>
          </a:bodyPr>
          <a:lstStyle/>
          <a:p>
            <a:pPr algn="r"/>
            <a:r>
              <a:rPr lang="en-US" sz="1100" b="1" baseline="0" dirty="0" smtClean="0">
                <a:solidFill>
                  <a:schemeClr val="tx1"/>
                </a:solidFill>
              </a:rPr>
              <a:t>Headline text</a:t>
            </a:r>
            <a:r>
              <a:rPr lang="en-US" sz="1100" b="0" baseline="0" dirty="0" smtClean="0">
                <a:solidFill>
                  <a:schemeClr val="tx1"/>
                </a:solidFill>
              </a:rPr>
              <a:t>. </a:t>
            </a:r>
          </a:p>
          <a:p>
            <a:pPr algn="r"/>
            <a:r>
              <a:rPr lang="en-US" sz="1100" b="0" baseline="0" dirty="0" smtClean="0">
                <a:solidFill>
                  <a:schemeClr val="tx1"/>
                </a:solidFill>
              </a:rPr>
              <a:t>This page is used</a:t>
            </a:r>
          </a:p>
          <a:p>
            <a:pPr algn="r"/>
            <a:r>
              <a:rPr lang="en-US" sz="1100" b="0" baseline="0" dirty="0" smtClean="0">
                <a:solidFill>
                  <a:schemeClr val="tx1"/>
                </a:solidFill>
              </a:rPr>
              <a:t>as a break in the presentation and for highlighting messages that are important.</a:t>
            </a:r>
          </a:p>
          <a:p>
            <a:pPr algn="r"/>
            <a:endParaRPr lang="en-US" sz="1100" b="0" baseline="0" dirty="0" smtClean="0">
              <a:solidFill>
                <a:schemeClr val="tx1"/>
              </a:solidFill>
            </a:endParaRPr>
          </a:p>
          <a:p>
            <a:pPr algn="r"/>
            <a:r>
              <a:rPr lang="en-US" sz="1100" b="0" baseline="0" dirty="0" smtClean="0">
                <a:solidFill>
                  <a:schemeClr val="tx1"/>
                </a:solidFill>
              </a:rPr>
              <a:t>Use dark warm copper to highlight a word in the sentence </a:t>
            </a:r>
            <a:endParaRPr lang="en-US" sz="1100" b="0" dirty="0" smtClean="0">
              <a:solidFill>
                <a:schemeClr val="tx1"/>
              </a:solidFill>
            </a:endParaRP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648580"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404811"/>
            <a:ext cx="7164535" cy="852489"/>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1799" y="1844675"/>
            <a:ext cx="8280402" cy="4248149"/>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96336" y="6453188"/>
            <a:ext cx="1116124" cy="273050"/>
          </a:xfrm>
          <a:prstGeom prst="rect">
            <a:avLst/>
          </a:prstGeom>
        </p:spPr>
        <p:txBody>
          <a:bodyPr vert="horz" lIns="0" tIns="0" rIns="0" bIns="0" rtlCol="0" anchor="t" anchorCtr="0"/>
          <a:lstStyle>
            <a:lvl1pPr algn="r">
              <a:defRPr sz="1000">
                <a:solidFill>
                  <a:schemeClr val="bg1"/>
                </a:solidFill>
              </a:defRPr>
            </a:lvl1pPr>
          </a:lstStyle>
          <a:p>
            <a:fld id="{344C8516-CE8E-4286-A06A-8E7C29E10744}" type="datetime4">
              <a:rPr lang="en-US" smtClean="0"/>
              <a:t>March 19, 2013</a:t>
            </a:fld>
            <a:endParaRPr lang="en-US" dirty="0"/>
          </a:p>
        </p:txBody>
      </p:sp>
      <p:sp>
        <p:nvSpPr>
          <p:cNvPr id="5" name="Footer Placeholder 4"/>
          <p:cNvSpPr>
            <a:spLocks noGrp="1"/>
          </p:cNvSpPr>
          <p:nvPr>
            <p:ph type="ftr" sz="quarter" idx="3"/>
          </p:nvPr>
        </p:nvSpPr>
        <p:spPr>
          <a:xfrm>
            <a:off x="683568" y="6453188"/>
            <a:ext cx="6004422" cy="273050"/>
          </a:xfrm>
          <a:prstGeom prst="rect">
            <a:avLst/>
          </a:prstGeom>
        </p:spPr>
        <p:txBody>
          <a:bodyPr vert="horz" lIns="0" tIns="0" rIns="0" bIns="0" rtlCol="0" anchor="t" anchorCtr="0"/>
          <a:lstStyle>
            <a:lvl1pPr algn="l">
              <a:defRPr sz="1000">
                <a:solidFill>
                  <a:schemeClr val="tx2"/>
                </a:solidFill>
              </a:defRPr>
            </a:lvl1pPr>
          </a:lstStyle>
          <a:p>
            <a:r>
              <a:rPr lang="en-US" dirty="0" smtClean="0"/>
              <a:t>|  Societal Benefits of Copper in Air Conditioning</a:t>
            </a:r>
            <a:endParaRPr lang="en-US" dirty="0"/>
          </a:p>
        </p:txBody>
      </p:sp>
      <p:sp>
        <p:nvSpPr>
          <p:cNvPr id="6" name="Slide Number Placeholder 5"/>
          <p:cNvSpPr>
            <a:spLocks noGrp="1"/>
          </p:cNvSpPr>
          <p:nvPr>
            <p:ph type="sldNum" sz="quarter" idx="4"/>
          </p:nvPr>
        </p:nvSpPr>
        <p:spPr>
          <a:xfrm>
            <a:off x="431800" y="6453188"/>
            <a:ext cx="252000" cy="273050"/>
          </a:xfrm>
          <a:prstGeom prst="rect">
            <a:avLst/>
          </a:prstGeom>
        </p:spPr>
        <p:txBody>
          <a:bodyPr vert="horz" lIns="0" tIns="0" rIns="0" bIns="0" rtlCol="0" anchor="t" anchorCtr="0"/>
          <a:lstStyle>
            <a:lvl1pPr algn="l">
              <a:defRPr sz="1000">
                <a:solidFill>
                  <a:schemeClr val="tx2"/>
                </a:solidFill>
              </a:defRPr>
            </a:lvl1pPr>
          </a:lstStyle>
          <a:p>
            <a:fld id="{E1B93EF5-62DC-4D0D-A7B0-C74897CCA81C}" type="slidenum">
              <a:rPr lang="en-US" smtClean="0"/>
              <a:pPr/>
              <a:t>‹#›</a:t>
            </a:fld>
            <a:endParaRPr lang="en-US" dirty="0"/>
          </a:p>
        </p:txBody>
      </p:sp>
      <p:cxnSp>
        <p:nvCxnSpPr>
          <p:cNvPr id="21" name="Straight Connector 20"/>
          <p:cNvCxnSpPr/>
          <p:nvPr/>
        </p:nvCxnSpPr>
        <p:spPr>
          <a:xfrm>
            <a:off x="431800" y="1484784"/>
            <a:ext cx="8280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17" cstate="screen">
            <a:extLst>
              <a:ext uri="{28A0092B-C50C-407E-A947-70E740481C1C}">
                <a14:useLocalDpi xmlns:a14="http://schemas.microsoft.com/office/drawing/2010/main"/>
              </a:ext>
            </a:extLst>
          </a:blip>
          <a:srcRect r="75491"/>
          <a:stretch/>
        </p:blipFill>
        <p:spPr>
          <a:xfrm>
            <a:off x="8207800" y="398422"/>
            <a:ext cx="504000" cy="5096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54" r:id="rId13"/>
    <p:sldLayoutId id="2147483655" r:id="rId14"/>
    <p:sldLayoutId id="2147483666" r:id="rId15"/>
  </p:sldLayoutIdLst>
  <p:hf hdr="0" dt="0"/>
  <p:txStyles>
    <p:titleStyle>
      <a:lvl1pPr algn="l" defTabSz="914400" rtl="0" eaLnBrk="1" latinLnBrk="0" hangingPunct="1">
        <a:lnSpc>
          <a:spcPct val="100000"/>
        </a:lnSpc>
        <a:spcBef>
          <a:spcPct val="0"/>
        </a:spcBef>
        <a:buNone/>
        <a:defRPr sz="2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spcAft>
          <a:spcPts val="2000"/>
        </a:spcAft>
        <a:buFont typeface="Arial" pitchFamily="34" charset="0"/>
        <a:buNone/>
        <a:defRPr sz="1800" b="1" kern="1200">
          <a:solidFill>
            <a:schemeClr val="bg2"/>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chemeClr val="bg2"/>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chemeClr val="bg2"/>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 r="53"/>
          <a:stretch>
            <a:fillRect/>
          </a:stretch>
        </p:blipFill>
        <p:spPr>
          <a:xfrm>
            <a:off x="-11113" y="1454150"/>
            <a:ext cx="9169401" cy="5434013"/>
          </a:xfrm>
          <a:blipFill dpi="0" rotWithShape="1">
            <a:srcRect l="53" r="53"/>
          </a:blipFill>
        </p:spPr>
      </p:pic>
      <p:grpSp>
        <p:nvGrpSpPr>
          <p:cNvPr id="15363" name="Group 10"/>
          <p:cNvGrpSpPr>
            <a:grpSpLocks/>
          </p:cNvGrpSpPr>
          <p:nvPr/>
        </p:nvGrpSpPr>
        <p:grpSpPr bwMode="auto">
          <a:xfrm>
            <a:off x="0" y="1449388"/>
            <a:ext cx="9144000" cy="2592387"/>
            <a:chOff x="0" y="1449388"/>
            <a:chExt cx="9144000" cy="2592387"/>
          </a:xfrm>
        </p:grpSpPr>
        <p:sp>
          <p:nvSpPr>
            <p:cNvPr id="12" name="Rectangle 11"/>
            <p:cNvSpPr/>
            <p:nvPr/>
          </p:nvSpPr>
          <p:spPr>
            <a:xfrm>
              <a:off x="0" y="1449388"/>
              <a:ext cx="9144000" cy="2592387"/>
            </a:xfrm>
            <a:prstGeom prst="rect">
              <a:avLst/>
            </a:prstGeom>
            <a:solidFill>
              <a:schemeClr val="tx2">
                <a:alpha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3" name="Straight Connector 12"/>
            <p:cNvCxnSpPr/>
            <p:nvPr/>
          </p:nvCxnSpPr>
          <p:spPr>
            <a:xfrm>
              <a:off x="431800" y="1808163"/>
              <a:ext cx="55086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364" name="Subtitle 13"/>
          <p:cNvSpPr>
            <a:spLocks noGrp="1"/>
          </p:cNvSpPr>
          <p:nvPr>
            <p:ph type="subTitle" idx="1"/>
          </p:nvPr>
        </p:nvSpPr>
        <p:spPr>
          <a:xfrm>
            <a:off x="431800" y="3429000"/>
            <a:ext cx="6319838" cy="836613"/>
          </a:xfrm>
        </p:spPr>
        <p:txBody>
          <a:bodyPr/>
          <a:lstStyle/>
          <a:p>
            <a:pPr>
              <a:spcAft>
                <a:spcPct val="0"/>
              </a:spcAft>
            </a:pPr>
            <a:r>
              <a:rPr lang="en-US" sz="1200" b="0" dirty="0" smtClean="0"/>
              <a:t>John Black</a:t>
            </a:r>
          </a:p>
          <a:p>
            <a:pPr>
              <a:spcAft>
                <a:spcPct val="0"/>
              </a:spcAft>
            </a:pPr>
            <a:r>
              <a:rPr lang="en-US" sz="1200" b="0" dirty="0" smtClean="0"/>
              <a:t>27 March  2013</a:t>
            </a:r>
          </a:p>
        </p:txBody>
      </p:sp>
      <p:pic>
        <p:nvPicPr>
          <p:cNvPr id="15365"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 y="404813"/>
            <a:ext cx="3811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8"/>
          <p:cNvSpPr>
            <a:spLocks noGrp="1" noChangeArrowheads="1"/>
          </p:cNvSpPr>
          <p:nvPr>
            <p:ph type="ctrTitle"/>
          </p:nvPr>
        </p:nvSpPr>
        <p:spPr>
          <a:xfrm>
            <a:off x="431800" y="2000250"/>
            <a:ext cx="8280400" cy="993775"/>
          </a:xfrm>
        </p:spPr>
        <p:txBody>
          <a:bodyPr>
            <a:normAutofit fontScale="90000"/>
          </a:bodyPr>
          <a:lstStyle/>
          <a:p>
            <a:pPr eaLnBrk="1" hangingPunct="1"/>
            <a:r>
              <a:rPr lang="en-US" dirty="0" smtClean="0"/>
              <a:t>The Societal Benefits of Copper </a:t>
            </a:r>
            <a:br>
              <a:rPr lang="en-US" dirty="0" smtClean="0"/>
            </a:br>
            <a:r>
              <a:rPr lang="en-US" sz="2200" dirty="0" smtClean="0"/>
              <a:t>Innovative copper solutions contribute to energy efficiency and air quality</a:t>
            </a:r>
            <a:endParaRPr lang="en-US" sz="2200" b="0" dirty="0" smtClean="0">
              <a:solidFill>
                <a:schemeClr val="tx1"/>
              </a:solidFill>
            </a:endParaRPr>
          </a:p>
        </p:txBody>
      </p:sp>
    </p:spTree>
    <p:extLst>
      <p:ext uri="{BB962C8B-B14F-4D97-AF65-F5344CB8AC3E}">
        <p14:creationId xmlns:p14="http://schemas.microsoft.com/office/powerpoint/2010/main" val="1318346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dirty="0" smtClean="0"/>
              <a:t>Copper’s effect on fungi (mold)</a:t>
            </a:r>
          </a:p>
        </p:txBody>
      </p:sp>
      <p:sp>
        <p:nvSpPr>
          <p:cNvPr id="20484" name="Rectangle 4"/>
          <p:cNvSpPr>
            <a:spLocks noGrp="1" noChangeArrowheads="1"/>
          </p:cNvSpPr>
          <p:nvPr>
            <p:ph type="body" idx="1"/>
          </p:nvPr>
        </p:nvSpPr>
        <p:spPr>
          <a:xfrm>
            <a:off x="431800" y="1844675"/>
            <a:ext cx="8369300" cy="3657600"/>
          </a:xfrm>
          <a:extLst/>
        </p:spPr>
        <p:txBody>
          <a:bodyPr lIns="91440" tIns="45720" rIns="91440" bIns="45720">
            <a:normAutofit/>
          </a:bodyPr>
          <a:lstStyle/>
          <a:p>
            <a:pPr marL="0" lvl="1" indent="0" eaLnBrk="1" hangingPunct="1">
              <a:spcBef>
                <a:spcPct val="20000"/>
              </a:spcBef>
              <a:buFont typeface="Arial" charset="0"/>
              <a:buNone/>
              <a:defRPr/>
            </a:pPr>
            <a:r>
              <a:rPr lang="en-US" b="1" dirty="0" smtClean="0">
                <a:latin typeface="+mj-lt"/>
              </a:rPr>
              <a:t>Fungal species associated with aircon systems</a:t>
            </a:r>
          </a:p>
          <a:p>
            <a:pPr lvl="1" eaLnBrk="1" hangingPunct="1">
              <a:spcBef>
                <a:spcPct val="20000"/>
              </a:spcBef>
              <a:defRPr/>
            </a:pPr>
            <a:r>
              <a:rPr lang="en-US" dirty="0" smtClean="0">
                <a:latin typeface="+mj-lt"/>
              </a:rPr>
              <a:t>Most fungal species show a total die off after 24 hours exposure to copper, including </a:t>
            </a:r>
            <a:r>
              <a:rPr lang="en-US" i="1" dirty="0" smtClean="0">
                <a:latin typeface="+mj-lt"/>
              </a:rPr>
              <a:t>Candida albicans, Fusarium oxysporium, Fusarium solani and Penicillium chrysogenum</a:t>
            </a:r>
            <a:r>
              <a:rPr lang="en-US" dirty="0" smtClean="0">
                <a:latin typeface="+mj-lt"/>
              </a:rPr>
              <a:t>.</a:t>
            </a:r>
          </a:p>
          <a:p>
            <a:pPr lvl="1" eaLnBrk="1" hangingPunct="1">
              <a:spcBef>
                <a:spcPct val="20000"/>
              </a:spcBef>
              <a:defRPr/>
            </a:pPr>
            <a:r>
              <a:rPr lang="en-US" i="1" dirty="0" smtClean="0">
                <a:latin typeface="+mj-lt"/>
              </a:rPr>
              <a:t>Aspirgillus</a:t>
            </a:r>
            <a:r>
              <a:rPr lang="en-US" dirty="0" smtClean="0">
                <a:latin typeface="+mj-lt"/>
              </a:rPr>
              <a:t> species are more resistant, requiring longer periods of exposure before total die </a:t>
            </a:r>
            <a:r>
              <a:rPr lang="en-US" dirty="0" smtClean="0">
                <a:latin typeface="+mj-lt"/>
              </a:rPr>
              <a:t>off.</a:t>
            </a:r>
            <a:endParaRPr lang="en-US" dirty="0" smtClean="0">
              <a:latin typeface="+mj-lt"/>
            </a:endParaRPr>
          </a:p>
          <a:p>
            <a:pPr lvl="1">
              <a:spcBef>
                <a:spcPct val="20000"/>
              </a:spcBef>
              <a:defRPr/>
            </a:pPr>
            <a:r>
              <a:rPr lang="en-US" i="1" dirty="0" smtClean="0">
                <a:latin typeface="+mj-lt"/>
              </a:rPr>
              <a:t>Aspirgillus niger</a:t>
            </a:r>
            <a:r>
              <a:rPr lang="en-US" dirty="0" smtClean="0">
                <a:latin typeface="+mj-lt"/>
              </a:rPr>
              <a:t> is the only fungus tested that shows no die off after significant periods of exposure to copper. However, copper has been shown to inhibit the growth of </a:t>
            </a:r>
            <a:r>
              <a:rPr lang="en-US" i="1" dirty="0" smtClean="0">
                <a:latin typeface="+mj-lt"/>
              </a:rPr>
              <a:t>A. niger</a:t>
            </a:r>
            <a:r>
              <a:rPr lang="en-US" dirty="0" smtClean="0">
                <a:latin typeface="+mj-lt"/>
              </a:rPr>
              <a:t> spores and prevent </a:t>
            </a:r>
            <a:r>
              <a:rPr lang="en-US" i="1" dirty="0" smtClean="0">
                <a:latin typeface="+mj-lt"/>
              </a:rPr>
              <a:t>A. niger</a:t>
            </a:r>
            <a:r>
              <a:rPr lang="en-US" dirty="0" smtClean="0">
                <a:latin typeface="+mj-lt"/>
              </a:rPr>
              <a:t> from colonizing on a copper surface. Aluminum had no effect on </a:t>
            </a:r>
            <a:r>
              <a:rPr lang="en-US" i="1" dirty="0" smtClean="0">
                <a:latin typeface="+mj-lt"/>
              </a:rPr>
              <a:t>A. </a:t>
            </a:r>
            <a:r>
              <a:rPr lang="en-US" i="1" dirty="0" err="1" smtClean="0">
                <a:latin typeface="+mj-lt"/>
              </a:rPr>
              <a:t>niger</a:t>
            </a:r>
            <a:r>
              <a:rPr lang="en-US" i="1" dirty="0" smtClean="0">
                <a:latin typeface="+mj-lt"/>
              </a:rPr>
              <a:t>.</a:t>
            </a:r>
            <a:r>
              <a:rPr lang="en-US" baseline="30000" dirty="0" smtClean="0"/>
              <a:t>(1</a:t>
            </a:r>
            <a:r>
              <a:rPr lang="en-US" baseline="30000" dirty="0"/>
              <a:t>)</a:t>
            </a:r>
          </a:p>
          <a:p>
            <a:pPr lvl="1" eaLnBrk="1" hangingPunct="1">
              <a:spcBef>
                <a:spcPct val="20000"/>
              </a:spcBef>
              <a:spcAft>
                <a:spcPct val="0"/>
              </a:spcAft>
              <a:defRPr/>
            </a:pPr>
            <a:endParaRPr lang="en-US" sz="2400" dirty="0" smtClean="0">
              <a:latin typeface="+mj-lt"/>
            </a:endParaRPr>
          </a:p>
        </p:txBody>
      </p:sp>
      <p:sp>
        <p:nvSpPr>
          <p:cNvPr id="2" name="Footer Placeholder 1"/>
          <p:cNvSpPr>
            <a:spLocks noGrp="1"/>
          </p:cNvSpPr>
          <p:nvPr>
            <p:ph type="ftr" sz="quarter" idx="11"/>
          </p:nvPr>
        </p:nvSpPr>
        <p:spPr/>
        <p:txBody>
          <a:bodyPr/>
          <a:lstStyle/>
          <a:p>
            <a:r>
              <a:rPr lang="en-US" dirty="0" smtClean="0"/>
              <a:t>|  Societal Benefits of </a:t>
            </a:r>
            <a:r>
              <a:rPr lang="en-US" dirty="0"/>
              <a:t>Copper: Innovative copper solutions contribute to energy efficiency and air </a:t>
            </a:r>
            <a:r>
              <a:rPr lang="en-US" dirty="0" smtClean="0"/>
              <a:t>quality</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10</a:t>
            </a:fld>
            <a:endParaRPr lang="en-US" dirty="0"/>
          </a:p>
        </p:txBody>
      </p:sp>
    </p:spTree>
    <p:extLst>
      <p:ext uri="{BB962C8B-B14F-4D97-AF65-F5344CB8AC3E}">
        <p14:creationId xmlns:p14="http://schemas.microsoft.com/office/powerpoint/2010/main" val="3996022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dirty="0" smtClean="0"/>
              <a:t>Copper’s effect on </a:t>
            </a:r>
            <a:r>
              <a:rPr lang="en-US" i="1" dirty="0" smtClean="0"/>
              <a:t>aspirgillus</a:t>
            </a:r>
            <a:r>
              <a:rPr lang="en-US" i="1" dirty="0"/>
              <a:t> </a:t>
            </a:r>
            <a:endParaRPr lang="en-US" dirty="0" smtClean="0"/>
          </a:p>
        </p:txBody>
      </p:sp>
      <p:pic>
        <p:nvPicPr>
          <p:cNvPr id="2969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272" y="1844675"/>
            <a:ext cx="3693409" cy="42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10"/>
          <p:cNvSpPr txBox="1">
            <a:spLocks noChangeArrowheads="1"/>
          </p:cNvSpPr>
          <p:nvPr/>
        </p:nvSpPr>
        <p:spPr bwMode="auto">
          <a:xfrm>
            <a:off x="447674" y="1844675"/>
            <a:ext cx="4124325" cy="1477328"/>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defRPr/>
            </a:pPr>
            <a:r>
              <a:rPr lang="en-US" sz="1800" i="1" dirty="0" smtClean="0">
                <a:solidFill>
                  <a:schemeClr val="bg2"/>
                </a:solidFill>
                <a:latin typeface="+mj-lt"/>
              </a:rPr>
              <a:t>Aspergillus niger</a:t>
            </a:r>
            <a:r>
              <a:rPr lang="en-US" sz="1800" dirty="0" smtClean="0">
                <a:solidFill>
                  <a:schemeClr val="bg2"/>
                </a:solidFill>
                <a:latin typeface="+mj-lt"/>
              </a:rPr>
              <a:t> spores after seven days exposure to C11000 copper (left) and aluminum (right). No germination of spores on copper coupons, positive germination on aluminum </a:t>
            </a:r>
            <a:r>
              <a:rPr lang="en-US" sz="1800" baseline="30000" dirty="0" smtClean="0">
                <a:solidFill>
                  <a:schemeClr val="bg2"/>
                </a:solidFill>
                <a:latin typeface="+mj-lt"/>
              </a:rPr>
              <a:t>(1)</a:t>
            </a:r>
          </a:p>
        </p:txBody>
      </p:sp>
      <p:sp>
        <p:nvSpPr>
          <p:cNvPr id="21510" name="Text Box 11"/>
          <p:cNvSpPr txBox="1">
            <a:spLocks noChangeArrowheads="1"/>
          </p:cNvSpPr>
          <p:nvPr/>
        </p:nvSpPr>
        <p:spPr bwMode="auto">
          <a:xfrm>
            <a:off x="431799" y="3439319"/>
            <a:ext cx="4067175" cy="915988"/>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defRPr/>
            </a:pPr>
            <a:r>
              <a:rPr lang="en-US" sz="1800" i="1" dirty="0" smtClean="0">
                <a:solidFill>
                  <a:schemeClr val="bg2"/>
                </a:solidFill>
                <a:latin typeface="+mj-lt"/>
              </a:rPr>
              <a:t>Aspergillus flavus</a:t>
            </a:r>
            <a:r>
              <a:rPr lang="en-US" sz="1800" dirty="0" smtClean="0">
                <a:solidFill>
                  <a:schemeClr val="bg2"/>
                </a:solidFill>
                <a:latin typeface="+mj-lt"/>
              </a:rPr>
              <a:t> after four days exposure on copper (left) and aluminum (right).</a:t>
            </a:r>
          </a:p>
        </p:txBody>
      </p:sp>
      <p:sp>
        <p:nvSpPr>
          <p:cNvPr id="21511" name="Text Box 12"/>
          <p:cNvSpPr txBox="1">
            <a:spLocks noChangeArrowheads="1"/>
          </p:cNvSpPr>
          <p:nvPr/>
        </p:nvSpPr>
        <p:spPr bwMode="auto">
          <a:xfrm>
            <a:off x="431799" y="4705350"/>
            <a:ext cx="4067176" cy="915988"/>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defRPr/>
            </a:pPr>
            <a:r>
              <a:rPr lang="en-US" sz="1800" i="1" dirty="0" smtClean="0">
                <a:solidFill>
                  <a:schemeClr val="bg2"/>
                </a:solidFill>
                <a:latin typeface="+mj-lt"/>
              </a:rPr>
              <a:t>Aspergillus fumigatus</a:t>
            </a:r>
            <a:r>
              <a:rPr lang="en-US" sz="1800" dirty="0" smtClean="0">
                <a:solidFill>
                  <a:schemeClr val="bg2"/>
                </a:solidFill>
                <a:latin typeface="+mj-lt"/>
              </a:rPr>
              <a:t> after four days exposure on copper (left) and aluminum (right).</a:t>
            </a:r>
          </a:p>
        </p:txBody>
      </p:sp>
      <p:sp>
        <p:nvSpPr>
          <p:cNvPr id="2" name="Footer Placeholder 1"/>
          <p:cNvSpPr>
            <a:spLocks noGrp="1"/>
          </p:cNvSpPr>
          <p:nvPr>
            <p:ph type="ftr" sz="quarter" idx="11"/>
          </p:nvPr>
        </p:nvSpPr>
        <p:spPr/>
        <p:txBody>
          <a:bodyPr/>
          <a:lstStyle/>
          <a:p>
            <a:r>
              <a:rPr lang="en-US" dirty="0" smtClean="0"/>
              <a:t>|  Societal Benefits of </a:t>
            </a:r>
            <a:r>
              <a:rPr lang="en-US" dirty="0"/>
              <a:t>Copper: Innovative copper solutions contribute to energy efficiency and air </a:t>
            </a:r>
            <a:r>
              <a:rPr lang="en-US" dirty="0" smtClean="0"/>
              <a:t>quality</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11</a:t>
            </a:fld>
            <a:endParaRPr lang="en-US" dirty="0"/>
          </a:p>
        </p:txBody>
      </p:sp>
    </p:spTree>
    <p:extLst>
      <p:ext uri="{BB962C8B-B14F-4D97-AF65-F5344CB8AC3E}">
        <p14:creationId xmlns:p14="http://schemas.microsoft.com/office/powerpoint/2010/main" val="180165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31800" y="404813"/>
            <a:ext cx="7164388" cy="852487"/>
          </a:xfrm>
        </p:spPr>
        <p:txBody>
          <a:bodyPr>
            <a:normAutofit/>
          </a:bodyPr>
          <a:lstStyle/>
          <a:p>
            <a:pPr eaLnBrk="1" hangingPunct="1"/>
            <a:r>
              <a:rPr lang="en-US" dirty="0" smtClean="0"/>
              <a:t>Copper’s effect on </a:t>
            </a:r>
            <a:r>
              <a:rPr lang="en-US" i="1" dirty="0" smtClean="0"/>
              <a:t>aspirgillus</a:t>
            </a:r>
            <a:r>
              <a:rPr lang="en-US" dirty="0" smtClean="0"/>
              <a:t> (cont.)</a:t>
            </a:r>
          </a:p>
        </p:txBody>
      </p:sp>
      <p:sp>
        <p:nvSpPr>
          <p:cNvPr id="22532" name="Text Box 7"/>
          <p:cNvSpPr txBox="1">
            <a:spLocks noChangeArrowheads="1"/>
          </p:cNvSpPr>
          <p:nvPr/>
        </p:nvSpPr>
        <p:spPr bwMode="auto">
          <a:xfrm>
            <a:off x="431800" y="4613275"/>
            <a:ext cx="8280400" cy="1477328"/>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defRPr/>
            </a:pPr>
            <a:r>
              <a:rPr lang="en-US" sz="1800" dirty="0" smtClean="0">
                <a:solidFill>
                  <a:schemeClr val="bg2"/>
                </a:solidFill>
                <a:latin typeface="+mn-lt"/>
              </a:rPr>
              <a:t>These photos show the inhibition of </a:t>
            </a:r>
            <a:r>
              <a:rPr lang="en-US" sz="1800" i="1" dirty="0" smtClean="0">
                <a:solidFill>
                  <a:schemeClr val="bg2"/>
                </a:solidFill>
                <a:latin typeface="+mn-lt"/>
              </a:rPr>
              <a:t>Aspergillus niger</a:t>
            </a:r>
            <a:r>
              <a:rPr lang="en-US" sz="1800" dirty="0" smtClean="0">
                <a:solidFill>
                  <a:schemeClr val="bg2"/>
                </a:solidFill>
                <a:latin typeface="+mn-lt"/>
              </a:rPr>
              <a:t> on copper and aluminum after ten days. Spore suspensions of </a:t>
            </a:r>
            <a:r>
              <a:rPr lang="en-US" sz="1800" i="1" dirty="0" smtClean="0">
                <a:solidFill>
                  <a:schemeClr val="bg2"/>
                </a:solidFill>
                <a:latin typeface="+mn-lt"/>
              </a:rPr>
              <a:t>A. niger</a:t>
            </a:r>
            <a:r>
              <a:rPr lang="en-US" sz="1800" dirty="0" smtClean="0">
                <a:solidFill>
                  <a:schemeClr val="bg2"/>
                </a:solidFill>
                <a:latin typeface="+mn-lt"/>
              </a:rPr>
              <a:t> were spread over plates, and coupons of copper and aluminum were placed on the surface. Plates were incubated for </a:t>
            </a:r>
            <a:r>
              <a:rPr lang="en-US" sz="1800" dirty="0" smtClean="0">
                <a:solidFill>
                  <a:schemeClr val="bg2"/>
                </a:solidFill>
                <a:latin typeface="+mn-lt"/>
              </a:rPr>
              <a:t>ten</a:t>
            </a:r>
            <a:r>
              <a:rPr lang="en-US" sz="1800" dirty="0" smtClean="0">
                <a:solidFill>
                  <a:schemeClr val="bg2"/>
                </a:solidFill>
                <a:latin typeface="+mn-lt"/>
              </a:rPr>
              <a:t> </a:t>
            </a:r>
            <a:r>
              <a:rPr lang="en-US" sz="1800" dirty="0" smtClean="0">
                <a:solidFill>
                  <a:schemeClr val="bg2"/>
                </a:solidFill>
                <a:latin typeface="+mn-lt"/>
              </a:rPr>
              <a:t>days at 22</a:t>
            </a:r>
            <a:r>
              <a:rPr lang="en-US" sz="1800" baseline="30000" dirty="0" smtClean="0">
                <a:solidFill>
                  <a:schemeClr val="bg2"/>
                </a:solidFill>
                <a:latin typeface="+mn-lt"/>
              </a:rPr>
              <a:t>o</a:t>
            </a:r>
            <a:r>
              <a:rPr lang="en-US" sz="1800" dirty="0" smtClean="0">
                <a:solidFill>
                  <a:schemeClr val="bg2"/>
                </a:solidFill>
                <a:latin typeface="+mn-lt"/>
              </a:rPr>
              <a:t>C. Growth occurred onto the aluminum coupon whereas growth was inhibited surrounding the copper </a:t>
            </a:r>
            <a:r>
              <a:rPr lang="en-US" sz="1800" dirty="0" smtClean="0">
                <a:solidFill>
                  <a:schemeClr val="bg2"/>
                </a:solidFill>
                <a:latin typeface="+mn-lt"/>
              </a:rPr>
              <a:t>coupon. </a:t>
            </a:r>
            <a:r>
              <a:rPr lang="en-US" sz="1800" baseline="30000" dirty="0" smtClean="0">
                <a:solidFill>
                  <a:schemeClr val="bg2"/>
                </a:solidFill>
                <a:latin typeface="+mn-lt"/>
              </a:rPr>
              <a:t>(1)</a:t>
            </a:r>
          </a:p>
        </p:txBody>
      </p:sp>
      <p:pic>
        <p:nvPicPr>
          <p:cNvPr id="30725"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 r="4730"/>
          <a:stretch/>
        </p:blipFill>
        <p:spPr bwMode="auto">
          <a:xfrm>
            <a:off x="1547814" y="1689100"/>
            <a:ext cx="604361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  Societal Benefits of </a:t>
            </a:r>
            <a:r>
              <a:rPr lang="en-US" dirty="0"/>
              <a:t>Copper: Innovative copper solutions contribute to energy efficiency and air </a:t>
            </a:r>
            <a:r>
              <a:rPr lang="en-US" dirty="0" smtClean="0"/>
              <a:t>quality</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12</a:t>
            </a:fld>
            <a:endParaRPr lang="en-US" dirty="0"/>
          </a:p>
        </p:txBody>
      </p:sp>
    </p:spTree>
    <p:extLst>
      <p:ext uri="{BB962C8B-B14F-4D97-AF65-F5344CB8AC3E}">
        <p14:creationId xmlns:p14="http://schemas.microsoft.com/office/powerpoint/2010/main" val="393387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r>
              <a:rPr lang="en-US" dirty="0" smtClean="0"/>
              <a:t>Copper’s effect on bacteria</a:t>
            </a:r>
          </a:p>
        </p:txBody>
      </p:sp>
      <p:sp>
        <p:nvSpPr>
          <p:cNvPr id="23556" name="Rectangle 8"/>
          <p:cNvSpPr>
            <a:spLocks noGrp="1" noChangeArrowheads="1"/>
          </p:cNvSpPr>
          <p:nvPr>
            <p:ph type="body" idx="1"/>
          </p:nvPr>
        </p:nvSpPr>
        <p:spPr>
          <a:xfrm>
            <a:off x="431800" y="1849438"/>
            <a:ext cx="8280400" cy="4622800"/>
          </a:xfrm>
          <a:extLst/>
        </p:spPr>
        <p:txBody>
          <a:bodyPr lIns="91440" tIns="45720" rIns="91440" bIns="45720"/>
          <a:lstStyle/>
          <a:p>
            <a:pPr lvl="1">
              <a:spcBef>
                <a:spcPts val="400"/>
              </a:spcBef>
              <a:spcAft>
                <a:spcPts val="400"/>
              </a:spcAft>
              <a:defRPr/>
            </a:pPr>
            <a:r>
              <a:rPr lang="en-US" dirty="0" smtClean="0">
                <a:latin typeface="+mj-lt"/>
              </a:rPr>
              <a:t>Antimicrobial Copper</a:t>
            </a:r>
            <a:r>
              <a:rPr lang="en-US" baseline="30000" dirty="0" smtClean="0">
                <a:latin typeface="+mj-lt"/>
              </a:rPr>
              <a:t>®</a:t>
            </a:r>
            <a:r>
              <a:rPr lang="en-US" dirty="0" smtClean="0">
                <a:latin typeface="+mj-lt"/>
              </a:rPr>
              <a:t> continuously kills bacteria, even when tarnished … copper’s effect never wears off (EPA registrations 85012, 1 - 6) </a:t>
            </a:r>
            <a:r>
              <a:rPr lang="en-US" baseline="30000" dirty="0"/>
              <a:t>(2) </a:t>
            </a:r>
            <a:endParaRPr lang="en-US" dirty="0" smtClean="0">
              <a:latin typeface="+mj-lt"/>
            </a:endParaRPr>
          </a:p>
          <a:p>
            <a:pPr lvl="1" eaLnBrk="1" hangingPunct="1">
              <a:spcBef>
                <a:spcPts val="400"/>
              </a:spcBef>
              <a:spcAft>
                <a:spcPts val="400"/>
              </a:spcAft>
              <a:defRPr/>
            </a:pPr>
            <a:r>
              <a:rPr lang="en-US" dirty="0" smtClean="0">
                <a:latin typeface="+mj-lt"/>
              </a:rPr>
              <a:t>The EPA officially acknowledges copper’s efficacy against these disease-causing bacteria:</a:t>
            </a:r>
          </a:p>
          <a:p>
            <a:pPr marL="685800" lvl="2" indent="-325438" eaLnBrk="1" hangingPunct="1">
              <a:spcBef>
                <a:spcPts val="400"/>
              </a:spcBef>
              <a:spcAft>
                <a:spcPts val="400"/>
              </a:spcAft>
              <a:buFont typeface="Arial" pitchFamily="34" charset="0"/>
              <a:buChar char="•"/>
              <a:tabLst>
                <a:tab pos="4125913" algn="l"/>
              </a:tabLst>
              <a:defRPr/>
            </a:pPr>
            <a:r>
              <a:rPr lang="en-US" i="1" dirty="0" smtClean="0">
                <a:latin typeface="+mj-lt"/>
              </a:rPr>
              <a:t>Escherichia coli</a:t>
            </a:r>
            <a:r>
              <a:rPr lang="en-US" dirty="0" smtClean="0">
                <a:latin typeface="+mj-lt"/>
              </a:rPr>
              <a:t> (O157:H7): a food-borne pathogen</a:t>
            </a:r>
          </a:p>
          <a:p>
            <a:pPr marL="685800" lvl="2" indent="-325438" eaLnBrk="1" hangingPunct="1">
              <a:spcBef>
                <a:spcPts val="400"/>
              </a:spcBef>
              <a:spcAft>
                <a:spcPts val="400"/>
              </a:spcAft>
              <a:buFont typeface="Arial" pitchFamily="34" charset="0"/>
              <a:buChar char="•"/>
              <a:tabLst>
                <a:tab pos="4125913" algn="l"/>
              </a:tabLst>
              <a:defRPr/>
            </a:pPr>
            <a:r>
              <a:rPr lang="en-US" dirty="0" smtClean="0">
                <a:latin typeface="+mj-lt"/>
              </a:rPr>
              <a:t>Methicillin-Resistant </a:t>
            </a:r>
            <a:r>
              <a:rPr lang="en-US" i="1" dirty="0" smtClean="0">
                <a:latin typeface="+mj-lt"/>
              </a:rPr>
              <a:t>Staphylococcus aureus</a:t>
            </a:r>
            <a:r>
              <a:rPr lang="en-US" dirty="0" smtClean="0">
                <a:latin typeface="+mj-lt"/>
              </a:rPr>
              <a:t> (MRSA): a virulent antibiotic-resistant bacteria that threatens healthcare environments</a:t>
            </a:r>
          </a:p>
          <a:p>
            <a:pPr marL="685800" lvl="2" indent="-325438" eaLnBrk="1" hangingPunct="1">
              <a:spcBef>
                <a:spcPts val="400"/>
              </a:spcBef>
              <a:spcAft>
                <a:spcPts val="400"/>
              </a:spcAft>
              <a:buFont typeface="Arial" pitchFamily="34" charset="0"/>
              <a:buChar char="•"/>
              <a:tabLst>
                <a:tab pos="4125913" algn="l"/>
              </a:tabLst>
              <a:defRPr/>
            </a:pPr>
            <a:r>
              <a:rPr lang="en-US" i="1" dirty="0" smtClean="0">
                <a:latin typeface="+mj-lt"/>
              </a:rPr>
              <a:t>Staphylococcus aureus</a:t>
            </a:r>
            <a:r>
              <a:rPr lang="en-US" dirty="0">
                <a:latin typeface="+mj-lt"/>
              </a:rPr>
              <a:t>:</a:t>
            </a:r>
            <a:r>
              <a:rPr lang="en-US" dirty="0" smtClean="0">
                <a:latin typeface="+mj-lt"/>
              </a:rPr>
              <a:t> results in potentially life-threatening infections including pneumonia and meningitis</a:t>
            </a:r>
          </a:p>
          <a:p>
            <a:pPr marL="685800" lvl="2" indent="-325438" eaLnBrk="1" hangingPunct="1">
              <a:spcBef>
                <a:spcPts val="400"/>
              </a:spcBef>
              <a:spcAft>
                <a:spcPts val="400"/>
              </a:spcAft>
              <a:buFont typeface="Arial" pitchFamily="34" charset="0"/>
              <a:buChar char="•"/>
              <a:tabLst>
                <a:tab pos="4125913" algn="l"/>
              </a:tabLst>
              <a:defRPr/>
            </a:pPr>
            <a:r>
              <a:rPr lang="en-US" dirty="0" smtClean="0">
                <a:latin typeface="+mj-lt"/>
              </a:rPr>
              <a:t>Vancomycin-Resistant </a:t>
            </a:r>
            <a:r>
              <a:rPr lang="en-US" i="1" dirty="0" smtClean="0">
                <a:latin typeface="+mj-lt"/>
              </a:rPr>
              <a:t>Enterococcus faecalis</a:t>
            </a:r>
            <a:r>
              <a:rPr lang="en-US" dirty="0" smtClean="0">
                <a:latin typeface="+mj-lt"/>
              </a:rPr>
              <a:t> (VRE): antibiotic-resistant and responsible for 4% of all HAIs</a:t>
            </a:r>
          </a:p>
          <a:p>
            <a:pPr marL="685800" lvl="2" indent="-325438" eaLnBrk="1" hangingPunct="1">
              <a:spcBef>
                <a:spcPts val="400"/>
              </a:spcBef>
              <a:spcAft>
                <a:spcPts val="400"/>
              </a:spcAft>
              <a:buFont typeface="Arial" pitchFamily="34" charset="0"/>
              <a:buChar char="•"/>
              <a:tabLst>
                <a:tab pos="4125913" algn="l"/>
              </a:tabLst>
              <a:defRPr/>
            </a:pPr>
            <a:r>
              <a:rPr lang="en-US" i="1" dirty="0" smtClean="0">
                <a:latin typeface="+mj-lt"/>
              </a:rPr>
              <a:t>Enterobacter aerogenus</a:t>
            </a:r>
            <a:r>
              <a:rPr lang="en-US" dirty="0">
                <a:latin typeface="+mj-lt"/>
              </a:rPr>
              <a:t>:</a:t>
            </a:r>
            <a:r>
              <a:rPr lang="en-US" dirty="0" smtClean="0">
                <a:latin typeface="+mj-lt"/>
              </a:rPr>
              <a:t> often results in skin infections</a:t>
            </a:r>
          </a:p>
          <a:p>
            <a:pPr marL="685800" lvl="2" indent="-325438" eaLnBrk="1" hangingPunct="1">
              <a:spcBef>
                <a:spcPts val="400"/>
              </a:spcBef>
              <a:spcAft>
                <a:spcPts val="400"/>
              </a:spcAft>
              <a:buFont typeface="Arial" pitchFamily="34" charset="0"/>
              <a:buChar char="•"/>
              <a:tabLst>
                <a:tab pos="4125913" algn="l"/>
              </a:tabLst>
              <a:defRPr/>
            </a:pPr>
            <a:r>
              <a:rPr lang="en-US" i="1" dirty="0" smtClean="0">
                <a:latin typeface="+mj-lt"/>
              </a:rPr>
              <a:t>Pseudomonas aeruginosa</a:t>
            </a:r>
            <a:r>
              <a:rPr lang="en-US" dirty="0" smtClean="0">
                <a:latin typeface="+mj-lt"/>
              </a:rPr>
              <a:t>: infects immune-compromised patients </a:t>
            </a:r>
          </a:p>
        </p:txBody>
      </p:sp>
      <p:sp>
        <p:nvSpPr>
          <p:cNvPr id="2" name="Footer Placeholder 1"/>
          <p:cNvSpPr>
            <a:spLocks noGrp="1"/>
          </p:cNvSpPr>
          <p:nvPr>
            <p:ph type="ftr" sz="quarter" idx="11"/>
          </p:nvPr>
        </p:nvSpPr>
        <p:spPr/>
        <p:txBody>
          <a:bodyPr/>
          <a:lstStyle/>
          <a:p>
            <a:r>
              <a:rPr lang="en-US" dirty="0" smtClean="0"/>
              <a:t>|  Societal Benefits of </a:t>
            </a:r>
            <a:r>
              <a:rPr lang="en-US" dirty="0"/>
              <a:t>Copper: Innovative copper solutions contribute to energy efficiency and air </a:t>
            </a:r>
            <a:r>
              <a:rPr lang="en-US" dirty="0" smtClean="0"/>
              <a:t>quality</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13</a:t>
            </a:fld>
            <a:endParaRPr lang="en-US" dirty="0"/>
          </a:p>
        </p:txBody>
      </p:sp>
    </p:spTree>
    <p:extLst>
      <p:ext uri="{BB962C8B-B14F-4D97-AF65-F5344CB8AC3E}">
        <p14:creationId xmlns:p14="http://schemas.microsoft.com/office/powerpoint/2010/main" val="2625942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extLst/>
        </p:spPr>
        <p:txBody>
          <a:bodyPr>
            <a:normAutofit/>
          </a:bodyPr>
          <a:lstStyle/>
          <a:p>
            <a:pPr eaLnBrk="1" hangingPunct="1">
              <a:defRPr/>
            </a:pPr>
            <a:r>
              <a:rPr lang="en-US" dirty="0" smtClean="0">
                <a:latin typeface="+mn-lt"/>
              </a:rPr>
              <a:t>Copper’s effect on </a:t>
            </a:r>
            <a:r>
              <a:rPr lang="en-US" i="1" dirty="0">
                <a:latin typeface="+mn-lt"/>
              </a:rPr>
              <a:t>E</a:t>
            </a:r>
            <a:r>
              <a:rPr lang="en-US" i="1" dirty="0" smtClean="0">
                <a:latin typeface="+mn-lt"/>
              </a:rPr>
              <a:t>. coli</a:t>
            </a:r>
            <a:endParaRPr lang="en-US" dirty="0" smtClean="0">
              <a:latin typeface="+mn-lt"/>
            </a:endParaRPr>
          </a:p>
        </p:txBody>
      </p:sp>
      <p:sp>
        <p:nvSpPr>
          <p:cNvPr id="24581" name="Text Box 8"/>
          <p:cNvSpPr txBox="1">
            <a:spLocks noChangeArrowheads="1"/>
          </p:cNvSpPr>
          <p:nvPr/>
        </p:nvSpPr>
        <p:spPr bwMode="auto">
          <a:xfrm>
            <a:off x="828675" y="1844675"/>
            <a:ext cx="7353300" cy="646331"/>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defRPr/>
            </a:pPr>
            <a:r>
              <a:rPr lang="en-US" sz="1800" b="1" dirty="0" smtClean="0">
                <a:solidFill>
                  <a:schemeClr val="bg2"/>
                </a:solidFill>
                <a:latin typeface="+mn-lt"/>
              </a:rPr>
              <a:t>Viability of E. coli 0157:H7 on Copper, Stainless Steel and Polyethylene Surfaces</a:t>
            </a:r>
          </a:p>
        </p:txBody>
      </p:sp>
      <p:pic>
        <p:nvPicPr>
          <p:cNvPr id="32772" name="Picture 10"/>
          <p:cNvPicPr>
            <a:picLocks noChangeAspect="1" noChangeArrowheads="1"/>
          </p:cNvPicPr>
          <p:nvPr/>
        </p:nvPicPr>
        <p:blipFill>
          <a:blip r:embed="rId3">
            <a:extLst>
              <a:ext uri="{28A0092B-C50C-407E-A947-70E740481C1C}">
                <a14:useLocalDpi xmlns:a14="http://schemas.microsoft.com/office/drawing/2010/main" val="0"/>
              </a:ext>
            </a:extLst>
          </a:blip>
          <a:srcRect t="16942"/>
          <a:stretch>
            <a:fillRect/>
          </a:stretch>
        </p:blipFill>
        <p:spPr bwMode="auto">
          <a:xfrm>
            <a:off x="1054100" y="2495550"/>
            <a:ext cx="64770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11"/>
          <p:cNvSpPr txBox="1">
            <a:spLocks noChangeArrowheads="1"/>
          </p:cNvSpPr>
          <p:nvPr/>
        </p:nvSpPr>
        <p:spPr bwMode="auto">
          <a:xfrm>
            <a:off x="431800" y="6007100"/>
            <a:ext cx="6997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sz="1000" dirty="0">
                <a:solidFill>
                  <a:schemeClr val="bg2"/>
                </a:solidFill>
              </a:rPr>
              <a:t>Source: http://antimicrobialcopper.com/us/scientific-proof/registration-against-bacteria/e-coli.aspx</a:t>
            </a:r>
          </a:p>
        </p:txBody>
      </p:sp>
      <p:sp>
        <p:nvSpPr>
          <p:cNvPr id="2" name="Footer Placeholder 1"/>
          <p:cNvSpPr>
            <a:spLocks noGrp="1"/>
          </p:cNvSpPr>
          <p:nvPr>
            <p:ph type="ftr" sz="quarter" idx="11"/>
          </p:nvPr>
        </p:nvSpPr>
        <p:spPr/>
        <p:txBody>
          <a:bodyPr/>
          <a:lstStyle/>
          <a:p>
            <a:r>
              <a:rPr lang="en-US" dirty="0" smtClean="0"/>
              <a:t>|  Societal Benefits of </a:t>
            </a:r>
            <a:r>
              <a:rPr lang="en-US" dirty="0"/>
              <a:t>Copper: Innovative copper solutions contribute to energy efficiency and </a:t>
            </a:r>
            <a:r>
              <a:rPr lang="en-US"/>
              <a:t>air </a:t>
            </a:r>
            <a:r>
              <a:rPr lang="en-US" smtClean="0"/>
              <a:t>quality</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14</a:t>
            </a:fld>
            <a:endParaRPr lang="en-US" dirty="0"/>
          </a:p>
        </p:txBody>
      </p:sp>
    </p:spTree>
    <p:extLst>
      <p:ext uri="{BB962C8B-B14F-4D97-AF65-F5344CB8AC3E}">
        <p14:creationId xmlns:p14="http://schemas.microsoft.com/office/powerpoint/2010/main" val="2901593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31801" y="414336"/>
            <a:ext cx="7164535" cy="852489"/>
          </a:xfrm>
        </p:spPr>
        <p:txBody>
          <a:bodyPr>
            <a:normAutofit/>
          </a:bodyPr>
          <a:lstStyle/>
          <a:p>
            <a:pPr eaLnBrk="1" hangingPunct="1"/>
            <a:r>
              <a:rPr lang="en-US" dirty="0" smtClean="0"/>
              <a:t>Improved air quality in buildings with copper HVAC components </a:t>
            </a:r>
          </a:p>
        </p:txBody>
      </p:sp>
      <p:sp>
        <p:nvSpPr>
          <p:cNvPr id="29700" name="Rectangle 4"/>
          <p:cNvSpPr>
            <a:spLocks noGrp="1" noChangeArrowheads="1"/>
          </p:cNvSpPr>
          <p:nvPr>
            <p:ph type="body" idx="1"/>
          </p:nvPr>
        </p:nvSpPr>
        <p:spPr>
          <a:xfrm>
            <a:off x="431800" y="1844675"/>
            <a:ext cx="8178800" cy="1143000"/>
          </a:xfrm>
          <a:extLst/>
        </p:spPr>
        <p:txBody>
          <a:bodyPr lIns="91440" tIns="45720" rIns="91440" bIns="45720">
            <a:noAutofit/>
          </a:bodyPr>
          <a:lstStyle/>
          <a:p>
            <a:pPr lvl="1" eaLnBrk="1" hangingPunct="1">
              <a:spcBef>
                <a:spcPct val="20000"/>
              </a:spcBef>
              <a:spcAft>
                <a:spcPct val="0"/>
              </a:spcAft>
              <a:buFont typeface="Arial" charset="0"/>
              <a:buNone/>
              <a:defRPr/>
            </a:pPr>
            <a:r>
              <a:rPr lang="en-US" sz="1600" b="1" dirty="0" smtClean="0">
                <a:latin typeface="+mj-lt"/>
              </a:rPr>
              <a:t>The “Copper Air Quality Program” for Dept. of Defense </a:t>
            </a:r>
          </a:p>
          <a:p>
            <a:pPr lvl="1" eaLnBrk="1" hangingPunct="1">
              <a:spcBef>
                <a:spcPct val="20000"/>
              </a:spcBef>
              <a:spcAft>
                <a:spcPct val="0"/>
              </a:spcAft>
              <a:defRPr/>
            </a:pPr>
            <a:r>
              <a:rPr lang="en-US" sz="1600" dirty="0" smtClean="0">
                <a:latin typeface="+mj-lt"/>
              </a:rPr>
              <a:t>Field study monitored indoor levels of bacteria and fungi (Ft. Jackson, SC)</a:t>
            </a:r>
          </a:p>
          <a:p>
            <a:pPr lvl="1" eaLnBrk="1" hangingPunct="1">
              <a:spcBef>
                <a:spcPct val="20000"/>
              </a:spcBef>
              <a:spcAft>
                <a:spcPct val="0"/>
              </a:spcAft>
              <a:defRPr/>
            </a:pPr>
            <a:r>
              <a:rPr lang="en-US" sz="1600" dirty="0" smtClean="0">
                <a:latin typeface="+mj-lt"/>
              </a:rPr>
              <a:t>Lab study monitored biofilm buildup using coupons on heat exchangers</a:t>
            </a:r>
            <a:r>
              <a:rPr lang="en-US" sz="1600" dirty="0">
                <a:latin typeface="+mj-lt"/>
              </a:rPr>
              <a:t> </a:t>
            </a:r>
            <a:r>
              <a:rPr lang="en-US" sz="1600" dirty="0" smtClean="0">
                <a:latin typeface="+mj-lt"/>
              </a:rPr>
              <a:t>(USC)</a:t>
            </a:r>
          </a:p>
        </p:txBody>
      </p:sp>
      <p:pic>
        <p:nvPicPr>
          <p:cNvPr id="378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2827338"/>
            <a:ext cx="4827587"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9"/>
          <p:cNvSpPr txBox="1">
            <a:spLocks noChangeArrowheads="1"/>
          </p:cNvSpPr>
          <p:nvPr/>
        </p:nvSpPr>
        <p:spPr bwMode="auto">
          <a:xfrm>
            <a:off x="431801" y="3622675"/>
            <a:ext cx="3349624" cy="830997"/>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r" eaLnBrk="1" hangingPunct="1">
              <a:spcBef>
                <a:spcPct val="50000"/>
              </a:spcBef>
              <a:defRPr/>
            </a:pPr>
            <a:r>
              <a:rPr lang="en-US" sz="1600" i="1" dirty="0" smtClean="0">
                <a:solidFill>
                  <a:schemeClr val="bg2"/>
                </a:solidFill>
                <a:latin typeface="+mj-lt"/>
              </a:rPr>
              <a:t>Laboratory HVAC system installed at the University of South Carolina </a:t>
            </a:r>
            <a:r>
              <a:rPr lang="en-US" sz="1600" i="1" baseline="30000" dirty="0" smtClean="0">
                <a:solidFill>
                  <a:schemeClr val="bg2"/>
                </a:solidFill>
                <a:latin typeface="+mj-lt"/>
              </a:rPr>
              <a:t>(3, 4, 5)</a:t>
            </a:r>
            <a:endParaRPr lang="en-US" sz="1600" i="1" dirty="0" smtClean="0">
              <a:solidFill>
                <a:schemeClr val="bg2"/>
              </a:solidFill>
              <a:latin typeface="+mj-lt"/>
            </a:endParaRPr>
          </a:p>
        </p:txBody>
      </p:sp>
      <p:sp>
        <p:nvSpPr>
          <p:cNvPr id="2" name="Footer Placeholder 1"/>
          <p:cNvSpPr>
            <a:spLocks noGrp="1"/>
          </p:cNvSpPr>
          <p:nvPr>
            <p:ph type="ftr" sz="quarter" idx="11"/>
          </p:nvPr>
        </p:nvSpPr>
        <p:spPr/>
        <p:txBody>
          <a:bodyPr/>
          <a:lstStyle/>
          <a:p>
            <a:r>
              <a:rPr lang="en-US" dirty="0" smtClean="0"/>
              <a:t>|  Societal Benefits of Copper in Air Conditioning</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15</a:t>
            </a:fld>
            <a:endParaRPr lang="en-US" dirty="0"/>
          </a:p>
        </p:txBody>
      </p:sp>
    </p:spTree>
    <p:extLst>
      <p:ext uri="{BB962C8B-B14F-4D97-AF65-F5344CB8AC3E}">
        <p14:creationId xmlns:p14="http://schemas.microsoft.com/office/powerpoint/2010/main" val="2496916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31799" y="404813"/>
            <a:ext cx="7714673" cy="852487"/>
          </a:xfrm>
        </p:spPr>
        <p:txBody>
          <a:bodyPr>
            <a:normAutofit/>
          </a:bodyPr>
          <a:lstStyle/>
          <a:p>
            <a:pPr eaLnBrk="1" hangingPunct="1"/>
            <a:r>
              <a:rPr lang="en-US" dirty="0" smtClean="0"/>
              <a:t>Improved air quality in buildings with copper HVAC </a:t>
            </a:r>
            <a:r>
              <a:rPr lang="en-US" dirty="0" smtClean="0"/>
              <a:t>components—lab </a:t>
            </a:r>
            <a:r>
              <a:rPr lang="en-US" dirty="0" smtClean="0"/>
              <a:t>results</a:t>
            </a:r>
          </a:p>
        </p:txBody>
      </p:sp>
      <p:sp>
        <p:nvSpPr>
          <p:cNvPr id="2" name="Footer Placeholder 1"/>
          <p:cNvSpPr>
            <a:spLocks noGrp="1"/>
          </p:cNvSpPr>
          <p:nvPr>
            <p:ph type="ftr" sz="quarter" idx="11"/>
          </p:nvPr>
        </p:nvSpPr>
        <p:spPr/>
        <p:txBody>
          <a:bodyPr/>
          <a:lstStyle/>
          <a:p>
            <a:r>
              <a:rPr lang="en-US" dirty="0" smtClean="0"/>
              <a:t>|  Societal Benefits of Copper in Air Conditioning</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16</a:t>
            </a:fld>
            <a:endParaRPr lang="en-US" dirty="0"/>
          </a:p>
        </p:txBody>
      </p:sp>
      <p:sp>
        <p:nvSpPr>
          <p:cNvPr id="6" name="TextBox 5"/>
          <p:cNvSpPr txBox="1"/>
          <p:nvPr/>
        </p:nvSpPr>
        <p:spPr>
          <a:xfrm>
            <a:off x="426421" y="1847853"/>
            <a:ext cx="8335757" cy="3926716"/>
          </a:xfrm>
          <a:prstGeom prst="rect">
            <a:avLst/>
          </a:prstGeom>
          <a:noFill/>
        </p:spPr>
        <p:txBody>
          <a:bodyPr wrap="square" lIns="0" tIns="0" rIns="0" bIns="0" rtlCol="0">
            <a:spAutoFit/>
          </a:bodyPr>
          <a:lstStyle/>
          <a:p>
            <a:pPr marL="285750" lvl="1" indent="-285750">
              <a:spcAft>
                <a:spcPts val="900"/>
              </a:spcAft>
              <a:buFont typeface="Arial" pitchFamily="34" charset="0"/>
              <a:buChar char="•"/>
            </a:pPr>
            <a:r>
              <a:rPr lang="en-US" dirty="0">
                <a:solidFill>
                  <a:schemeClr val="bg2"/>
                </a:solidFill>
              </a:rPr>
              <a:t>Lab testing showed </a:t>
            </a:r>
            <a:r>
              <a:rPr lang="en-US" dirty="0" smtClean="0">
                <a:solidFill>
                  <a:schemeClr val="bg2"/>
                </a:solidFill>
              </a:rPr>
              <a:t>that over a 30-week period, biofilm buildup on </a:t>
            </a:r>
            <a:r>
              <a:rPr lang="en-US" dirty="0">
                <a:solidFill>
                  <a:schemeClr val="bg2"/>
                </a:solidFill>
              </a:rPr>
              <a:t>aluminum heat exchanger </a:t>
            </a:r>
            <a:r>
              <a:rPr lang="en-US" dirty="0" smtClean="0">
                <a:solidFill>
                  <a:schemeClr val="bg2"/>
                </a:solidFill>
              </a:rPr>
              <a:t>coupons was three </a:t>
            </a:r>
            <a:r>
              <a:rPr lang="en-US" dirty="0">
                <a:solidFill>
                  <a:schemeClr val="bg2"/>
                </a:solidFill>
              </a:rPr>
              <a:t>to </a:t>
            </a:r>
            <a:r>
              <a:rPr lang="en-US" dirty="0" smtClean="0">
                <a:solidFill>
                  <a:schemeClr val="bg2"/>
                </a:solidFill>
              </a:rPr>
              <a:t>four </a:t>
            </a:r>
            <a:r>
              <a:rPr lang="en-US" dirty="0">
                <a:solidFill>
                  <a:schemeClr val="bg2"/>
                </a:solidFill>
              </a:rPr>
              <a:t>orders of magnitude greater than </a:t>
            </a:r>
            <a:r>
              <a:rPr lang="en-US" dirty="0" smtClean="0">
                <a:solidFill>
                  <a:schemeClr val="bg2"/>
                </a:solidFill>
              </a:rPr>
              <a:t>on the </a:t>
            </a:r>
            <a:r>
              <a:rPr lang="en-US" dirty="0">
                <a:solidFill>
                  <a:schemeClr val="bg2"/>
                </a:solidFill>
              </a:rPr>
              <a:t>copper heat </a:t>
            </a:r>
            <a:r>
              <a:rPr lang="en-US" dirty="0" smtClean="0">
                <a:solidFill>
                  <a:schemeClr val="bg2"/>
                </a:solidFill>
              </a:rPr>
              <a:t>exchangers:</a:t>
            </a:r>
            <a:r>
              <a:rPr lang="en-US" baseline="30000" dirty="0" smtClean="0">
                <a:solidFill>
                  <a:schemeClr val="bg2"/>
                </a:solidFill>
              </a:rPr>
              <a:t>(4)</a:t>
            </a:r>
          </a:p>
          <a:p>
            <a:pPr marL="742950" lvl="2" indent="-285750">
              <a:spcAft>
                <a:spcPts val="900"/>
              </a:spcAft>
              <a:buFont typeface="Arial" pitchFamily="34" charset="0"/>
              <a:buChar char="•"/>
            </a:pPr>
            <a:r>
              <a:rPr lang="en-US" sz="1600" dirty="0" smtClean="0">
                <a:solidFill>
                  <a:schemeClr val="bg2"/>
                </a:solidFill>
              </a:rPr>
              <a:t>Average bacteria concentration from aluminum coupons: 11,411 cfu/ cm</a:t>
            </a:r>
            <a:r>
              <a:rPr lang="en-US" sz="1600" baseline="30000" dirty="0" smtClean="0">
                <a:solidFill>
                  <a:schemeClr val="bg2"/>
                </a:solidFill>
              </a:rPr>
              <a:t>2</a:t>
            </a:r>
            <a:endParaRPr lang="en-US" sz="1600" baseline="30000" dirty="0">
              <a:solidFill>
                <a:schemeClr val="bg2"/>
              </a:solidFill>
            </a:endParaRPr>
          </a:p>
          <a:p>
            <a:pPr marL="742950" lvl="2" indent="-285750">
              <a:spcAft>
                <a:spcPts val="900"/>
              </a:spcAft>
              <a:buFont typeface="Arial" pitchFamily="34" charset="0"/>
              <a:buChar char="•"/>
            </a:pPr>
            <a:r>
              <a:rPr lang="en-US" sz="1600" dirty="0">
                <a:solidFill>
                  <a:schemeClr val="bg2"/>
                </a:solidFill>
                <a:ea typeface="Arial Unicode MS" pitchFamily="34" charset="-128"/>
                <a:cs typeface="Arial Unicode MS" pitchFamily="34" charset="-128"/>
              </a:rPr>
              <a:t>Average bacteria concentration </a:t>
            </a:r>
            <a:r>
              <a:rPr lang="en-US" sz="1600" dirty="0" smtClean="0">
                <a:solidFill>
                  <a:schemeClr val="bg2"/>
                </a:solidFill>
                <a:ea typeface="Arial Unicode MS" pitchFamily="34" charset="-128"/>
                <a:cs typeface="Arial Unicode MS" pitchFamily="34" charset="-128"/>
              </a:rPr>
              <a:t>from copper coupons</a:t>
            </a:r>
            <a:r>
              <a:rPr lang="en-US" sz="1600" dirty="0" smtClean="0">
                <a:solidFill>
                  <a:schemeClr val="bg2"/>
                </a:solidFill>
                <a:ea typeface="Arial Unicode MS" pitchFamily="34" charset="-128"/>
                <a:cs typeface="Arial Unicode MS" pitchFamily="34" charset="-128"/>
              </a:rPr>
              <a:t>: </a:t>
            </a:r>
            <a:r>
              <a:rPr lang="en-US" sz="1600" dirty="0" smtClean="0">
                <a:solidFill>
                  <a:schemeClr val="bg2"/>
                </a:solidFill>
                <a:ea typeface="Arial Unicode MS" pitchFamily="34" charset="-128"/>
                <a:cs typeface="Arial Unicode MS" pitchFamily="34" charset="-128"/>
              </a:rPr>
              <a:t>1 cfu/ </a:t>
            </a:r>
            <a:r>
              <a:rPr lang="en-US" sz="1600" dirty="0">
                <a:solidFill>
                  <a:schemeClr val="bg2"/>
                </a:solidFill>
              </a:rPr>
              <a:t>cm</a:t>
            </a:r>
            <a:r>
              <a:rPr lang="en-US" sz="1600" baseline="30000" dirty="0">
                <a:solidFill>
                  <a:schemeClr val="bg2"/>
                </a:solidFill>
              </a:rPr>
              <a:t>2</a:t>
            </a:r>
          </a:p>
          <a:p>
            <a:pPr marL="742950" lvl="2" indent="-285750">
              <a:spcAft>
                <a:spcPts val="900"/>
              </a:spcAft>
              <a:buFont typeface="Arial" pitchFamily="34" charset="0"/>
              <a:buChar char="•"/>
            </a:pPr>
            <a:r>
              <a:rPr lang="en-US" sz="1600" dirty="0">
                <a:solidFill>
                  <a:schemeClr val="bg2"/>
                </a:solidFill>
                <a:ea typeface="Arial Unicode MS" pitchFamily="34" charset="-128"/>
                <a:cs typeface="Arial Unicode MS" pitchFamily="34" charset="-128"/>
              </a:rPr>
              <a:t>Average fungi concentration </a:t>
            </a:r>
            <a:r>
              <a:rPr lang="en-US" sz="1600" dirty="0" smtClean="0">
                <a:solidFill>
                  <a:schemeClr val="bg2"/>
                </a:solidFill>
                <a:ea typeface="Arial Unicode MS" pitchFamily="34" charset="-128"/>
                <a:cs typeface="Arial Unicode MS" pitchFamily="34" charset="-128"/>
              </a:rPr>
              <a:t>from aluminum coupons</a:t>
            </a:r>
            <a:r>
              <a:rPr lang="en-US" sz="1600" dirty="0">
                <a:solidFill>
                  <a:schemeClr val="bg2"/>
                </a:solidFill>
                <a:ea typeface="Arial Unicode MS" pitchFamily="34" charset="-128"/>
                <a:cs typeface="Arial Unicode MS" pitchFamily="34" charset="-128"/>
              </a:rPr>
              <a:t>: 378 cfu/ </a:t>
            </a:r>
            <a:r>
              <a:rPr lang="en-US" sz="1600" dirty="0">
                <a:solidFill>
                  <a:schemeClr val="bg2"/>
                </a:solidFill>
              </a:rPr>
              <a:t>cm</a:t>
            </a:r>
            <a:r>
              <a:rPr lang="en-US" sz="1600" baseline="30000" dirty="0">
                <a:solidFill>
                  <a:schemeClr val="bg2"/>
                </a:solidFill>
              </a:rPr>
              <a:t>2</a:t>
            </a:r>
            <a:endParaRPr lang="en-US" sz="1600" dirty="0" smtClean="0">
              <a:solidFill>
                <a:schemeClr val="bg2"/>
              </a:solidFill>
              <a:ea typeface="Arial Unicode MS" pitchFamily="34" charset="-128"/>
              <a:cs typeface="Arial Unicode MS" pitchFamily="34" charset="-128"/>
            </a:endParaRPr>
          </a:p>
          <a:p>
            <a:pPr marL="742950" lvl="2" indent="-285750">
              <a:spcAft>
                <a:spcPts val="1300"/>
              </a:spcAft>
              <a:buFont typeface="Arial" pitchFamily="34" charset="0"/>
              <a:buChar char="•"/>
            </a:pPr>
            <a:r>
              <a:rPr lang="en-US" sz="1600" dirty="0" smtClean="0">
                <a:solidFill>
                  <a:schemeClr val="bg2"/>
                </a:solidFill>
                <a:ea typeface="Arial Unicode MS" pitchFamily="34" charset="-128"/>
                <a:cs typeface="Arial Unicode MS" pitchFamily="34" charset="-128"/>
              </a:rPr>
              <a:t>Average fungi </a:t>
            </a:r>
            <a:r>
              <a:rPr lang="en-US" sz="1600" dirty="0">
                <a:solidFill>
                  <a:schemeClr val="bg2"/>
                </a:solidFill>
                <a:ea typeface="Arial Unicode MS" pitchFamily="34" charset="-128"/>
                <a:cs typeface="Arial Unicode MS" pitchFamily="34" charset="-128"/>
              </a:rPr>
              <a:t>concentration </a:t>
            </a:r>
            <a:r>
              <a:rPr lang="en-US" sz="1600" dirty="0" smtClean="0">
                <a:solidFill>
                  <a:schemeClr val="bg2"/>
                </a:solidFill>
                <a:ea typeface="Arial Unicode MS" pitchFamily="34" charset="-128"/>
                <a:cs typeface="Arial Unicode MS" pitchFamily="34" charset="-128"/>
              </a:rPr>
              <a:t>from </a:t>
            </a:r>
            <a:r>
              <a:rPr lang="en-US" sz="1600" dirty="0">
                <a:solidFill>
                  <a:schemeClr val="bg2"/>
                </a:solidFill>
                <a:ea typeface="Arial Unicode MS" pitchFamily="34" charset="-128"/>
                <a:cs typeface="Arial Unicode MS" pitchFamily="34" charset="-128"/>
              </a:rPr>
              <a:t>copper coupons</a:t>
            </a:r>
            <a:r>
              <a:rPr lang="en-US" sz="1600" dirty="0" smtClean="0">
                <a:solidFill>
                  <a:schemeClr val="bg2"/>
                </a:solidFill>
                <a:ea typeface="Arial Unicode MS" pitchFamily="34" charset="-128"/>
                <a:cs typeface="Arial Unicode MS" pitchFamily="34" charset="-128"/>
              </a:rPr>
              <a:t>: </a:t>
            </a:r>
            <a:r>
              <a:rPr lang="en-US" sz="1600" dirty="0" smtClean="0">
                <a:solidFill>
                  <a:schemeClr val="bg2"/>
                </a:solidFill>
                <a:ea typeface="Arial Unicode MS" pitchFamily="34" charset="-128"/>
                <a:cs typeface="Arial Unicode MS" pitchFamily="34" charset="-128"/>
              </a:rPr>
              <a:t>3 </a:t>
            </a:r>
            <a:r>
              <a:rPr lang="en-US" sz="1600" dirty="0">
                <a:solidFill>
                  <a:schemeClr val="bg2"/>
                </a:solidFill>
                <a:ea typeface="Arial Unicode MS" pitchFamily="34" charset="-128"/>
                <a:cs typeface="Arial Unicode MS" pitchFamily="34" charset="-128"/>
              </a:rPr>
              <a:t>cfu/ </a:t>
            </a:r>
            <a:r>
              <a:rPr lang="en-US" sz="1600" dirty="0" smtClean="0">
                <a:solidFill>
                  <a:schemeClr val="bg2"/>
                </a:solidFill>
              </a:rPr>
              <a:t>cm</a:t>
            </a:r>
            <a:r>
              <a:rPr lang="en-US" sz="1600" baseline="30000" dirty="0" smtClean="0">
                <a:solidFill>
                  <a:schemeClr val="bg2"/>
                </a:solidFill>
              </a:rPr>
              <a:t>2</a:t>
            </a:r>
            <a:endParaRPr lang="en-US" dirty="0" smtClean="0">
              <a:solidFill>
                <a:schemeClr val="bg2"/>
              </a:solidFill>
              <a:ea typeface="Arial Unicode MS" pitchFamily="34" charset="-128"/>
              <a:cs typeface="Arial Unicode MS" pitchFamily="34" charset="-128"/>
            </a:endParaRPr>
          </a:p>
          <a:p>
            <a:pPr marL="285750" lvl="1" indent="-285750">
              <a:spcAft>
                <a:spcPts val="500"/>
              </a:spcAft>
              <a:buFont typeface="Arial" pitchFamily="34" charset="0"/>
              <a:buChar char="•"/>
            </a:pPr>
            <a:r>
              <a:rPr lang="en-US" dirty="0" smtClean="0">
                <a:solidFill>
                  <a:schemeClr val="bg2"/>
                </a:solidFill>
                <a:ea typeface="Arial Unicode MS" pitchFamily="34" charset="-128"/>
                <a:cs typeface="Arial Unicode MS" pitchFamily="34" charset="-128"/>
              </a:rPr>
              <a:t>The </a:t>
            </a:r>
            <a:r>
              <a:rPr lang="en-US" dirty="0">
                <a:solidFill>
                  <a:schemeClr val="bg2"/>
                </a:solidFill>
                <a:ea typeface="Arial Unicode MS" pitchFamily="34" charset="-128"/>
                <a:cs typeface="Arial Unicode MS" pitchFamily="34" charset="-128"/>
              </a:rPr>
              <a:t>extent to which copper limited the growth of bacteria was 99.9</a:t>
            </a:r>
            <a:r>
              <a:rPr lang="en-US" dirty="0" smtClean="0">
                <a:solidFill>
                  <a:schemeClr val="bg2"/>
                </a:solidFill>
                <a:ea typeface="Arial Unicode MS" pitchFamily="34" charset="-128"/>
                <a:cs typeface="Arial Unicode MS" pitchFamily="34" charset="-128"/>
              </a:rPr>
              <a:t>%, and </a:t>
            </a:r>
            <a:r>
              <a:rPr lang="en-US" dirty="0">
                <a:solidFill>
                  <a:schemeClr val="bg2"/>
                </a:solidFill>
                <a:ea typeface="Arial Unicode MS" pitchFamily="34" charset="-128"/>
                <a:cs typeface="Arial Unicode MS" pitchFamily="34" charset="-128"/>
              </a:rPr>
              <a:t>the limitation of fungal growth was 99.74% of that observed on the </a:t>
            </a:r>
            <a:r>
              <a:rPr lang="en-US" dirty="0" smtClean="0">
                <a:solidFill>
                  <a:schemeClr val="bg2"/>
                </a:solidFill>
                <a:ea typeface="Arial Unicode MS" pitchFamily="34" charset="-128"/>
                <a:cs typeface="Arial Unicode MS" pitchFamily="34" charset="-128"/>
              </a:rPr>
              <a:t>control</a:t>
            </a:r>
            <a:r>
              <a:rPr lang="en-US" dirty="0">
                <a:solidFill>
                  <a:schemeClr val="bg2"/>
                </a:solidFill>
                <a:ea typeface="Arial Unicode MS" pitchFamily="34" charset="-128"/>
                <a:cs typeface="Arial Unicode MS" pitchFamily="34" charset="-128"/>
              </a:rPr>
              <a:t>, </a:t>
            </a:r>
            <a:r>
              <a:rPr lang="en-US" dirty="0" smtClean="0">
                <a:solidFill>
                  <a:schemeClr val="bg2"/>
                </a:solidFill>
                <a:ea typeface="Arial Unicode MS" pitchFamily="34" charset="-128"/>
                <a:cs typeface="Arial Unicode MS" pitchFamily="34" charset="-128"/>
              </a:rPr>
              <a:t>aluminum-based </a:t>
            </a:r>
            <a:r>
              <a:rPr lang="en-US" dirty="0">
                <a:solidFill>
                  <a:schemeClr val="bg2"/>
                </a:solidFill>
                <a:ea typeface="Arial Unicode MS" pitchFamily="34" charset="-128"/>
                <a:cs typeface="Arial Unicode MS" pitchFamily="34" charset="-128"/>
              </a:rPr>
              <a:t>heat </a:t>
            </a:r>
            <a:r>
              <a:rPr lang="en-US" dirty="0" smtClean="0">
                <a:solidFill>
                  <a:schemeClr val="bg2"/>
                </a:solidFill>
                <a:ea typeface="Arial Unicode MS" pitchFamily="34" charset="-128"/>
                <a:cs typeface="Arial Unicode MS" pitchFamily="34" charset="-128"/>
              </a:rPr>
              <a:t>exchangers.</a:t>
            </a:r>
          </a:p>
          <a:p>
            <a:pPr marL="0" lvl="1" indent="290513">
              <a:spcAft>
                <a:spcPts val="500"/>
              </a:spcAft>
            </a:pPr>
            <a:endParaRPr lang="en-US" dirty="0">
              <a:solidFill>
                <a:schemeClr val="bg2"/>
              </a:solidFill>
              <a:ea typeface="Arial Unicode MS" pitchFamily="34" charset="-128"/>
              <a:cs typeface="Arial Unicode MS" pitchFamily="34" charset="-128"/>
            </a:endParaRPr>
          </a:p>
          <a:p>
            <a:pPr marL="285750" indent="-285750">
              <a:lnSpc>
                <a:spcPct val="105000"/>
              </a:lnSpc>
              <a:spcAft>
                <a:spcPts val="500"/>
              </a:spcAft>
              <a:buFont typeface="Arial" pitchFamily="34" charset="0"/>
              <a:buChar char="•"/>
            </a:pPr>
            <a:endParaRPr lang="en-US" sz="1600" dirty="0" smtClean="0">
              <a:solidFill>
                <a:schemeClr val="bg2"/>
              </a:solidFill>
            </a:endParaRPr>
          </a:p>
        </p:txBody>
      </p:sp>
    </p:spTree>
    <p:extLst>
      <p:ext uri="{BB962C8B-B14F-4D97-AF65-F5344CB8AC3E}">
        <p14:creationId xmlns:p14="http://schemas.microsoft.com/office/powerpoint/2010/main" val="649944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Improved air quality in buildings with copper HVAC </a:t>
            </a:r>
            <a:r>
              <a:rPr lang="en-US" dirty="0" smtClean="0"/>
              <a:t>components—field </a:t>
            </a:r>
            <a:r>
              <a:rPr lang="en-US" dirty="0" smtClean="0"/>
              <a:t>results</a:t>
            </a:r>
            <a:endParaRPr lang="en-US" dirty="0"/>
          </a:p>
        </p:txBody>
      </p:sp>
      <p:sp>
        <p:nvSpPr>
          <p:cNvPr id="3" name="Content Placeholder 2"/>
          <p:cNvSpPr>
            <a:spLocks noGrp="1"/>
          </p:cNvSpPr>
          <p:nvPr>
            <p:ph idx="1"/>
          </p:nvPr>
        </p:nvSpPr>
        <p:spPr>
          <a:xfrm>
            <a:off x="431799" y="1847850"/>
            <a:ext cx="8280402" cy="1440628"/>
          </a:xfrm>
        </p:spPr>
        <p:txBody>
          <a:bodyPr>
            <a:normAutofit/>
          </a:bodyPr>
          <a:lstStyle/>
          <a:p>
            <a:pPr lvl="1">
              <a:lnSpc>
                <a:spcPct val="102000"/>
              </a:lnSpc>
              <a:spcAft>
                <a:spcPts val="2000"/>
              </a:spcAft>
              <a:tabLst/>
            </a:pPr>
            <a:r>
              <a:rPr lang="en-US" dirty="0" smtClean="0">
                <a:ea typeface="Arial Unicode MS" pitchFamily="34" charset="-128"/>
                <a:cs typeface="Arial Unicode MS" pitchFamily="34" charset="-128"/>
              </a:rPr>
              <a:t>Air conditioned by copper heat exchanger assemblies was found to have significantly lower airborne fungal concentrations when measured at the ambient breathing zone as well as adjacent to the discharge air vent, compared to aluminum assemblies, in both heating and cooling </a:t>
            </a:r>
            <a:r>
              <a:rPr lang="en-US" dirty="0" smtClean="0">
                <a:ea typeface="Arial Unicode MS" pitchFamily="34" charset="-128"/>
                <a:cs typeface="Arial Unicode MS" pitchFamily="34" charset="-128"/>
              </a:rPr>
              <a:t>seasons. </a:t>
            </a:r>
            <a:r>
              <a:rPr lang="en-US" baseline="30000" dirty="0" smtClean="0">
                <a:ea typeface="Arial Unicode MS" pitchFamily="34" charset="-128"/>
                <a:cs typeface="Arial Unicode MS" pitchFamily="34" charset="-128"/>
              </a:rPr>
              <a:t>(3)</a:t>
            </a:r>
            <a:endParaRPr lang="en-US" baseline="30000" dirty="0">
              <a:ea typeface="Arial Unicode MS" pitchFamily="34" charset="-128"/>
              <a:cs typeface="Arial Unicode MS" pitchFamily="34" charset="-128"/>
            </a:endParaRPr>
          </a:p>
          <a:p>
            <a:pPr>
              <a:lnSpc>
                <a:spcPct val="102000"/>
              </a:lnSpc>
            </a:pPr>
            <a:endParaRPr lang="en-US" dirty="0"/>
          </a:p>
        </p:txBody>
      </p:sp>
      <p:sp>
        <p:nvSpPr>
          <p:cNvPr id="4" name="Footer Placeholder 3"/>
          <p:cNvSpPr>
            <a:spLocks noGrp="1"/>
          </p:cNvSpPr>
          <p:nvPr>
            <p:ph type="ftr" sz="quarter" idx="11"/>
          </p:nvPr>
        </p:nvSpPr>
        <p:spPr/>
        <p:txBody>
          <a:bodyPr/>
          <a:lstStyle/>
          <a:p>
            <a:r>
              <a:rPr lang="en-US" dirty="0" smtClean="0"/>
              <a:t>|  Societal Benefits of Copper in Air Conditioning</a:t>
            </a:r>
            <a:endParaRPr lang="en-US" dirty="0"/>
          </a:p>
        </p:txBody>
      </p:sp>
      <p:sp>
        <p:nvSpPr>
          <p:cNvPr id="5" name="Slide Number Placeholder 4"/>
          <p:cNvSpPr>
            <a:spLocks noGrp="1"/>
          </p:cNvSpPr>
          <p:nvPr>
            <p:ph type="sldNum" sz="quarter" idx="12"/>
          </p:nvPr>
        </p:nvSpPr>
        <p:spPr/>
        <p:txBody>
          <a:bodyPr/>
          <a:lstStyle/>
          <a:p>
            <a:fld id="{E1B93EF5-62DC-4D0D-A7B0-C74897CCA81C}" type="slidenum">
              <a:rPr lang="en-US" smtClean="0"/>
              <a:pPr/>
              <a:t>17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975862622"/>
              </p:ext>
            </p:extLst>
          </p:nvPr>
        </p:nvGraphicFramePr>
        <p:xfrm>
          <a:off x="3505200" y="2838204"/>
          <a:ext cx="5082988" cy="34506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07824" y="6250593"/>
            <a:ext cx="1064394" cy="184666"/>
          </a:xfrm>
          <a:prstGeom prst="rect">
            <a:avLst/>
          </a:prstGeom>
          <a:noFill/>
        </p:spPr>
        <p:txBody>
          <a:bodyPr wrap="none" lIns="0" tIns="0" rIns="0" bIns="0" rtlCol="0">
            <a:spAutoFit/>
          </a:bodyPr>
          <a:lstStyle/>
          <a:p>
            <a:r>
              <a:rPr lang="en-US" sz="1200" i="1" dirty="0" smtClean="0">
                <a:solidFill>
                  <a:schemeClr val="bg2"/>
                </a:solidFill>
              </a:rPr>
              <a:t>Heating season</a:t>
            </a:r>
          </a:p>
        </p:txBody>
      </p:sp>
      <p:sp>
        <p:nvSpPr>
          <p:cNvPr id="8" name="TextBox 7"/>
          <p:cNvSpPr txBox="1"/>
          <p:nvPr/>
        </p:nvSpPr>
        <p:spPr>
          <a:xfrm>
            <a:off x="6870024" y="6255075"/>
            <a:ext cx="1054776" cy="184666"/>
          </a:xfrm>
          <a:prstGeom prst="rect">
            <a:avLst/>
          </a:prstGeom>
          <a:noFill/>
        </p:spPr>
        <p:txBody>
          <a:bodyPr wrap="none" lIns="0" tIns="0" rIns="0" bIns="0" rtlCol="0">
            <a:spAutoFit/>
          </a:bodyPr>
          <a:lstStyle/>
          <a:p>
            <a:r>
              <a:rPr lang="en-US" sz="1200" i="1" dirty="0" smtClean="0">
                <a:solidFill>
                  <a:schemeClr val="bg2"/>
                </a:solidFill>
              </a:rPr>
              <a:t>Cooling season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640" y="3505200"/>
            <a:ext cx="2323652" cy="205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123950" y="5642379"/>
            <a:ext cx="1788951" cy="184666"/>
          </a:xfrm>
          <a:prstGeom prst="rect">
            <a:avLst/>
          </a:prstGeom>
          <a:noFill/>
        </p:spPr>
        <p:txBody>
          <a:bodyPr wrap="none" lIns="0" tIns="0" rIns="0" bIns="0" rtlCol="0">
            <a:spAutoFit/>
          </a:bodyPr>
          <a:lstStyle/>
          <a:p>
            <a:r>
              <a:rPr lang="en-US" sz="1200" i="1" dirty="0" smtClean="0">
                <a:solidFill>
                  <a:schemeClr val="bg2"/>
                </a:solidFill>
              </a:rPr>
              <a:t>All-copper heat exchanger</a:t>
            </a:r>
          </a:p>
        </p:txBody>
      </p:sp>
      <p:sp>
        <p:nvSpPr>
          <p:cNvPr id="12" name="TextBox 11"/>
          <p:cNvSpPr txBox="1"/>
          <p:nvPr/>
        </p:nvSpPr>
        <p:spPr>
          <a:xfrm rot="16200000">
            <a:off x="2937738" y="4524745"/>
            <a:ext cx="1134926" cy="169277"/>
          </a:xfrm>
          <a:prstGeom prst="rect">
            <a:avLst/>
          </a:prstGeom>
          <a:noFill/>
        </p:spPr>
        <p:txBody>
          <a:bodyPr wrap="none" lIns="0" tIns="0" rIns="0" bIns="0" rtlCol="0">
            <a:spAutoFit/>
          </a:bodyPr>
          <a:lstStyle/>
          <a:p>
            <a:r>
              <a:rPr lang="en-US" sz="1100" dirty="0" smtClean="0"/>
              <a:t>Fungi CFU per m</a:t>
            </a:r>
            <a:r>
              <a:rPr lang="en-US" sz="1100" baseline="30000" dirty="0" smtClean="0"/>
              <a:t>3</a:t>
            </a:r>
          </a:p>
        </p:txBody>
      </p:sp>
    </p:spTree>
    <p:extLst>
      <p:ext uri="{BB962C8B-B14F-4D97-AF65-F5344CB8AC3E}">
        <p14:creationId xmlns:p14="http://schemas.microsoft.com/office/powerpoint/2010/main" val="1548138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1800" y="404813"/>
            <a:ext cx="7707313" cy="852487"/>
          </a:xfrm>
        </p:spPr>
        <p:txBody>
          <a:bodyPr>
            <a:normAutofit fontScale="90000"/>
          </a:bodyPr>
          <a:lstStyle/>
          <a:p>
            <a:pPr eaLnBrk="1" hangingPunct="1"/>
            <a:r>
              <a:rPr lang="en-US" sz="2800" dirty="0" smtClean="0"/>
              <a:t>Public bus air quality effects of using copper </a:t>
            </a:r>
            <a:br>
              <a:rPr lang="en-US" sz="2800" dirty="0" smtClean="0"/>
            </a:br>
            <a:r>
              <a:rPr lang="en-US" sz="2800" dirty="0" smtClean="0"/>
              <a:t>heat exchangers</a:t>
            </a:r>
            <a:endParaRPr lang="en-US" sz="2200" dirty="0" smtClean="0"/>
          </a:p>
        </p:txBody>
      </p:sp>
      <p:sp>
        <p:nvSpPr>
          <p:cNvPr id="33796" name="Rectangle 4"/>
          <p:cNvSpPr>
            <a:spLocks noGrp="1" noChangeArrowheads="1"/>
          </p:cNvSpPr>
          <p:nvPr>
            <p:ph type="body" idx="1"/>
          </p:nvPr>
        </p:nvSpPr>
        <p:spPr>
          <a:xfrm>
            <a:off x="431800" y="1844675"/>
            <a:ext cx="4067175" cy="4608513"/>
          </a:xfrm>
          <a:extLst/>
        </p:spPr>
        <p:txBody>
          <a:bodyPr lIns="91440" tIns="45720" rIns="91440" bIns="45720">
            <a:normAutofit fontScale="92500" lnSpcReduction="20000"/>
          </a:bodyPr>
          <a:lstStyle/>
          <a:p>
            <a:pPr lvl="1">
              <a:lnSpc>
                <a:spcPct val="120000"/>
              </a:lnSpc>
              <a:spcBef>
                <a:spcPct val="20000"/>
              </a:spcBef>
              <a:spcAft>
                <a:spcPts val="500"/>
              </a:spcAft>
            </a:pPr>
            <a:r>
              <a:rPr lang="en-US" dirty="0" smtClean="0"/>
              <a:t>A study of public buses was performed in China for the antimicrobial effect of copper on cabin air </a:t>
            </a:r>
            <a:r>
              <a:rPr lang="en-US" dirty="0" smtClean="0"/>
              <a:t>quality. </a:t>
            </a:r>
            <a:r>
              <a:rPr lang="en-US" baseline="30000" dirty="0" smtClean="0"/>
              <a:t>(6,7)</a:t>
            </a:r>
            <a:endParaRPr lang="en-US" dirty="0" smtClean="0"/>
          </a:p>
          <a:p>
            <a:pPr lvl="1">
              <a:lnSpc>
                <a:spcPct val="120000"/>
              </a:lnSpc>
              <a:spcBef>
                <a:spcPct val="20000"/>
              </a:spcBef>
              <a:spcAft>
                <a:spcPts val="500"/>
              </a:spcAft>
            </a:pPr>
            <a:r>
              <a:rPr lang="en-US" dirty="0" smtClean="0"/>
              <a:t>15 buses were equipped with all copper evaporators and 10 buses with aluminum </a:t>
            </a:r>
            <a:r>
              <a:rPr lang="en-US" dirty="0" smtClean="0"/>
              <a:t>evaporators.</a:t>
            </a:r>
            <a:endParaRPr lang="en-US" dirty="0" smtClean="0"/>
          </a:p>
          <a:p>
            <a:pPr lvl="1">
              <a:lnSpc>
                <a:spcPct val="120000"/>
              </a:lnSpc>
              <a:spcBef>
                <a:spcPct val="20000"/>
              </a:spcBef>
              <a:spcAft>
                <a:spcPts val="500"/>
              </a:spcAft>
            </a:pPr>
            <a:r>
              <a:rPr lang="en-US" dirty="0" smtClean="0"/>
              <a:t>Test </a:t>
            </a:r>
            <a:r>
              <a:rPr lang="en-US" dirty="0"/>
              <a:t>samples were taken </a:t>
            </a:r>
            <a:r>
              <a:rPr lang="en-US" dirty="0" smtClean="0"/>
              <a:t>from </a:t>
            </a:r>
            <a:r>
              <a:rPr lang="en-US" dirty="0"/>
              <a:t>outside air, the AC air supply</a:t>
            </a:r>
            <a:r>
              <a:rPr lang="en-US" dirty="0" smtClean="0"/>
              <a:t>, </a:t>
            </a:r>
            <a:r>
              <a:rPr lang="en-US" dirty="0"/>
              <a:t>breathing zones </a:t>
            </a:r>
            <a:r>
              <a:rPr lang="en-US" dirty="0" smtClean="0"/>
              <a:t>in </a:t>
            </a:r>
            <a:r>
              <a:rPr lang="en-US" dirty="0"/>
              <a:t>the cabin and </a:t>
            </a:r>
            <a:r>
              <a:rPr lang="en-US" dirty="0" smtClean="0"/>
              <a:t>the </a:t>
            </a:r>
            <a:r>
              <a:rPr lang="en-US" dirty="0"/>
              <a:t>fin surface of the </a:t>
            </a:r>
            <a:r>
              <a:rPr lang="en-US" dirty="0" smtClean="0"/>
              <a:t>evaporator. </a:t>
            </a:r>
            <a:r>
              <a:rPr lang="en-US" dirty="0" smtClean="0"/>
              <a:t>Monitoring </a:t>
            </a:r>
            <a:r>
              <a:rPr lang="en-US" dirty="0"/>
              <a:t>included temperature, humidity, barometric pressure, respirable particulate matter, total number of bacteria and total number </a:t>
            </a:r>
            <a:r>
              <a:rPr lang="en-US" dirty="0" smtClean="0"/>
              <a:t>of </a:t>
            </a:r>
            <a:r>
              <a:rPr lang="en-US" dirty="0" smtClean="0"/>
              <a:t>fungi.</a:t>
            </a:r>
            <a:endParaRPr lang="en-US" dirty="0" smtClean="0"/>
          </a:p>
          <a:p>
            <a:pPr marL="346075" lvl="1" indent="-346075" eaLnBrk="1" hangingPunct="1">
              <a:lnSpc>
                <a:spcPct val="120000"/>
              </a:lnSpc>
              <a:spcBef>
                <a:spcPct val="20000"/>
              </a:spcBef>
              <a:spcAft>
                <a:spcPts val="500"/>
              </a:spcAft>
              <a:defRPr/>
            </a:pPr>
            <a:endParaRPr lang="en-US" dirty="0" smtClean="0"/>
          </a:p>
          <a:p>
            <a:pPr lvl="1" eaLnBrk="1" hangingPunct="1">
              <a:lnSpc>
                <a:spcPct val="120000"/>
              </a:lnSpc>
              <a:spcAft>
                <a:spcPts val="500"/>
              </a:spcAft>
              <a:defRPr/>
            </a:pPr>
            <a:endParaRPr lang="en-US" dirty="0">
              <a:latin typeface="+mj-lt"/>
              <a:ea typeface="Arial Unicode MS" pitchFamily="34" charset="-128"/>
              <a:cs typeface="Arial Unicode MS" pitchFamily="34" charset="-128"/>
            </a:endParaRPr>
          </a:p>
          <a:p>
            <a:pPr lvl="1" eaLnBrk="1" hangingPunct="1">
              <a:lnSpc>
                <a:spcPct val="120000"/>
              </a:lnSpc>
              <a:spcAft>
                <a:spcPts val="500"/>
              </a:spcAft>
              <a:buFont typeface="Arial" charset="0"/>
              <a:buNone/>
              <a:defRPr/>
            </a:pPr>
            <a:endParaRPr lang="en-US" sz="2000" dirty="0" smtClean="0">
              <a:latin typeface="+mj-lt"/>
              <a:ea typeface="Arial Unicode MS" pitchFamily="34" charset="-128"/>
              <a:cs typeface="Arial Unicode MS" pitchFamily="34" charset="-128"/>
            </a:endParaRPr>
          </a:p>
        </p:txBody>
      </p:sp>
      <p:sp>
        <p:nvSpPr>
          <p:cNvPr id="2" name="Footer Placeholder 1"/>
          <p:cNvSpPr>
            <a:spLocks noGrp="1"/>
          </p:cNvSpPr>
          <p:nvPr>
            <p:ph type="ftr" sz="quarter" idx="11"/>
          </p:nvPr>
        </p:nvSpPr>
        <p:spPr/>
        <p:txBody>
          <a:bodyPr/>
          <a:lstStyle/>
          <a:p>
            <a:r>
              <a:rPr lang="en-US" dirty="0" smtClean="0"/>
              <a:t>|  Societal Benefits of Copper in Air Conditioning</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18</a:t>
            </a:fld>
            <a:endParaRPr lang="en-US" dirty="0"/>
          </a:p>
        </p:txBody>
      </p:sp>
      <p:pic>
        <p:nvPicPr>
          <p:cNvPr id="10"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339" r="2753"/>
          <a:stretch/>
        </p:blipFill>
        <p:spPr bwMode="auto">
          <a:xfrm>
            <a:off x="4618037" y="1844675"/>
            <a:ext cx="4092575" cy="227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013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1800" y="404813"/>
            <a:ext cx="7707313" cy="852487"/>
          </a:xfrm>
        </p:spPr>
        <p:txBody>
          <a:bodyPr>
            <a:normAutofit fontScale="90000"/>
          </a:bodyPr>
          <a:lstStyle/>
          <a:p>
            <a:pPr eaLnBrk="1" hangingPunct="1"/>
            <a:r>
              <a:rPr lang="en-US" sz="2800" dirty="0" smtClean="0"/>
              <a:t>Public bus air quality effects of using copper </a:t>
            </a:r>
            <a:br>
              <a:rPr lang="en-US" sz="2800" dirty="0" smtClean="0"/>
            </a:br>
            <a:r>
              <a:rPr lang="en-US" sz="2800" dirty="0" smtClean="0"/>
              <a:t>heat exchangers (cont.)</a:t>
            </a:r>
            <a:endParaRPr lang="en-US" sz="2200" dirty="0" smtClean="0"/>
          </a:p>
        </p:txBody>
      </p:sp>
      <p:sp>
        <p:nvSpPr>
          <p:cNvPr id="33796" name="Rectangle 4"/>
          <p:cNvSpPr>
            <a:spLocks noGrp="1" noChangeArrowheads="1"/>
          </p:cNvSpPr>
          <p:nvPr>
            <p:ph type="body" idx="1"/>
          </p:nvPr>
        </p:nvSpPr>
        <p:spPr>
          <a:xfrm>
            <a:off x="431800" y="1844675"/>
            <a:ext cx="8280400" cy="4248150"/>
          </a:xfrm>
          <a:extLst/>
        </p:spPr>
        <p:txBody>
          <a:bodyPr lIns="91440" tIns="45720" rIns="91440" bIns="45720">
            <a:normAutofit/>
          </a:bodyPr>
          <a:lstStyle/>
          <a:p>
            <a:pPr lvl="1">
              <a:spcBef>
                <a:spcPct val="20000"/>
              </a:spcBef>
              <a:spcAft>
                <a:spcPts val="1200"/>
              </a:spcAft>
            </a:pPr>
            <a:r>
              <a:rPr lang="en-US" dirty="0" smtClean="0"/>
              <a:t>Compared </a:t>
            </a:r>
            <a:r>
              <a:rPr lang="en-US" dirty="0"/>
              <a:t>to aluminum, copper exhibits significant antimicrobial effects on bacteria and fungi that come in contact with the metal surface</a:t>
            </a:r>
            <a:r>
              <a:rPr lang="en-US" dirty="0" smtClean="0"/>
              <a:t>.</a:t>
            </a:r>
          </a:p>
          <a:p>
            <a:pPr lvl="1">
              <a:spcBef>
                <a:spcPct val="20000"/>
              </a:spcBef>
              <a:spcAft>
                <a:spcPts val="1200"/>
              </a:spcAft>
            </a:pPr>
            <a:r>
              <a:rPr lang="en-US" dirty="0" smtClean="0"/>
              <a:t>Aluminum coil surfaces have been seen to have up to 10x the fungi levels and 60x the bacteria levels compared to copper coils.</a:t>
            </a:r>
            <a:endParaRPr lang="en-US" dirty="0"/>
          </a:p>
          <a:p>
            <a:pPr marL="346075" lvl="1" indent="-346075" eaLnBrk="1" hangingPunct="1">
              <a:spcBef>
                <a:spcPct val="20000"/>
              </a:spcBef>
              <a:spcAft>
                <a:spcPts val="1200"/>
              </a:spcAft>
              <a:defRPr/>
            </a:pPr>
            <a:r>
              <a:rPr lang="en-US" dirty="0"/>
              <a:t>The microbial level on the surface of the AC coils with aluminum fins will increase significantly along with the use of the system. </a:t>
            </a:r>
            <a:r>
              <a:rPr lang="en-US" dirty="0" smtClean="0"/>
              <a:t>Research </a:t>
            </a:r>
            <a:r>
              <a:rPr lang="en-US" dirty="0"/>
              <a:t>showed the aluminum coil did not comply with local standards by the end of the testing period.</a:t>
            </a:r>
          </a:p>
          <a:p>
            <a:pPr marL="346075" lvl="1" indent="-346075" eaLnBrk="1" hangingPunct="1">
              <a:spcBef>
                <a:spcPct val="20000"/>
              </a:spcBef>
              <a:defRPr/>
            </a:pPr>
            <a:r>
              <a:rPr lang="en-US" dirty="0" smtClean="0"/>
              <a:t>Copper coils lowered the total number of bacteria and mold in cabin air compared to aluminum coils, but the phenomena could not be shown when monitoring the vent outlet air from the AC units. </a:t>
            </a:r>
            <a:r>
              <a:rPr lang="en-US" dirty="0" smtClean="0"/>
              <a:t>Further </a:t>
            </a:r>
            <a:r>
              <a:rPr lang="en-US" dirty="0" smtClean="0"/>
              <a:t>testing is required for confirmation.</a:t>
            </a:r>
          </a:p>
          <a:p>
            <a:pPr lvl="1" eaLnBrk="1" hangingPunct="1">
              <a:lnSpc>
                <a:spcPct val="80000"/>
              </a:lnSpc>
              <a:spcAft>
                <a:spcPts val="1000"/>
              </a:spcAft>
              <a:defRPr/>
            </a:pPr>
            <a:endParaRPr lang="en-US" dirty="0">
              <a:latin typeface="+mj-lt"/>
              <a:ea typeface="Arial Unicode MS" pitchFamily="34" charset="-128"/>
              <a:cs typeface="Arial Unicode MS" pitchFamily="34" charset="-128"/>
            </a:endParaRPr>
          </a:p>
          <a:p>
            <a:pPr lvl="1" eaLnBrk="1" hangingPunct="1">
              <a:lnSpc>
                <a:spcPct val="80000"/>
              </a:lnSpc>
              <a:buFont typeface="Arial" charset="0"/>
              <a:buNone/>
              <a:defRPr/>
            </a:pPr>
            <a:endParaRPr lang="en-US" sz="2000" dirty="0" smtClean="0">
              <a:latin typeface="+mj-lt"/>
              <a:ea typeface="Arial Unicode MS" pitchFamily="34" charset="-128"/>
              <a:cs typeface="Arial Unicode MS" pitchFamily="34" charset="-128"/>
            </a:endParaRPr>
          </a:p>
        </p:txBody>
      </p:sp>
      <p:sp>
        <p:nvSpPr>
          <p:cNvPr id="2" name="Footer Placeholder 1"/>
          <p:cNvSpPr>
            <a:spLocks noGrp="1"/>
          </p:cNvSpPr>
          <p:nvPr>
            <p:ph type="ftr" sz="quarter" idx="11"/>
          </p:nvPr>
        </p:nvSpPr>
        <p:spPr/>
        <p:txBody>
          <a:bodyPr/>
          <a:lstStyle/>
          <a:p>
            <a:r>
              <a:rPr lang="en-US" dirty="0" smtClean="0"/>
              <a:t>|  Societal Benefits of Copper in Air Conditioning</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19</a:t>
            </a:fld>
            <a:endParaRPr lang="en-US" dirty="0"/>
          </a:p>
        </p:txBody>
      </p:sp>
    </p:spTree>
    <p:extLst>
      <p:ext uri="{BB962C8B-B14F-4D97-AF65-F5344CB8AC3E}">
        <p14:creationId xmlns:p14="http://schemas.microsoft.com/office/powerpoint/2010/main" val="1200647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Overview</a:t>
            </a:r>
            <a:endParaRPr lang="en-US" dirty="0"/>
          </a:p>
        </p:txBody>
      </p:sp>
      <p:sp>
        <p:nvSpPr>
          <p:cNvPr id="9" name="Content Placeholder 8"/>
          <p:cNvSpPr>
            <a:spLocks noGrp="1"/>
          </p:cNvSpPr>
          <p:nvPr>
            <p:ph idx="1"/>
          </p:nvPr>
        </p:nvSpPr>
        <p:spPr/>
        <p:txBody>
          <a:bodyPr>
            <a:normAutofit/>
          </a:bodyPr>
          <a:lstStyle/>
          <a:p>
            <a:pPr marL="342900" indent="-342900">
              <a:spcAft>
                <a:spcPts val="600"/>
              </a:spcAft>
              <a:buFont typeface="Arial" pitchFamily="34" charset="0"/>
              <a:buChar char="•"/>
              <a:defRPr/>
            </a:pPr>
            <a:r>
              <a:rPr lang="en-US" b="0" dirty="0"/>
              <a:t>Introduction: Antimicrobial </a:t>
            </a:r>
            <a:r>
              <a:rPr lang="en-US" b="0" dirty="0" smtClean="0"/>
              <a:t>Copper</a:t>
            </a:r>
            <a:r>
              <a:rPr lang="en-US" b="0" baseline="30000" dirty="0" smtClean="0"/>
              <a:t>®</a:t>
            </a:r>
            <a:endParaRPr lang="en-US" b="0" baseline="30000" dirty="0"/>
          </a:p>
          <a:p>
            <a:pPr marL="742950" indent="-285750">
              <a:spcAft>
                <a:spcPts val="600"/>
              </a:spcAft>
              <a:buFont typeface="Arial" pitchFamily="34" charset="0"/>
              <a:buChar char="•"/>
              <a:defRPr/>
            </a:pPr>
            <a:r>
              <a:rPr lang="en-US" sz="1600" b="0" dirty="0"/>
              <a:t>Lab </a:t>
            </a:r>
            <a:r>
              <a:rPr lang="en-US" sz="1600" b="0" dirty="0" smtClean="0"/>
              <a:t>testing copper alloys</a:t>
            </a:r>
          </a:p>
          <a:p>
            <a:pPr marL="742950" indent="-285750">
              <a:spcAft>
                <a:spcPts val="600"/>
              </a:spcAft>
              <a:buFont typeface="Arial" pitchFamily="34" charset="0"/>
              <a:buChar char="•"/>
              <a:defRPr/>
            </a:pPr>
            <a:r>
              <a:rPr lang="en-US" sz="1600" b="0" dirty="0" smtClean="0"/>
              <a:t>Copper’s effect on fungi and bacteria</a:t>
            </a:r>
          </a:p>
          <a:p>
            <a:pPr marL="742950" indent="-285750">
              <a:spcAft>
                <a:spcPts val="1200"/>
              </a:spcAft>
              <a:buFont typeface="Arial" pitchFamily="34" charset="0"/>
              <a:buChar char="•"/>
              <a:defRPr/>
            </a:pPr>
            <a:r>
              <a:rPr lang="en-US" sz="1600" b="0" dirty="0" smtClean="0"/>
              <a:t>EPA registration; touch-surfaces and </a:t>
            </a:r>
            <a:r>
              <a:rPr lang="en-US" sz="1600" b="0" dirty="0"/>
              <a:t>HVAC </a:t>
            </a:r>
            <a:r>
              <a:rPr lang="en-US" sz="1600" b="0" dirty="0" smtClean="0"/>
              <a:t>components</a:t>
            </a:r>
          </a:p>
          <a:p>
            <a:pPr marL="342900" indent="-342900">
              <a:spcAft>
                <a:spcPts val="1200"/>
              </a:spcAft>
              <a:buFont typeface="Arial" pitchFamily="34" charset="0"/>
              <a:buChar char="•"/>
              <a:defRPr/>
            </a:pPr>
            <a:r>
              <a:rPr lang="en-US" b="0" dirty="0" smtClean="0"/>
              <a:t>Improved air quality in buildings with copper coils</a:t>
            </a:r>
            <a:endParaRPr lang="en-US" b="0" dirty="0"/>
          </a:p>
          <a:p>
            <a:pPr marL="342900" indent="-342900">
              <a:spcAft>
                <a:spcPts val="1200"/>
              </a:spcAft>
              <a:buFont typeface="Arial" pitchFamily="34" charset="0"/>
              <a:buChar char="•"/>
              <a:defRPr/>
            </a:pPr>
            <a:r>
              <a:rPr lang="en-US" b="0" dirty="0"/>
              <a:t>Improved </a:t>
            </a:r>
            <a:r>
              <a:rPr lang="en-US" b="0" dirty="0" smtClean="0"/>
              <a:t>air quality in public vehicles with copper coils</a:t>
            </a:r>
            <a:endParaRPr lang="en-US" b="0" dirty="0"/>
          </a:p>
          <a:p>
            <a:pPr marL="342900" indent="-342900">
              <a:spcAft>
                <a:spcPts val="600"/>
              </a:spcAft>
              <a:buFont typeface="Arial" pitchFamily="34" charset="0"/>
              <a:buChar char="•"/>
              <a:defRPr/>
            </a:pPr>
            <a:r>
              <a:rPr lang="en-US" b="0" dirty="0" smtClean="0"/>
              <a:t>Reduced maintenance and improved efficiency</a:t>
            </a:r>
            <a:endParaRPr lang="en-US" b="0" dirty="0"/>
          </a:p>
          <a:p>
            <a:pPr marL="742950" indent="-285750">
              <a:spcAft>
                <a:spcPts val="1200"/>
              </a:spcAft>
              <a:buFont typeface="Arial" pitchFamily="34" charset="0"/>
              <a:buChar char="•"/>
              <a:defRPr/>
            </a:pPr>
            <a:r>
              <a:rPr lang="en-US" sz="1600" b="0" dirty="0" smtClean="0"/>
              <a:t>Long-term effectiveness of all-copper vs. copper tube/aluminum fin heat exchangers</a:t>
            </a:r>
          </a:p>
          <a:p>
            <a:pPr marL="342900" indent="-342900">
              <a:spcAft>
                <a:spcPts val="600"/>
              </a:spcAft>
              <a:buFontTx/>
              <a:buChar char="•"/>
              <a:defRPr/>
            </a:pPr>
            <a:r>
              <a:rPr lang="en-US" sz="2000" dirty="0" smtClean="0"/>
              <a:t> </a:t>
            </a:r>
            <a:r>
              <a:rPr lang="en-US" b="0" dirty="0"/>
              <a:t>Market </a:t>
            </a:r>
            <a:r>
              <a:rPr lang="en-US" b="0" dirty="0" smtClean="0"/>
              <a:t>opportunities for copper HVAC components</a:t>
            </a:r>
            <a:endParaRPr lang="en-US" b="0" dirty="0"/>
          </a:p>
          <a:p>
            <a:pPr>
              <a:spcAft>
                <a:spcPts val="600"/>
              </a:spcAft>
            </a:pPr>
            <a:endParaRPr lang="en-US" dirty="0"/>
          </a:p>
        </p:txBody>
      </p:sp>
      <p:sp>
        <p:nvSpPr>
          <p:cNvPr id="4" name="Footer Placeholder 3"/>
          <p:cNvSpPr>
            <a:spLocks noGrp="1"/>
          </p:cNvSpPr>
          <p:nvPr>
            <p:ph type="ftr" sz="quarter" idx="11"/>
          </p:nvPr>
        </p:nvSpPr>
        <p:spPr/>
        <p:txBody>
          <a:bodyPr/>
          <a:lstStyle/>
          <a:p>
            <a:r>
              <a:rPr lang="en-US" dirty="0" smtClean="0"/>
              <a:t>|  Societal Benefits of Copper in Air Conditioning</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414336"/>
            <a:ext cx="7473949" cy="852489"/>
          </a:xfrm>
        </p:spPr>
        <p:txBody>
          <a:bodyPr>
            <a:noAutofit/>
          </a:bodyPr>
          <a:lstStyle/>
          <a:p>
            <a:r>
              <a:rPr lang="en-US" sz="2400" dirty="0"/>
              <a:t>Long-term effects of mold growth and thermal cycling on </a:t>
            </a:r>
            <a:r>
              <a:rPr lang="en-US" sz="2400" dirty="0" smtClean="0"/>
              <a:t>HVAC energy efficiency </a:t>
            </a:r>
            <a:r>
              <a:rPr lang="en-US" sz="2400" dirty="0"/>
              <a:t>performance</a:t>
            </a:r>
          </a:p>
        </p:txBody>
      </p:sp>
      <p:sp>
        <p:nvSpPr>
          <p:cNvPr id="4" name="Footer Placeholder 3"/>
          <p:cNvSpPr>
            <a:spLocks noGrp="1"/>
          </p:cNvSpPr>
          <p:nvPr>
            <p:ph type="ftr" sz="quarter" idx="11"/>
          </p:nvPr>
        </p:nvSpPr>
        <p:spPr/>
        <p:txBody>
          <a:bodyPr/>
          <a:lstStyle/>
          <a:p>
            <a:r>
              <a:rPr lang="en-US" dirty="0" smtClean="0"/>
              <a:t>|  Societal Benefits of Copper in Air Conditioning</a:t>
            </a:r>
            <a:endParaRPr lang="en-US" dirty="0"/>
          </a:p>
        </p:txBody>
      </p:sp>
      <p:sp>
        <p:nvSpPr>
          <p:cNvPr id="5" name="Slide Number Placeholder 4"/>
          <p:cNvSpPr>
            <a:spLocks noGrp="1"/>
          </p:cNvSpPr>
          <p:nvPr>
            <p:ph type="sldNum" sz="quarter" idx="12"/>
          </p:nvPr>
        </p:nvSpPr>
        <p:spPr/>
        <p:txBody>
          <a:bodyPr/>
          <a:lstStyle/>
          <a:p>
            <a:fld id="{E1B93EF5-62DC-4D0D-A7B0-C74897CCA81C}" type="slidenum">
              <a:rPr lang="en-US" smtClean="0"/>
              <a:pPr/>
              <a:t>20</a:t>
            </a:fld>
            <a:endParaRPr lang="en-US" dirty="0"/>
          </a:p>
        </p:txBody>
      </p:sp>
      <p:sp>
        <p:nvSpPr>
          <p:cNvPr id="6" name="Rectangle 4"/>
          <p:cNvSpPr txBox="1">
            <a:spLocks noChangeArrowheads="1"/>
          </p:cNvSpPr>
          <p:nvPr/>
        </p:nvSpPr>
        <p:spPr>
          <a:xfrm>
            <a:off x="428625" y="1846915"/>
            <a:ext cx="8178800" cy="2028825"/>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0"/>
              </a:spcBef>
              <a:spcAft>
                <a:spcPts val="2000"/>
              </a:spcAft>
              <a:buFont typeface="Arial" pitchFamily="34" charset="0"/>
              <a:buNone/>
              <a:defRPr sz="1800" b="1" kern="1200">
                <a:solidFill>
                  <a:schemeClr val="bg2"/>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chemeClr val="bg2"/>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chemeClr val="bg2"/>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lvl="2" indent="-344488">
              <a:spcBef>
                <a:spcPct val="20000"/>
              </a:spcBef>
              <a:spcAft>
                <a:spcPct val="0"/>
              </a:spcAft>
              <a:tabLst>
                <a:tab pos="4125913" algn="l"/>
              </a:tabLst>
              <a:defRPr/>
            </a:pPr>
            <a:r>
              <a:rPr lang="en-US" dirty="0" smtClean="0"/>
              <a:t>A liquid suspension of </a:t>
            </a:r>
            <a:r>
              <a:rPr lang="en-US" i="1" dirty="0" smtClean="0"/>
              <a:t>Aspirgillus niger</a:t>
            </a:r>
            <a:r>
              <a:rPr lang="en-US" dirty="0" smtClean="0"/>
              <a:t> mold spores uniformly applied to the surface of </a:t>
            </a:r>
            <a:r>
              <a:rPr lang="en-US" dirty="0" smtClean="0"/>
              <a:t>evaporators. </a:t>
            </a:r>
            <a:r>
              <a:rPr lang="en-US" baseline="30000" dirty="0" smtClean="0"/>
              <a:t>(8)</a:t>
            </a:r>
          </a:p>
          <a:p>
            <a:pPr marL="344488" lvl="2" indent="-344488">
              <a:spcBef>
                <a:spcPct val="20000"/>
              </a:spcBef>
              <a:spcAft>
                <a:spcPct val="0"/>
              </a:spcAft>
              <a:tabLst>
                <a:tab pos="4125913" algn="l"/>
              </a:tabLst>
              <a:defRPr/>
            </a:pPr>
            <a:r>
              <a:rPr lang="en-US" dirty="0" smtClean="0"/>
              <a:t>Spore-coated heat exchangers were incubated in a greenhouse at controlled conditions for 28 days.</a:t>
            </a:r>
          </a:p>
          <a:p>
            <a:pPr marL="342900" lvl="2" indent="-342900">
              <a:spcBef>
                <a:spcPct val="20000"/>
              </a:spcBef>
              <a:spcAft>
                <a:spcPct val="0"/>
              </a:spcAft>
              <a:tabLst>
                <a:tab pos="4125913" algn="l"/>
              </a:tabLst>
            </a:pPr>
            <a:r>
              <a:rPr lang="en-US" dirty="0" smtClean="0"/>
              <a:t>With similar spore treatments, no noticeable mold growth was observed on the copper coils, but mold growth on the aluminum-fin coils covered up to 60% of the surface.</a:t>
            </a:r>
          </a:p>
        </p:txBody>
      </p:sp>
      <p:sp>
        <p:nvSpPr>
          <p:cNvPr id="8" name="Text Box 7"/>
          <p:cNvSpPr txBox="1">
            <a:spLocks noChangeArrowheads="1"/>
          </p:cNvSpPr>
          <p:nvPr/>
        </p:nvSpPr>
        <p:spPr bwMode="auto">
          <a:xfrm>
            <a:off x="612775" y="5685491"/>
            <a:ext cx="3721100" cy="523220"/>
          </a:xfrm>
          <a:prstGeom prst="rect">
            <a:avLst/>
          </a:prstGeom>
          <a:noFill/>
          <a:ln>
            <a:noFill/>
          </a:ln>
          <a:effectLs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defRPr/>
            </a:pPr>
            <a:r>
              <a:rPr lang="en-US" sz="1400" i="1" dirty="0" smtClean="0">
                <a:solidFill>
                  <a:schemeClr val="bg2"/>
                </a:solidFill>
                <a:latin typeface="+mn-lt"/>
              </a:rPr>
              <a:t>Mold-treated aluminum coil—rated grade 3, mold area ratio = 60%</a:t>
            </a:r>
          </a:p>
        </p:txBody>
      </p:sp>
      <p:sp>
        <p:nvSpPr>
          <p:cNvPr id="10" name="Text Box 9"/>
          <p:cNvSpPr txBox="1">
            <a:spLocks noChangeArrowheads="1"/>
          </p:cNvSpPr>
          <p:nvPr/>
        </p:nvSpPr>
        <p:spPr bwMode="auto">
          <a:xfrm>
            <a:off x="4968875" y="5692775"/>
            <a:ext cx="3416300" cy="523220"/>
          </a:xfrm>
          <a:prstGeom prst="rect">
            <a:avLst/>
          </a:prstGeom>
          <a:noFill/>
          <a:ln>
            <a:noFill/>
          </a:ln>
          <a:effectLs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defRPr/>
            </a:pPr>
            <a:r>
              <a:rPr lang="en-US" sz="1400" i="1" dirty="0" smtClean="0">
                <a:solidFill>
                  <a:schemeClr val="bg2"/>
                </a:solidFill>
                <a:latin typeface="+mn-lt"/>
              </a:rPr>
              <a:t>Mold-treated copper coil—rated grade 0, mold area ratio = 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854" y="3929958"/>
            <a:ext cx="2798125" cy="17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393" y="3945163"/>
            <a:ext cx="2719449" cy="173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69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04812"/>
            <a:ext cx="8045449" cy="842964"/>
          </a:xfrm>
        </p:spPr>
        <p:txBody>
          <a:bodyPr>
            <a:noAutofit/>
          </a:bodyPr>
          <a:lstStyle/>
          <a:p>
            <a:r>
              <a:rPr lang="en-US" sz="2400" dirty="0"/>
              <a:t>Long-term effects of mold </a:t>
            </a:r>
            <a:r>
              <a:rPr lang="en-US" sz="2400" dirty="0" smtClean="0"/>
              <a:t>growth on HVAC </a:t>
            </a:r>
            <a:r>
              <a:rPr lang="en-US" sz="2400" dirty="0" smtClean="0"/>
              <a:t>energy- </a:t>
            </a:r>
            <a:r>
              <a:rPr lang="en-US" sz="2400" dirty="0" smtClean="0"/>
              <a:t>efficiency performance </a:t>
            </a:r>
            <a:endParaRPr lang="en-US" sz="2400" dirty="0"/>
          </a:p>
        </p:txBody>
      </p:sp>
      <p:sp>
        <p:nvSpPr>
          <p:cNvPr id="4" name="Footer Placeholder 3"/>
          <p:cNvSpPr>
            <a:spLocks noGrp="1"/>
          </p:cNvSpPr>
          <p:nvPr>
            <p:ph type="ftr" sz="quarter" idx="11"/>
          </p:nvPr>
        </p:nvSpPr>
        <p:spPr/>
        <p:txBody>
          <a:bodyPr/>
          <a:lstStyle/>
          <a:p>
            <a:r>
              <a:rPr lang="en-US" dirty="0" smtClean="0"/>
              <a:t>|  Societal Benefits of Copper in Air Conditioning</a:t>
            </a:r>
            <a:endParaRPr lang="en-US" dirty="0"/>
          </a:p>
        </p:txBody>
      </p:sp>
      <p:sp>
        <p:nvSpPr>
          <p:cNvPr id="5" name="Slide Number Placeholder 4"/>
          <p:cNvSpPr>
            <a:spLocks noGrp="1"/>
          </p:cNvSpPr>
          <p:nvPr>
            <p:ph type="sldNum" sz="quarter" idx="12"/>
          </p:nvPr>
        </p:nvSpPr>
        <p:spPr/>
        <p:txBody>
          <a:bodyPr/>
          <a:lstStyle/>
          <a:p>
            <a:fld id="{E1B93EF5-62DC-4D0D-A7B0-C74897CCA81C}" type="slidenum">
              <a:rPr lang="en-US" smtClean="0"/>
              <a:pPr/>
              <a:t>21</a:t>
            </a:fld>
            <a:endParaRPr lang="en-US" dirty="0"/>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255" y="1827217"/>
            <a:ext cx="4571012" cy="352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431801" y="1843736"/>
            <a:ext cx="3911600" cy="1922871"/>
          </a:xfrm>
          <a:prstGeom prst="rect">
            <a:avLst/>
          </a:prstGeom>
          <a:noFill/>
          <a:ln>
            <a:noFill/>
          </a:ln>
          <a:effectLst/>
          <a:extLst/>
        </p:spPr>
        <p:txBody>
          <a:bodyPr/>
          <a:lstStyle/>
          <a:p>
            <a:pPr marL="285750" lvl="1" indent="-285750">
              <a:spcBef>
                <a:spcPct val="20000"/>
              </a:spcBef>
              <a:buFont typeface="Arial" charset="0"/>
              <a:buChar char="•"/>
              <a:tabLst>
                <a:tab pos="4125913" algn="l"/>
              </a:tabLst>
              <a:defRPr/>
            </a:pPr>
            <a:r>
              <a:rPr lang="en-US" sz="1800" dirty="0">
                <a:solidFill>
                  <a:schemeClr val="bg2"/>
                </a:solidFill>
              </a:rPr>
              <a:t>Effects of mold </a:t>
            </a:r>
            <a:r>
              <a:rPr lang="en-US" sz="1800" dirty="0" smtClean="0">
                <a:solidFill>
                  <a:schemeClr val="bg2"/>
                </a:solidFill>
              </a:rPr>
              <a:t>area on </a:t>
            </a:r>
            <a:r>
              <a:rPr lang="en-US" dirty="0" smtClean="0">
                <a:solidFill>
                  <a:schemeClr val="bg2"/>
                </a:solidFill>
              </a:rPr>
              <a:t>heat flow rate</a:t>
            </a:r>
            <a:r>
              <a:rPr lang="en-US" sz="1800" dirty="0" smtClean="0">
                <a:solidFill>
                  <a:schemeClr val="bg2"/>
                </a:solidFill>
              </a:rPr>
              <a:t>: </a:t>
            </a:r>
            <a:r>
              <a:rPr lang="en-US" sz="1800" dirty="0">
                <a:solidFill>
                  <a:schemeClr val="bg2"/>
                </a:solidFill>
              </a:rPr>
              <a:t>as the ratio of mold area to total area increases to 60%, the heat flow rate of aluminum coils decreases by 19% while copper coils are virtually </a:t>
            </a:r>
            <a:r>
              <a:rPr lang="en-US" sz="1800" dirty="0" smtClean="0">
                <a:solidFill>
                  <a:schemeClr val="bg2"/>
                </a:solidFill>
              </a:rPr>
              <a:t>unchanged. </a:t>
            </a:r>
            <a:r>
              <a:rPr lang="en-US" baseline="30000" dirty="0">
                <a:solidFill>
                  <a:schemeClr val="bg2"/>
                </a:solidFill>
              </a:rPr>
              <a:t>(8)</a:t>
            </a:r>
          </a:p>
          <a:p>
            <a:pPr marL="285750" lvl="1" indent="-285750">
              <a:spcBef>
                <a:spcPct val="20000"/>
              </a:spcBef>
              <a:buFont typeface="Arial" charset="0"/>
              <a:buChar char="•"/>
              <a:tabLst>
                <a:tab pos="4125913" algn="l"/>
              </a:tabLst>
              <a:defRPr/>
            </a:pPr>
            <a:endParaRPr lang="en-US" sz="1800" dirty="0">
              <a:solidFill>
                <a:schemeClr val="bg2"/>
              </a:solidFill>
              <a:latin typeface="+mj-lt"/>
            </a:endParaRPr>
          </a:p>
        </p:txBody>
      </p:sp>
      <p:sp>
        <p:nvSpPr>
          <p:cNvPr id="8" name="Text Box 7"/>
          <p:cNvSpPr txBox="1">
            <a:spLocks noChangeArrowheads="1"/>
          </p:cNvSpPr>
          <p:nvPr/>
        </p:nvSpPr>
        <p:spPr bwMode="auto">
          <a:xfrm>
            <a:off x="431800" y="3699932"/>
            <a:ext cx="3454400" cy="1754326"/>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marL="285750" indent="-285750" eaLnBrk="1" hangingPunct="1">
              <a:spcBef>
                <a:spcPct val="50000"/>
              </a:spcBef>
              <a:buFont typeface="Arial" pitchFamily="34" charset="0"/>
              <a:buChar char="•"/>
              <a:defRPr/>
            </a:pPr>
            <a:r>
              <a:rPr lang="en-US" sz="1800" dirty="0" smtClean="0">
                <a:solidFill>
                  <a:schemeClr val="bg2"/>
                </a:solidFill>
                <a:latin typeface="+mj-lt"/>
              </a:rPr>
              <a:t>This graph shows </a:t>
            </a:r>
            <a:r>
              <a:rPr lang="en-US" sz="1800" dirty="0" smtClean="0">
                <a:solidFill>
                  <a:schemeClr val="bg2"/>
                </a:solidFill>
              </a:rPr>
              <a:t>the </a:t>
            </a:r>
            <a:r>
              <a:rPr lang="en-US" sz="1800" dirty="0" smtClean="0">
                <a:solidFill>
                  <a:schemeClr val="bg2"/>
                </a:solidFill>
                <a:latin typeface="+mj-lt"/>
              </a:rPr>
              <a:t>normalized heat flows of aluminum coils and copper coils versus the ratio of mold areas to total area: 0%, 10%, 30% and 60%.  </a:t>
            </a:r>
          </a:p>
        </p:txBody>
      </p:sp>
    </p:spTree>
    <p:extLst>
      <p:ext uri="{BB962C8B-B14F-4D97-AF65-F5344CB8AC3E}">
        <p14:creationId xmlns:p14="http://schemas.microsoft.com/office/powerpoint/2010/main" val="63609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404811"/>
            <a:ext cx="7797799" cy="852489"/>
          </a:xfrm>
        </p:spPr>
        <p:txBody>
          <a:bodyPr>
            <a:noAutofit/>
          </a:bodyPr>
          <a:lstStyle/>
          <a:p>
            <a:r>
              <a:rPr lang="en-US" sz="2400" dirty="0"/>
              <a:t>Long-term </a:t>
            </a:r>
            <a:r>
              <a:rPr lang="en-US" sz="2400" dirty="0" smtClean="0"/>
              <a:t>effects </a:t>
            </a:r>
            <a:r>
              <a:rPr lang="en-US" sz="2400" dirty="0"/>
              <a:t>thermal cycling on </a:t>
            </a:r>
            <a:r>
              <a:rPr lang="en-US" sz="2400" dirty="0" smtClean="0"/>
              <a:t>HVAC energy </a:t>
            </a:r>
            <a:r>
              <a:rPr lang="en-US" sz="2400" dirty="0"/>
              <a:t>efficiency performance</a:t>
            </a:r>
          </a:p>
        </p:txBody>
      </p:sp>
      <p:sp>
        <p:nvSpPr>
          <p:cNvPr id="4" name="Footer Placeholder 3"/>
          <p:cNvSpPr>
            <a:spLocks noGrp="1"/>
          </p:cNvSpPr>
          <p:nvPr>
            <p:ph type="ftr" sz="quarter" idx="11"/>
          </p:nvPr>
        </p:nvSpPr>
        <p:spPr/>
        <p:txBody>
          <a:bodyPr/>
          <a:lstStyle/>
          <a:p>
            <a:r>
              <a:rPr lang="en-US" dirty="0" smtClean="0"/>
              <a:t>|  Societal Benefits of Copper in Air Conditioning</a:t>
            </a:r>
            <a:endParaRPr lang="en-US" dirty="0"/>
          </a:p>
        </p:txBody>
      </p:sp>
      <p:sp>
        <p:nvSpPr>
          <p:cNvPr id="5" name="Slide Number Placeholder 4"/>
          <p:cNvSpPr>
            <a:spLocks noGrp="1"/>
          </p:cNvSpPr>
          <p:nvPr>
            <p:ph type="sldNum" sz="quarter" idx="12"/>
          </p:nvPr>
        </p:nvSpPr>
        <p:spPr/>
        <p:txBody>
          <a:bodyPr/>
          <a:lstStyle/>
          <a:p>
            <a:fld id="{E1B93EF5-62DC-4D0D-A7B0-C74897CCA81C}" type="slidenum">
              <a:rPr lang="en-US" smtClean="0"/>
              <a:pPr/>
              <a:t>22</a:t>
            </a:fld>
            <a:endParaRPr lang="en-US" dirty="0"/>
          </a:p>
        </p:txBody>
      </p:sp>
      <p:sp>
        <p:nvSpPr>
          <p:cNvPr id="6" name="Rectangle 6"/>
          <p:cNvSpPr>
            <a:spLocks noChangeArrowheads="1"/>
          </p:cNvSpPr>
          <p:nvPr/>
        </p:nvSpPr>
        <p:spPr bwMode="auto">
          <a:xfrm>
            <a:off x="419099" y="1842860"/>
            <a:ext cx="3289301" cy="141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ct val="50000"/>
              </a:spcBef>
              <a:buFont typeface="Arial" charset="0"/>
              <a:buChar char="•"/>
            </a:pPr>
            <a:r>
              <a:rPr lang="en-US" dirty="0" smtClean="0">
                <a:solidFill>
                  <a:schemeClr val="bg2"/>
                </a:solidFill>
              </a:rPr>
              <a:t>Effects of thermal cycling: at </a:t>
            </a:r>
            <a:r>
              <a:rPr lang="en-US" dirty="0" smtClean="0">
                <a:solidFill>
                  <a:schemeClr val="bg2"/>
                </a:solidFill>
              </a:rPr>
              <a:t>4,800 </a:t>
            </a:r>
            <a:r>
              <a:rPr lang="en-US" dirty="0" smtClean="0">
                <a:solidFill>
                  <a:schemeClr val="bg2"/>
                </a:solidFill>
              </a:rPr>
              <a:t>cycles </a:t>
            </a:r>
            <a:r>
              <a:rPr lang="en-US" dirty="0">
                <a:solidFill>
                  <a:schemeClr val="bg2"/>
                </a:solidFill>
              </a:rPr>
              <a:t>aluminum coils decreased to 90.1% </a:t>
            </a:r>
            <a:r>
              <a:rPr lang="en-US" dirty="0" smtClean="0">
                <a:solidFill>
                  <a:schemeClr val="bg2"/>
                </a:solidFill>
              </a:rPr>
              <a:t>vs. </a:t>
            </a:r>
            <a:r>
              <a:rPr lang="en-US" dirty="0">
                <a:solidFill>
                  <a:schemeClr val="bg2"/>
                </a:solidFill>
              </a:rPr>
              <a:t>copper coils at 94.2% of the original heat flow </a:t>
            </a:r>
            <a:r>
              <a:rPr lang="en-US" dirty="0" smtClean="0">
                <a:solidFill>
                  <a:schemeClr val="bg2"/>
                </a:solidFill>
              </a:rPr>
              <a:t>rate.</a:t>
            </a:r>
            <a:endParaRPr lang="en-US" dirty="0">
              <a:solidFill>
                <a:schemeClr val="bg2"/>
              </a:solidFill>
            </a:endParaRPr>
          </a:p>
        </p:txBody>
      </p:sp>
      <p:sp>
        <p:nvSpPr>
          <p:cNvPr id="7" name="Text Box 7"/>
          <p:cNvSpPr txBox="1">
            <a:spLocks noChangeArrowheads="1"/>
          </p:cNvSpPr>
          <p:nvPr/>
        </p:nvSpPr>
        <p:spPr bwMode="auto">
          <a:xfrm>
            <a:off x="436032" y="3325372"/>
            <a:ext cx="3416422" cy="2308324"/>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marL="285750" lvl="1" eaLnBrk="1" hangingPunct="1">
              <a:spcBef>
                <a:spcPct val="50000"/>
              </a:spcBef>
              <a:buFont typeface="Arial" pitchFamily="34" charset="0"/>
              <a:buChar char="•"/>
              <a:defRPr/>
            </a:pPr>
            <a:r>
              <a:rPr lang="en-US" sz="1800" dirty="0" smtClean="0">
                <a:solidFill>
                  <a:schemeClr val="bg2"/>
                </a:solidFill>
                <a:latin typeface="+mj-lt"/>
              </a:rPr>
              <a:t>This graph shows the effects of thermal cycling on the long-term performance of fin-and-tube heat exchangers (normalized heat flow to number of cooling/heating cycles for aluminum coils and copper coils</a:t>
            </a:r>
            <a:r>
              <a:rPr lang="en-US" sz="1800" dirty="0" smtClean="0">
                <a:solidFill>
                  <a:schemeClr val="bg2"/>
                </a:solidFill>
                <a:latin typeface="+mj-lt"/>
              </a:rPr>
              <a:t>).  </a:t>
            </a:r>
            <a:endParaRPr lang="en-US" sz="1800" dirty="0" smtClean="0">
              <a:solidFill>
                <a:schemeClr val="bg2"/>
              </a:solidFill>
              <a:latin typeface="+mj-lt"/>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190" y="1845704"/>
            <a:ext cx="4580418" cy="340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9"/>
          <p:cNvSpPr/>
          <p:nvPr/>
        </p:nvSpPr>
        <p:spPr>
          <a:xfrm>
            <a:off x="8514408" y="2354340"/>
            <a:ext cx="178130" cy="46313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smtClean="0"/>
          </a:p>
        </p:txBody>
      </p:sp>
      <p:sp>
        <p:nvSpPr>
          <p:cNvPr id="11" name="Down Arrow 10"/>
          <p:cNvSpPr/>
          <p:nvPr/>
        </p:nvSpPr>
        <p:spPr>
          <a:xfrm>
            <a:off x="8358049" y="2352365"/>
            <a:ext cx="180109" cy="187827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smtClean="0"/>
          </a:p>
        </p:txBody>
      </p:sp>
      <p:sp>
        <p:nvSpPr>
          <p:cNvPr id="12" name="TextBox 11"/>
          <p:cNvSpPr txBox="1"/>
          <p:nvPr/>
        </p:nvSpPr>
        <p:spPr>
          <a:xfrm>
            <a:off x="8606295" y="2734340"/>
            <a:ext cx="399148" cy="338554"/>
          </a:xfrm>
          <a:prstGeom prst="rect">
            <a:avLst/>
          </a:prstGeom>
          <a:noFill/>
        </p:spPr>
        <p:txBody>
          <a:bodyPr wrap="none" lIns="0" tIns="0" rIns="0" bIns="0" rtlCol="0">
            <a:spAutoFit/>
          </a:bodyPr>
          <a:lstStyle/>
          <a:p>
            <a:pPr algn="ctr"/>
            <a:r>
              <a:rPr lang="en-US" sz="1100" dirty="0" smtClean="0">
                <a:solidFill>
                  <a:schemeClr val="tx1">
                    <a:lumMod val="75000"/>
                    <a:lumOff val="25000"/>
                  </a:schemeClr>
                </a:solidFill>
              </a:rPr>
              <a:t>Cu </a:t>
            </a:r>
          </a:p>
          <a:p>
            <a:pPr algn="ctr"/>
            <a:r>
              <a:rPr lang="en-US" sz="1100" dirty="0" smtClean="0">
                <a:solidFill>
                  <a:schemeClr val="tx1">
                    <a:lumMod val="75000"/>
                    <a:lumOff val="25000"/>
                  </a:schemeClr>
                </a:solidFill>
              </a:rPr>
              <a:t>94.2%</a:t>
            </a:r>
          </a:p>
        </p:txBody>
      </p:sp>
      <p:sp>
        <p:nvSpPr>
          <p:cNvPr id="13" name="TextBox 12"/>
          <p:cNvSpPr txBox="1"/>
          <p:nvPr/>
        </p:nvSpPr>
        <p:spPr>
          <a:xfrm>
            <a:off x="8556819" y="3955490"/>
            <a:ext cx="399148" cy="338554"/>
          </a:xfrm>
          <a:prstGeom prst="rect">
            <a:avLst/>
          </a:prstGeom>
          <a:noFill/>
        </p:spPr>
        <p:txBody>
          <a:bodyPr wrap="none" lIns="0" tIns="0" rIns="0" bIns="0" rtlCol="0">
            <a:spAutoFit/>
          </a:bodyPr>
          <a:lstStyle/>
          <a:p>
            <a:pPr algn="ctr"/>
            <a:r>
              <a:rPr lang="en-US" sz="1100" dirty="0" smtClean="0">
                <a:solidFill>
                  <a:schemeClr val="tx1">
                    <a:lumMod val="75000"/>
                    <a:lumOff val="25000"/>
                  </a:schemeClr>
                </a:solidFill>
              </a:rPr>
              <a:t>A</a:t>
            </a:r>
            <a:r>
              <a:rPr lang="en-US" sz="1100" dirty="0">
                <a:solidFill>
                  <a:schemeClr val="tx1">
                    <a:lumMod val="75000"/>
                    <a:lumOff val="25000"/>
                  </a:schemeClr>
                </a:solidFill>
              </a:rPr>
              <a:t>l</a:t>
            </a:r>
            <a:endParaRPr lang="en-US" sz="1100" dirty="0" smtClean="0">
              <a:solidFill>
                <a:schemeClr val="tx1">
                  <a:lumMod val="75000"/>
                  <a:lumOff val="25000"/>
                </a:schemeClr>
              </a:solidFill>
            </a:endParaRPr>
          </a:p>
          <a:p>
            <a:pPr algn="ctr"/>
            <a:r>
              <a:rPr lang="en-US" sz="1100" dirty="0" smtClean="0">
                <a:solidFill>
                  <a:schemeClr val="tx1">
                    <a:lumMod val="75000"/>
                    <a:lumOff val="25000"/>
                  </a:schemeClr>
                </a:solidFill>
              </a:rPr>
              <a:t>90.1%</a:t>
            </a:r>
          </a:p>
        </p:txBody>
      </p:sp>
      <p:sp>
        <p:nvSpPr>
          <p:cNvPr id="14" name="TextBox 1"/>
          <p:cNvSpPr txBox="1">
            <a:spLocks noChangeArrowheads="1"/>
          </p:cNvSpPr>
          <p:nvPr/>
        </p:nvSpPr>
        <p:spPr bwMode="auto">
          <a:xfrm>
            <a:off x="428625" y="5848350"/>
            <a:ext cx="4432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sz="1200" i="1" dirty="0">
                <a:solidFill>
                  <a:schemeClr val="bg2"/>
                </a:solidFill>
              </a:rPr>
              <a:t>Note that </a:t>
            </a:r>
            <a:r>
              <a:rPr lang="en-US" sz="1200" i="1" dirty="0" smtClean="0">
                <a:solidFill>
                  <a:schemeClr val="bg2"/>
                </a:solidFill>
              </a:rPr>
              <a:t>4,800 </a:t>
            </a:r>
            <a:r>
              <a:rPr lang="en-US" sz="1200" i="1" dirty="0">
                <a:solidFill>
                  <a:schemeClr val="bg2"/>
                </a:solidFill>
              </a:rPr>
              <a:t>cycles is equivalent to </a:t>
            </a:r>
            <a:r>
              <a:rPr lang="en-US" sz="1200" i="1" dirty="0" smtClean="0">
                <a:solidFill>
                  <a:schemeClr val="bg2"/>
                </a:solidFill>
              </a:rPr>
              <a:t>four years </a:t>
            </a:r>
            <a:r>
              <a:rPr lang="en-US" sz="1200" i="1" dirty="0">
                <a:solidFill>
                  <a:schemeClr val="bg2"/>
                </a:solidFill>
              </a:rPr>
              <a:t>service life.</a:t>
            </a:r>
            <a:r>
              <a:rPr lang="en-US" sz="1200" i="1" baseline="30000" dirty="0">
                <a:solidFill>
                  <a:schemeClr val="bg2"/>
                </a:solidFill>
              </a:rPr>
              <a:t>(1)</a:t>
            </a:r>
            <a:endParaRPr lang="en-US" sz="1200" i="1" dirty="0">
              <a:solidFill>
                <a:schemeClr val="bg2"/>
              </a:solidFill>
            </a:endParaRPr>
          </a:p>
          <a:p>
            <a:pPr eaLnBrk="1" hangingPunct="1"/>
            <a:endParaRPr lang="en-US" sz="1200" i="1" dirty="0"/>
          </a:p>
        </p:txBody>
      </p:sp>
    </p:spTree>
    <p:extLst>
      <p:ext uri="{BB962C8B-B14F-4D97-AF65-F5344CB8AC3E}">
        <p14:creationId xmlns:p14="http://schemas.microsoft.com/office/powerpoint/2010/main" val="87322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405869"/>
            <a:ext cx="7264400" cy="852489"/>
          </a:xfrm>
        </p:spPr>
        <p:txBody>
          <a:bodyPr>
            <a:noAutofit/>
          </a:bodyPr>
          <a:lstStyle/>
          <a:p>
            <a:r>
              <a:rPr lang="en-US" sz="2200" dirty="0"/>
              <a:t>Long-term effects of mold growth and thermal </a:t>
            </a:r>
            <a:r>
              <a:rPr lang="en-US" sz="2200" dirty="0" smtClean="0"/>
              <a:t>cycling </a:t>
            </a:r>
            <a:r>
              <a:rPr lang="en-US" sz="2200" dirty="0"/>
              <a:t>on </a:t>
            </a:r>
            <a:r>
              <a:rPr lang="en-US" sz="2200" dirty="0" smtClean="0"/>
              <a:t>HVAC energy-efficiency </a:t>
            </a:r>
            <a:r>
              <a:rPr lang="en-US" sz="2200" dirty="0" smtClean="0"/>
              <a:t>performance (cont</a:t>
            </a:r>
            <a:r>
              <a:rPr lang="en-US" sz="2200" dirty="0" smtClean="0"/>
              <a:t>.)</a:t>
            </a:r>
            <a:endParaRPr lang="en-US" sz="2200" dirty="0"/>
          </a:p>
        </p:txBody>
      </p:sp>
      <p:sp>
        <p:nvSpPr>
          <p:cNvPr id="4" name="Footer Placeholder 3"/>
          <p:cNvSpPr>
            <a:spLocks noGrp="1"/>
          </p:cNvSpPr>
          <p:nvPr>
            <p:ph type="ftr" sz="quarter" idx="11"/>
          </p:nvPr>
        </p:nvSpPr>
        <p:spPr/>
        <p:txBody>
          <a:bodyPr/>
          <a:lstStyle/>
          <a:p>
            <a:r>
              <a:rPr lang="en-US" dirty="0" smtClean="0"/>
              <a:t>|  Societal Benefits of Copper in Air Conditioning</a:t>
            </a:r>
            <a:endParaRPr lang="en-US" dirty="0"/>
          </a:p>
        </p:txBody>
      </p:sp>
      <p:sp>
        <p:nvSpPr>
          <p:cNvPr id="5" name="Slide Number Placeholder 4"/>
          <p:cNvSpPr>
            <a:spLocks noGrp="1"/>
          </p:cNvSpPr>
          <p:nvPr>
            <p:ph type="sldNum" sz="quarter" idx="12"/>
          </p:nvPr>
        </p:nvSpPr>
        <p:spPr/>
        <p:txBody>
          <a:bodyPr/>
          <a:lstStyle/>
          <a:p>
            <a:fld id="{E1B93EF5-62DC-4D0D-A7B0-C74897CCA81C}" type="slidenum">
              <a:rPr lang="en-US" smtClean="0"/>
              <a:pPr/>
              <a:t>23</a:t>
            </a:fld>
            <a:endParaRPr lang="en-US" dirty="0"/>
          </a:p>
        </p:txBody>
      </p:sp>
      <p:sp>
        <p:nvSpPr>
          <p:cNvPr id="10" name="Rectangle 6"/>
          <p:cNvSpPr>
            <a:spLocks noChangeArrowheads="1"/>
          </p:cNvSpPr>
          <p:nvPr/>
        </p:nvSpPr>
        <p:spPr bwMode="auto">
          <a:xfrm>
            <a:off x="428626" y="1844675"/>
            <a:ext cx="3381374" cy="1936750"/>
          </a:xfrm>
          <a:prstGeom prst="rect">
            <a:avLst/>
          </a:prstGeom>
          <a:noFill/>
          <a:ln>
            <a:noFill/>
          </a:ln>
          <a:effectLst/>
          <a:extLst/>
        </p:spPr>
        <p:txBody>
          <a:bodyPr/>
          <a:lstStyle/>
          <a:p>
            <a:pPr marL="285750" lvl="1" indent="-285750">
              <a:spcBef>
                <a:spcPct val="20000"/>
              </a:spcBef>
              <a:buFont typeface="Arial" charset="0"/>
              <a:buChar char="•"/>
              <a:tabLst>
                <a:tab pos="4125913" algn="l"/>
              </a:tabLst>
              <a:defRPr/>
            </a:pPr>
            <a:r>
              <a:rPr lang="en-US" sz="1800" dirty="0">
                <a:solidFill>
                  <a:schemeClr val="bg2"/>
                </a:solidFill>
                <a:latin typeface="+mj-lt"/>
              </a:rPr>
              <a:t>Effects of thermal cycling </a:t>
            </a:r>
            <a:r>
              <a:rPr lang="en-US" sz="1800" dirty="0" smtClean="0">
                <a:solidFill>
                  <a:schemeClr val="bg2"/>
                </a:solidFill>
                <a:latin typeface="+mj-lt"/>
              </a:rPr>
              <a:t>and mold </a:t>
            </a:r>
            <a:r>
              <a:rPr lang="en-US" sz="1800" dirty="0">
                <a:solidFill>
                  <a:schemeClr val="bg2"/>
                </a:solidFill>
                <a:latin typeface="+mj-lt"/>
              </a:rPr>
              <a:t>area: after </a:t>
            </a:r>
            <a:r>
              <a:rPr lang="en-US" sz="1800" dirty="0" smtClean="0">
                <a:solidFill>
                  <a:schemeClr val="bg2"/>
                </a:solidFill>
                <a:latin typeface="+mj-lt"/>
              </a:rPr>
              <a:t>4,800 </a:t>
            </a:r>
            <a:r>
              <a:rPr lang="en-US" sz="1800" dirty="0">
                <a:solidFill>
                  <a:schemeClr val="bg2"/>
                </a:solidFill>
                <a:latin typeface="+mj-lt"/>
              </a:rPr>
              <a:t>cycles the greatest capacity loss rate for copper coils is </a:t>
            </a:r>
            <a:r>
              <a:rPr lang="en-US" sz="1800" dirty="0" smtClean="0">
                <a:solidFill>
                  <a:schemeClr val="bg2"/>
                </a:solidFill>
                <a:latin typeface="+mj-lt"/>
              </a:rPr>
              <a:t>5.8% </a:t>
            </a:r>
            <a:r>
              <a:rPr lang="en-US" sz="1800" dirty="0">
                <a:solidFill>
                  <a:schemeClr val="bg2"/>
                </a:solidFill>
                <a:latin typeface="+mj-lt"/>
              </a:rPr>
              <a:t>whereas for aluminum coils it is 27%, 3.7X that of </a:t>
            </a:r>
            <a:r>
              <a:rPr lang="en-US" sz="1800" dirty="0" smtClean="0">
                <a:solidFill>
                  <a:schemeClr val="bg2"/>
                </a:solidFill>
                <a:latin typeface="+mj-lt"/>
              </a:rPr>
              <a:t>copper.</a:t>
            </a:r>
            <a:r>
              <a:rPr lang="en-US" baseline="30000" dirty="0" smtClean="0">
                <a:solidFill>
                  <a:schemeClr val="bg2"/>
                </a:solidFill>
              </a:rPr>
              <a:t>(</a:t>
            </a:r>
            <a:r>
              <a:rPr lang="en-US" baseline="30000" dirty="0">
                <a:solidFill>
                  <a:schemeClr val="bg2"/>
                </a:solidFill>
              </a:rPr>
              <a:t>8)</a:t>
            </a:r>
          </a:p>
          <a:p>
            <a:pPr marL="0" lvl="1">
              <a:spcBef>
                <a:spcPct val="20000"/>
              </a:spcBef>
              <a:tabLst>
                <a:tab pos="4125913" algn="l"/>
              </a:tabLst>
              <a:defRPr/>
            </a:pPr>
            <a:r>
              <a:rPr lang="en-US" sz="1800" dirty="0" smtClean="0">
                <a:solidFill>
                  <a:schemeClr val="bg2"/>
                </a:solidFill>
                <a:latin typeface="+mj-lt"/>
              </a:rPr>
              <a:t> </a:t>
            </a:r>
            <a:endParaRPr lang="en-US" sz="1800" dirty="0">
              <a:solidFill>
                <a:schemeClr val="bg2"/>
              </a:solidFill>
              <a:latin typeface="+mj-lt"/>
            </a:endParaRPr>
          </a:p>
        </p:txBody>
      </p:sp>
      <p:sp>
        <p:nvSpPr>
          <p:cNvPr id="11" name="Text Box 7"/>
          <p:cNvSpPr txBox="1">
            <a:spLocks noChangeArrowheads="1"/>
          </p:cNvSpPr>
          <p:nvPr/>
        </p:nvSpPr>
        <p:spPr bwMode="auto">
          <a:xfrm>
            <a:off x="431799" y="3942298"/>
            <a:ext cx="3378201" cy="1754326"/>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marL="285750" indent="-285750" eaLnBrk="1" hangingPunct="1">
              <a:spcBef>
                <a:spcPct val="50000"/>
              </a:spcBef>
              <a:buFont typeface="Arial" pitchFamily="34" charset="0"/>
              <a:buChar char="•"/>
              <a:defRPr/>
            </a:pPr>
            <a:r>
              <a:rPr lang="en-US" sz="1800" dirty="0" smtClean="0">
                <a:solidFill>
                  <a:schemeClr val="bg2"/>
                </a:solidFill>
                <a:latin typeface="+mj-lt"/>
              </a:rPr>
              <a:t>This graph shows </a:t>
            </a:r>
            <a:r>
              <a:rPr lang="en-US" sz="1800" dirty="0" smtClean="0">
                <a:solidFill>
                  <a:schemeClr val="bg2"/>
                </a:solidFill>
              </a:rPr>
              <a:t>the </a:t>
            </a:r>
            <a:r>
              <a:rPr lang="en-US" sz="1800" dirty="0" smtClean="0">
                <a:solidFill>
                  <a:schemeClr val="bg2"/>
                </a:solidFill>
                <a:latin typeface="+mj-lt"/>
              </a:rPr>
              <a:t>nor-</a:t>
            </a:r>
            <a:r>
              <a:rPr lang="en-US" sz="1800" dirty="0" err="1" smtClean="0">
                <a:solidFill>
                  <a:schemeClr val="bg2"/>
                </a:solidFill>
                <a:latin typeface="+mj-lt"/>
              </a:rPr>
              <a:t>malized</a:t>
            </a:r>
            <a:r>
              <a:rPr lang="en-US" sz="1800" dirty="0" smtClean="0">
                <a:solidFill>
                  <a:schemeClr val="bg2"/>
                </a:solidFill>
                <a:latin typeface="+mj-lt"/>
              </a:rPr>
              <a:t> </a:t>
            </a:r>
            <a:r>
              <a:rPr lang="en-US" sz="1800" dirty="0" smtClean="0">
                <a:solidFill>
                  <a:schemeClr val="bg2"/>
                </a:solidFill>
                <a:latin typeface="+mj-lt"/>
              </a:rPr>
              <a:t>heat flow to number of cooling/heating cycles for aluminum coils and copper coils with mold areas 0%, 10%, 30% and 60%.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059" y="1846541"/>
            <a:ext cx="4651374" cy="341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428625" y="5848350"/>
            <a:ext cx="4432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sz="1200" i="1" dirty="0">
                <a:solidFill>
                  <a:schemeClr val="bg2"/>
                </a:solidFill>
              </a:rPr>
              <a:t>Note that </a:t>
            </a:r>
            <a:r>
              <a:rPr lang="en-US" sz="1200" i="1" dirty="0" smtClean="0">
                <a:solidFill>
                  <a:schemeClr val="bg2"/>
                </a:solidFill>
              </a:rPr>
              <a:t>4,800 </a:t>
            </a:r>
            <a:r>
              <a:rPr lang="en-US" sz="1200" i="1" dirty="0">
                <a:solidFill>
                  <a:schemeClr val="bg2"/>
                </a:solidFill>
              </a:rPr>
              <a:t>cycles is equivalent to </a:t>
            </a:r>
            <a:r>
              <a:rPr lang="en-US" sz="1200" i="1" dirty="0" smtClean="0">
                <a:solidFill>
                  <a:schemeClr val="bg2"/>
                </a:solidFill>
              </a:rPr>
              <a:t>four years </a:t>
            </a:r>
            <a:r>
              <a:rPr lang="en-US" sz="1200" i="1" dirty="0">
                <a:solidFill>
                  <a:schemeClr val="bg2"/>
                </a:solidFill>
              </a:rPr>
              <a:t>service life.</a:t>
            </a:r>
            <a:r>
              <a:rPr lang="en-US" sz="1200" i="1" baseline="30000" dirty="0">
                <a:solidFill>
                  <a:schemeClr val="bg2"/>
                </a:solidFill>
              </a:rPr>
              <a:t>(1)</a:t>
            </a:r>
            <a:endParaRPr lang="en-US" sz="1200" i="1" dirty="0">
              <a:solidFill>
                <a:schemeClr val="bg2"/>
              </a:solidFill>
            </a:endParaRPr>
          </a:p>
          <a:p>
            <a:pPr eaLnBrk="1" hangingPunct="1"/>
            <a:endParaRPr lang="en-US" sz="1200" i="1" dirty="0"/>
          </a:p>
        </p:txBody>
      </p:sp>
      <p:sp>
        <p:nvSpPr>
          <p:cNvPr id="3" name="Down Arrow 2"/>
          <p:cNvSpPr/>
          <p:nvPr/>
        </p:nvSpPr>
        <p:spPr>
          <a:xfrm>
            <a:off x="8587309" y="2283090"/>
            <a:ext cx="178130" cy="46313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smtClean="0"/>
          </a:p>
        </p:txBody>
      </p:sp>
      <p:sp>
        <p:nvSpPr>
          <p:cNvPr id="13" name="Down Arrow 12"/>
          <p:cNvSpPr/>
          <p:nvPr/>
        </p:nvSpPr>
        <p:spPr>
          <a:xfrm>
            <a:off x="8371575" y="2269240"/>
            <a:ext cx="180109" cy="187827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smtClean="0"/>
          </a:p>
        </p:txBody>
      </p:sp>
      <p:sp>
        <p:nvSpPr>
          <p:cNvPr id="6" name="TextBox 5"/>
          <p:cNvSpPr txBox="1"/>
          <p:nvPr/>
        </p:nvSpPr>
        <p:spPr>
          <a:xfrm>
            <a:off x="8588344" y="2793733"/>
            <a:ext cx="367087" cy="338554"/>
          </a:xfrm>
          <a:prstGeom prst="rect">
            <a:avLst/>
          </a:prstGeom>
          <a:noFill/>
        </p:spPr>
        <p:txBody>
          <a:bodyPr wrap="none" lIns="0" tIns="0" rIns="0" bIns="0" rtlCol="0">
            <a:spAutoFit/>
          </a:bodyPr>
          <a:lstStyle/>
          <a:p>
            <a:pPr algn="ctr"/>
            <a:r>
              <a:rPr lang="en-US" sz="1100" dirty="0" smtClean="0">
                <a:solidFill>
                  <a:schemeClr val="tx1">
                    <a:lumMod val="75000"/>
                    <a:lumOff val="25000"/>
                  </a:schemeClr>
                </a:solidFill>
              </a:rPr>
              <a:t>Cu </a:t>
            </a:r>
          </a:p>
          <a:p>
            <a:pPr algn="ctr"/>
            <a:r>
              <a:rPr lang="en-US" sz="1100" dirty="0" smtClean="0">
                <a:solidFill>
                  <a:schemeClr val="tx1">
                    <a:lumMod val="75000"/>
                    <a:lumOff val="25000"/>
                  </a:schemeClr>
                </a:solidFill>
              </a:rPr>
              <a:t>-5.7%</a:t>
            </a:r>
          </a:p>
        </p:txBody>
      </p:sp>
      <p:sp>
        <p:nvSpPr>
          <p:cNvPr id="14" name="TextBox 13"/>
          <p:cNvSpPr txBox="1"/>
          <p:nvPr/>
        </p:nvSpPr>
        <p:spPr>
          <a:xfrm>
            <a:off x="8558105" y="3991124"/>
            <a:ext cx="328616" cy="338554"/>
          </a:xfrm>
          <a:prstGeom prst="rect">
            <a:avLst/>
          </a:prstGeom>
          <a:noFill/>
        </p:spPr>
        <p:txBody>
          <a:bodyPr wrap="none" lIns="0" tIns="0" rIns="0" bIns="0" rtlCol="0">
            <a:spAutoFit/>
          </a:bodyPr>
          <a:lstStyle/>
          <a:p>
            <a:pPr algn="ctr"/>
            <a:r>
              <a:rPr lang="en-US" sz="1100" dirty="0" smtClean="0">
                <a:solidFill>
                  <a:schemeClr val="tx1">
                    <a:lumMod val="75000"/>
                    <a:lumOff val="25000"/>
                  </a:schemeClr>
                </a:solidFill>
              </a:rPr>
              <a:t>A</a:t>
            </a:r>
            <a:r>
              <a:rPr lang="en-US" sz="1100" dirty="0">
                <a:solidFill>
                  <a:schemeClr val="tx1">
                    <a:lumMod val="75000"/>
                    <a:lumOff val="25000"/>
                  </a:schemeClr>
                </a:solidFill>
              </a:rPr>
              <a:t>l</a:t>
            </a:r>
            <a:endParaRPr lang="en-US" sz="1100" dirty="0" smtClean="0">
              <a:solidFill>
                <a:schemeClr val="tx1">
                  <a:lumMod val="75000"/>
                  <a:lumOff val="25000"/>
                </a:schemeClr>
              </a:solidFill>
            </a:endParaRPr>
          </a:p>
          <a:p>
            <a:pPr algn="ctr"/>
            <a:r>
              <a:rPr lang="en-US" sz="1100" dirty="0" smtClean="0">
                <a:solidFill>
                  <a:schemeClr val="tx1">
                    <a:lumMod val="75000"/>
                    <a:lumOff val="25000"/>
                  </a:schemeClr>
                </a:solidFill>
              </a:rPr>
              <a:t>-27%</a:t>
            </a:r>
          </a:p>
        </p:txBody>
      </p:sp>
    </p:spTree>
    <p:extLst>
      <p:ext uri="{BB962C8B-B14F-4D97-AF65-F5344CB8AC3E}">
        <p14:creationId xmlns:p14="http://schemas.microsoft.com/office/powerpoint/2010/main" val="2906879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body" idx="1"/>
          </p:nvPr>
        </p:nvSpPr>
        <p:spPr>
          <a:xfrm>
            <a:off x="431800" y="1844675"/>
            <a:ext cx="8178800" cy="4441825"/>
          </a:xfrm>
          <a:extLst/>
        </p:spPr>
        <p:txBody>
          <a:bodyPr lIns="91440" tIns="45720" rIns="91440" bIns="45720"/>
          <a:lstStyle/>
          <a:p>
            <a:pPr marL="285750" lvl="2" indent="-285750" eaLnBrk="1" hangingPunct="1">
              <a:spcBef>
                <a:spcPct val="20000"/>
              </a:spcBef>
              <a:buFont typeface="Arial" pitchFamily="34" charset="0"/>
              <a:buChar char="•"/>
              <a:tabLst>
                <a:tab pos="4125913" algn="l"/>
              </a:tabLst>
              <a:defRPr/>
            </a:pPr>
            <a:r>
              <a:rPr lang="en-US" sz="1800" dirty="0" smtClean="0">
                <a:latin typeface="+mj-lt"/>
              </a:rPr>
              <a:t>Due to normal thermal cycling of heat exchangers</a:t>
            </a:r>
            <a:r>
              <a:rPr lang="en-US" sz="1800" b="1" dirty="0" smtClean="0">
                <a:latin typeface="+mj-lt"/>
              </a:rPr>
              <a:t> not </a:t>
            </a:r>
            <a:r>
              <a:rPr lang="en-US" sz="1800" dirty="0" smtClean="0">
                <a:latin typeface="+mj-lt"/>
              </a:rPr>
              <a:t>treated with mold, after 4,800 thermal cycles the copper coil had deteriorated to 94.2% of original heat flow and the aluminum-fin coil to 90.1</a:t>
            </a:r>
            <a:r>
              <a:rPr lang="en-US" sz="1800" dirty="0" smtClean="0">
                <a:latin typeface="+mj-lt"/>
              </a:rPr>
              <a:t>%. </a:t>
            </a:r>
            <a:endParaRPr lang="en-US" sz="1800" dirty="0" smtClean="0">
              <a:latin typeface="+mj-lt"/>
            </a:endParaRPr>
          </a:p>
          <a:p>
            <a:pPr marL="285750" lvl="2" indent="-285750" eaLnBrk="1" hangingPunct="1">
              <a:spcBef>
                <a:spcPct val="20000"/>
              </a:spcBef>
              <a:buFont typeface="Arial" pitchFamily="34" charset="0"/>
              <a:buChar char="•"/>
              <a:tabLst>
                <a:tab pos="4125913" algn="l"/>
              </a:tabLst>
              <a:defRPr/>
            </a:pPr>
            <a:r>
              <a:rPr lang="en-US" sz="1800" dirty="0" smtClean="0">
                <a:latin typeface="+mj-lt"/>
              </a:rPr>
              <a:t>Mold-treated copper coils exhibited no mold growth and showed no performance deterioration from </a:t>
            </a:r>
            <a:r>
              <a:rPr lang="en-US" sz="1800" dirty="0" smtClean="0">
                <a:latin typeface="+mj-lt"/>
              </a:rPr>
              <a:t>mold.</a:t>
            </a:r>
            <a:endParaRPr lang="en-US" sz="1800" dirty="0" smtClean="0">
              <a:latin typeface="+mj-lt"/>
            </a:endParaRPr>
          </a:p>
          <a:p>
            <a:pPr marL="285750" lvl="2" indent="-285750" eaLnBrk="1" hangingPunct="1">
              <a:spcBef>
                <a:spcPct val="20000"/>
              </a:spcBef>
              <a:buFont typeface="Arial" pitchFamily="34" charset="0"/>
              <a:buChar char="•"/>
              <a:tabLst>
                <a:tab pos="4125913" algn="l"/>
              </a:tabLst>
              <a:defRPr/>
            </a:pPr>
            <a:r>
              <a:rPr lang="en-US" sz="1800" dirty="0" smtClean="0">
                <a:latin typeface="+mj-lt"/>
              </a:rPr>
              <a:t>Mold-treated aluminum coils exhibited considerable mold growth of up to 60% of the frontal area and showed a 19% deterioration in heat flow rate </a:t>
            </a:r>
            <a:r>
              <a:rPr lang="en-US" sz="1800" dirty="0" smtClean="0">
                <a:latin typeface="+mj-lt"/>
              </a:rPr>
              <a:t>performance.</a:t>
            </a:r>
            <a:endParaRPr lang="en-US" sz="1800" dirty="0" smtClean="0">
              <a:latin typeface="+mj-lt"/>
            </a:endParaRPr>
          </a:p>
          <a:p>
            <a:pPr marL="285750" lvl="2" indent="-285750">
              <a:spcBef>
                <a:spcPct val="20000"/>
              </a:spcBef>
              <a:tabLst>
                <a:tab pos="4125913" algn="l"/>
              </a:tabLst>
              <a:defRPr/>
            </a:pPr>
            <a:r>
              <a:rPr lang="en-US" sz="1800" dirty="0" smtClean="0">
                <a:latin typeface="+mj-lt"/>
              </a:rPr>
              <a:t>Combining mold growth and normal deterioration from thermal cycling, aluminum-fin coils have the greatest potential for capacity loss—a</a:t>
            </a:r>
            <a:r>
              <a:rPr lang="en-US" sz="1800" dirty="0" smtClean="0"/>
              <a:t>fter 4,800 cycles (four-year equivalent):</a:t>
            </a:r>
          </a:p>
          <a:p>
            <a:pPr marL="628650" lvl="3" indent="-269875">
              <a:spcBef>
                <a:spcPct val="20000"/>
              </a:spcBef>
              <a:tabLst>
                <a:tab pos="4125913" algn="l"/>
              </a:tabLst>
              <a:defRPr/>
            </a:pPr>
            <a:r>
              <a:rPr lang="en-US" sz="1600" dirty="0" smtClean="0"/>
              <a:t>The </a:t>
            </a:r>
            <a:r>
              <a:rPr lang="en-US" sz="1600" dirty="0"/>
              <a:t>greatest capacity loss rate for copper coils is </a:t>
            </a:r>
            <a:r>
              <a:rPr lang="en-US" sz="1600" dirty="0" smtClean="0"/>
              <a:t>5.8% </a:t>
            </a:r>
            <a:endParaRPr lang="en-US" sz="1600" dirty="0"/>
          </a:p>
          <a:p>
            <a:pPr marL="628650" lvl="3" indent="-269875">
              <a:spcBef>
                <a:spcPct val="20000"/>
              </a:spcBef>
              <a:tabLst>
                <a:tab pos="4125913" algn="l"/>
              </a:tabLst>
              <a:defRPr/>
            </a:pPr>
            <a:r>
              <a:rPr lang="en-US" sz="1600" dirty="0" smtClean="0"/>
              <a:t>For </a:t>
            </a:r>
            <a:r>
              <a:rPr lang="en-US" sz="1600" dirty="0"/>
              <a:t>aluminum coils it is 27%, 3.7 times greater than all-copper </a:t>
            </a:r>
            <a:r>
              <a:rPr lang="en-US" sz="1600" dirty="0" smtClean="0"/>
              <a:t>coils </a:t>
            </a:r>
            <a:r>
              <a:rPr lang="en-US" sz="1600" baseline="30000" dirty="0"/>
              <a:t>(8)</a:t>
            </a:r>
          </a:p>
          <a:p>
            <a:pPr marL="346075" lvl="2" indent="-346075" eaLnBrk="1" hangingPunct="1">
              <a:spcBef>
                <a:spcPct val="20000"/>
              </a:spcBef>
              <a:buFont typeface="Arial" pitchFamily="34" charset="0"/>
              <a:buChar char="•"/>
              <a:tabLst>
                <a:tab pos="4125913" algn="l"/>
              </a:tabLst>
              <a:defRPr/>
            </a:pPr>
            <a:endParaRPr lang="en-US" sz="1800" dirty="0" smtClean="0">
              <a:latin typeface="+mj-lt"/>
            </a:endParaRPr>
          </a:p>
        </p:txBody>
      </p:sp>
      <p:sp>
        <p:nvSpPr>
          <p:cNvPr id="2" name="Footer Placeholder 1"/>
          <p:cNvSpPr>
            <a:spLocks noGrp="1"/>
          </p:cNvSpPr>
          <p:nvPr>
            <p:ph type="ftr" sz="quarter" idx="11"/>
          </p:nvPr>
        </p:nvSpPr>
        <p:spPr/>
        <p:txBody>
          <a:bodyPr/>
          <a:lstStyle/>
          <a:p>
            <a:r>
              <a:rPr lang="en-US" dirty="0" smtClean="0"/>
              <a:t>|  Societal Benefits of Copper in Air Conditioning</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24</a:t>
            </a:fld>
            <a:endParaRPr lang="en-US" dirty="0"/>
          </a:p>
        </p:txBody>
      </p:sp>
      <p:sp>
        <p:nvSpPr>
          <p:cNvPr id="4" name="Title 3"/>
          <p:cNvSpPr>
            <a:spLocks noGrp="1"/>
          </p:cNvSpPr>
          <p:nvPr>
            <p:ph type="title"/>
          </p:nvPr>
        </p:nvSpPr>
        <p:spPr>
          <a:xfrm>
            <a:off x="431801" y="414336"/>
            <a:ext cx="7540624" cy="852489"/>
          </a:xfrm>
        </p:spPr>
        <p:txBody>
          <a:bodyPr>
            <a:noAutofit/>
          </a:bodyPr>
          <a:lstStyle/>
          <a:p>
            <a:r>
              <a:rPr lang="en-US" sz="2200" dirty="0"/>
              <a:t>Long-term effects of mold growth and thermal cycling on HVAC energy-efficiency performance (cont.)</a:t>
            </a:r>
            <a:br>
              <a:rPr lang="en-US" sz="2200" dirty="0"/>
            </a:br>
            <a:endParaRPr lang="en-US" sz="2200" dirty="0"/>
          </a:p>
        </p:txBody>
      </p:sp>
      <p:sp>
        <p:nvSpPr>
          <p:cNvPr id="7" name="Title 1"/>
          <p:cNvSpPr txBox="1">
            <a:spLocks/>
          </p:cNvSpPr>
          <p:nvPr/>
        </p:nvSpPr>
        <p:spPr>
          <a:xfrm>
            <a:off x="1019175" y="601661"/>
            <a:ext cx="7264400" cy="85248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600" b="1" kern="1200">
                <a:solidFill>
                  <a:schemeClr val="tx2"/>
                </a:solidFill>
                <a:latin typeface="Arial" pitchFamily="34" charset="0"/>
                <a:ea typeface="+mj-ea"/>
                <a:cs typeface="Arial" pitchFamily="34" charset="0"/>
              </a:defRPr>
            </a:lvl1pPr>
          </a:lstStyle>
          <a:p>
            <a:endParaRPr lang="en-US" sz="2200" dirty="0"/>
          </a:p>
        </p:txBody>
      </p:sp>
    </p:spTree>
    <p:extLst>
      <p:ext uri="{BB962C8B-B14F-4D97-AF65-F5344CB8AC3E}">
        <p14:creationId xmlns:p14="http://schemas.microsoft.com/office/powerpoint/2010/main" val="1415342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31801" y="414336"/>
            <a:ext cx="7492999" cy="852489"/>
          </a:xfrm>
        </p:spPr>
        <p:txBody>
          <a:bodyPr>
            <a:normAutofit/>
          </a:bodyPr>
          <a:lstStyle/>
          <a:p>
            <a:pPr eaLnBrk="1" hangingPunct="1"/>
            <a:r>
              <a:rPr lang="en-US" dirty="0" smtClean="0"/>
              <a:t>Market opportunities for Antimicrobial Copper</a:t>
            </a:r>
            <a:r>
              <a:rPr lang="en-US" baseline="30000" dirty="0" smtClean="0"/>
              <a:t>®</a:t>
            </a:r>
            <a:r>
              <a:rPr lang="en-US" dirty="0" smtClean="0"/>
              <a:t> HVAC components </a:t>
            </a:r>
          </a:p>
        </p:txBody>
      </p:sp>
      <p:sp>
        <p:nvSpPr>
          <p:cNvPr id="50180" name="Rectangle 4"/>
          <p:cNvSpPr>
            <a:spLocks noGrp="1" noChangeArrowheads="1"/>
          </p:cNvSpPr>
          <p:nvPr>
            <p:ph type="body" idx="1"/>
          </p:nvPr>
        </p:nvSpPr>
        <p:spPr>
          <a:xfrm>
            <a:off x="431800" y="1844674"/>
            <a:ext cx="8280400" cy="1114425"/>
          </a:xfrm>
          <a:extLst/>
        </p:spPr>
        <p:txBody>
          <a:bodyPr lIns="91440" tIns="45720" rIns="91440" bIns="45720">
            <a:normAutofit/>
          </a:bodyPr>
          <a:lstStyle/>
          <a:p>
            <a:pPr lvl="1">
              <a:spcBef>
                <a:spcPct val="20000"/>
              </a:spcBef>
              <a:spcAft>
                <a:spcPct val="0"/>
              </a:spcAft>
              <a:defRPr/>
            </a:pPr>
            <a:r>
              <a:rPr lang="en-US" dirty="0" smtClean="0">
                <a:latin typeface="+mj-lt"/>
              </a:rPr>
              <a:t>Health care facilities and public spaces where air quality is a concern, currently use ultraviolet germicidal irradiation (UVGI) to purify air </a:t>
            </a:r>
            <a:r>
              <a:rPr lang="en-US" baseline="30000" dirty="0" smtClean="0"/>
              <a:t>(9)</a:t>
            </a:r>
            <a:endParaRPr lang="en-US" baseline="30000" dirty="0"/>
          </a:p>
          <a:p>
            <a:pPr lvl="1" eaLnBrk="1" hangingPunct="1">
              <a:spcBef>
                <a:spcPct val="20000"/>
              </a:spcBef>
              <a:spcAft>
                <a:spcPct val="0"/>
              </a:spcAft>
              <a:defRPr/>
            </a:pPr>
            <a:endParaRPr lang="en-US" dirty="0" smtClean="0">
              <a:latin typeface="+mj-lt"/>
            </a:endParaRPr>
          </a:p>
        </p:txBody>
      </p:sp>
      <p:pic>
        <p:nvPicPr>
          <p:cNvPr id="61444" name="Picture 6" descr="C:\Data\Exel\Reference Material\Antimicrobial_2012\uvinstallation1.jpeg"/>
          <p:cNvPicPr>
            <a:picLocks noChangeAspect="1" noChangeArrowheads="1"/>
          </p:cNvPicPr>
          <p:nvPr/>
        </p:nvPicPr>
        <p:blipFill rotWithShape="1">
          <a:blip r:embed="rId2">
            <a:extLst>
              <a:ext uri="{28A0092B-C50C-407E-A947-70E740481C1C}">
                <a14:useLocalDpi xmlns:a14="http://schemas.microsoft.com/office/drawing/2010/main" val="0"/>
              </a:ext>
            </a:extLst>
          </a:blip>
          <a:srcRect b="3428"/>
          <a:stretch/>
        </p:blipFill>
        <p:spPr bwMode="auto">
          <a:xfrm>
            <a:off x="903288" y="2630488"/>
            <a:ext cx="25431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7"/>
          <p:cNvSpPr txBox="1">
            <a:spLocks noChangeArrowheads="1"/>
          </p:cNvSpPr>
          <p:nvPr/>
        </p:nvSpPr>
        <p:spPr bwMode="auto">
          <a:xfrm>
            <a:off x="3657600" y="3429000"/>
            <a:ext cx="1847850" cy="1323439"/>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defRPr/>
            </a:pPr>
            <a:r>
              <a:rPr lang="en-US" sz="1600" i="1" dirty="0" smtClean="0">
                <a:solidFill>
                  <a:schemeClr val="bg2"/>
                </a:solidFill>
                <a:latin typeface="+mj-lt"/>
              </a:rPr>
              <a:t>UV-C (280 – 100nm) lamps irradiating fan, plenum and cooling coils</a:t>
            </a:r>
          </a:p>
        </p:txBody>
      </p:sp>
      <p:pic>
        <p:nvPicPr>
          <p:cNvPr id="61446" name="Picture 8" descr="C:\Data\Exel\Reference Material\Antimicrobial_2012\cs-standard-photo.jpeg"/>
          <p:cNvPicPr>
            <a:picLocks noChangeAspect="1" noChangeArrowheads="1"/>
          </p:cNvPicPr>
          <p:nvPr/>
        </p:nvPicPr>
        <p:blipFill rotWithShape="1">
          <a:blip r:embed="rId3">
            <a:extLst>
              <a:ext uri="{28A0092B-C50C-407E-A947-70E740481C1C}">
                <a14:useLocalDpi xmlns:a14="http://schemas.microsoft.com/office/drawing/2010/main" val="0"/>
              </a:ext>
            </a:extLst>
          </a:blip>
          <a:srcRect l="13220" r="4712"/>
          <a:stretch/>
        </p:blipFill>
        <p:spPr bwMode="auto">
          <a:xfrm>
            <a:off x="5671344" y="2630488"/>
            <a:ext cx="26955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Text Box 10"/>
          <p:cNvSpPr txBox="1">
            <a:spLocks noChangeArrowheads="1"/>
          </p:cNvSpPr>
          <p:nvPr/>
        </p:nvSpPr>
        <p:spPr bwMode="auto">
          <a:xfrm>
            <a:off x="601663" y="5918200"/>
            <a:ext cx="3008312" cy="400110"/>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defRPr/>
            </a:pPr>
            <a:r>
              <a:rPr lang="en-US" sz="1000" dirty="0" smtClean="0">
                <a:solidFill>
                  <a:schemeClr val="bg2"/>
                </a:solidFill>
                <a:latin typeface="+mj-lt"/>
              </a:rPr>
              <a:t>Source: Applied Concepts &amp; Technologies Corp. (http://www.actcorp.net/uvgi.htm)</a:t>
            </a:r>
          </a:p>
        </p:txBody>
      </p:sp>
      <p:sp>
        <p:nvSpPr>
          <p:cNvPr id="50186" name="Text Box 11"/>
          <p:cNvSpPr txBox="1">
            <a:spLocks noChangeArrowheads="1"/>
          </p:cNvSpPr>
          <p:nvPr/>
        </p:nvSpPr>
        <p:spPr bwMode="auto">
          <a:xfrm>
            <a:off x="5326063" y="5918200"/>
            <a:ext cx="3386138" cy="400110"/>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defRPr/>
            </a:pPr>
            <a:r>
              <a:rPr lang="en-US" sz="1000" dirty="0" smtClean="0">
                <a:solidFill>
                  <a:schemeClr val="bg2"/>
                </a:solidFill>
                <a:latin typeface="+mj-lt"/>
              </a:rPr>
              <a:t>Source: Fresh-Aire UV, div. of Triatomic Environmental (http://www.freshaireuv.com/cs-standard.html)</a:t>
            </a:r>
          </a:p>
        </p:txBody>
      </p:sp>
      <p:sp>
        <p:nvSpPr>
          <p:cNvPr id="2" name="Footer Placeholder 1"/>
          <p:cNvSpPr>
            <a:spLocks noGrp="1"/>
          </p:cNvSpPr>
          <p:nvPr>
            <p:ph type="ftr" sz="quarter" idx="11"/>
          </p:nvPr>
        </p:nvSpPr>
        <p:spPr/>
        <p:txBody>
          <a:bodyPr/>
          <a:lstStyle/>
          <a:p>
            <a:r>
              <a:rPr lang="en-US" dirty="0" smtClean="0"/>
              <a:t>|  Societal Benefits of Copper in Air Conditioning</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25</a:t>
            </a:fld>
            <a:endParaRPr lang="en-US" dirty="0"/>
          </a:p>
        </p:txBody>
      </p:sp>
    </p:spTree>
    <p:extLst>
      <p:ext uri="{BB962C8B-B14F-4D97-AF65-F5344CB8AC3E}">
        <p14:creationId xmlns:p14="http://schemas.microsoft.com/office/powerpoint/2010/main" val="3592135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31801" y="404811"/>
            <a:ext cx="7750298" cy="852489"/>
          </a:xfrm>
        </p:spPr>
        <p:txBody>
          <a:bodyPr>
            <a:normAutofit/>
          </a:bodyPr>
          <a:lstStyle/>
          <a:p>
            <a:r>
              <a:rPr lang="en-US" dirty="0"/>
              <a:t>Market opportunities for Antimicrobial Copper</a:t>
            </a:r>
            <a:r>
              <a:rPr lang="en-US" baseline="30000" dirty="0"/>
              <a:t>®</a:t>
            </a:r>
            <a:r>
              <a:rPr lang="en-US" dirty="0"/>
              <a:t> HVAC components </a:t>
            </a:r>
            <a:r>
              <a:rPr lang="en-US" dirty="0" smtClean="0"/>
              <a:t>(cont.)</a:t>
            </a:r>
          </a:p>
        </p:txBody>
      </p:sp>
      <p:sp>
        <p:nvSpPr>
          <p:cNvPr id="51204" name="Rectangle 4"/>
          <p:cNvSpPr>
            <a:spLocks noGrp="1" noChangeArrowheads="1"/>
          </p:cNvSpPr>
          <p:nvPr>
            <p:ph type="body" idx="1"/>
          </p:nvPr>
        </p:nvSpPr>
        <p:spPr>
          <a:xfrm>
            <a:off x="409575" y="1844675"/>
            <a:ext cx="8178800" cy="914400"/>
          </a:xfrm>
          <a:extLst/>
        </p:spPr>
        <p:txBody>
          <a:bodyPr lIns="91440" tIns="45720" rIns="91440" bIns="45720">
            <a:normAutofit/>
          </a:bodyPr>
          <a:lstStyle/>
          <a:p>
            <a:pPr lvl="1" eaLnBrk="1" hangingPunct="1">
              <a:spcBef>
                <a:spcPct val="20000"/>
              </a:spcBef>
              <a:spcAft>
                <a:spcPct val="0"/>
              </a:spcAft>
              <a:defRPr/>
            </a:pPr>
            <a:r>
              <a:rPr lang="en-US" dirty="0" smtClean="0">
                <a:latin typeface="+mj-lt"/>
              </a:rPr>
              <a:t>Upper air UVGI units are also common to combat infectious airborne agents </a:t>
            </a:r>
            <a:r>
              <a:rPr lang="en-US" baseline="30000" dirty="0" smtClean="0">
                <a:latin typeface="+mj-lt"/>
              </a:rPr>
              <a:t>(</a:t>
            </a:r>
            <a:r>
              <a:rPr lang="en-US" baseline="30000" dirty="0">
                <a:latin typeface="+mj-lt"/>
              </a:rPr>
              <a:t>8</a:t>
            </a:r>
            <a:r>
              <a:rPr lang="en-US" baseline="30000" dirty="0" smtClean="0">
                <a:latin typeface="+mj-lt"/>
              </a:rPr>
              <a:t>,9)</a:t>
            </a:r>
            <a:endParaRPr lang="en-US" dirty="0" smtClean="0">
              <a:latin typeface="+mj-lt"/>
            </a:endParaRPr>
          </a:p>
        </p:txBody>
      </p:sp>
      <p:pic>
        <p:nvPicPr>
          <p:cNvPr id="62468" name="Picture 8" descr="C:\Data\Exel\Reference Material\Antimicrobial_2012\Upper air UVGI in TB ctr_9_NardellPhoto1.jpg"/>
          <p:cNvPicPr>
            <a:picLocks noChangeAspect="1" noChangeArrowheads="1"/>
          </p:cNvPicPr>
          <p:nvPr/>
        </p:nvPicPr>
        <p:blipFill>
          <a:blip r:embed="rId2">
            <a:extLst>
              <a:ext uri="{28A0092B-C50C-407E-A947-70E740481C1C}">
                <a14:useLocalDpi xmlns:a14="http://schemas.microsoft.com/office/drawing/2010/main" val="0"/>
              </a:ext>
            </a:extLst>
          </a:blip>
          <a:srcRect t="19460"/>
          <a:stretch>
            <a:fillRect/>
          </a:stretch>
        </p:blipFill>
        <p:spPr bwMode="auto">
          <a:xfrm>
            <a:off x="3244850" y="2571750"/>
            <a:ext cx="5473700"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6" name="Text Box 9"/>
          <p:cNvSpPr txBox="1">
            <a:spLocks noChangeArrowheads="1"/>
          </p:cNvSpPr>
          <p:nvPr/>
        </p:nvSpPr>
        <p:spPr bwMode="auto">
          <a:xfrm>
            <a:off x="346075" y="3629025"/>
            <a:ext cx="2476500" cy="1323439"/>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r" eaLnBrk="1" hangingPunct="1">
              <a:spcBef>
                <a:spcPct val="50000"/>
              </a:spcBef>
              <a:defRPr/>
            </a:pPr>
            <a:r>
              <a:rPr lang="en-US" sz="1600" i="1" dirty="0" smtClean="0">
                <a:solidFill>
                  <a:schemeClr val="bg2"/>
                </a:solidFill>
                <a:latin typeface="+mj-lt"/>
              </a:rPr>
              <a:t>Note UVGI fixtures located on upper wall directly below air vents in this TB shelter in New York City</a:t>
            </a:r>
            <a:r>
              <a:rPr lang="en-US" sz="1600" i="1" baseline="30000" dirty="0" smtClean="0">
                <a:solidFill>
                  <a:schemeClr val="bg2"/>
                </a:solidFill>
                <a:latin typeface="+mj-lt"/>
              </a:rPr>
              <a:t>(8)</a:t>
            </a:r>
            <a:r>
              <a:rPr lang="en-US" sz="1600" i="1" dirty="0" smtClean="0">
                <a:solidFill>
                  <a:schemeClr val="bg2"/>
                </a:solidFill>
                <a:latin typeface="+mj-lt"/>
              </a:rPr>
              <a:t>.</a:t>
            </a:r>
          </a:p>
        </p:txBody>
      </p:sp>
      <p:sp>
        <p:nvSpPr>
          <p:cNvPr id="62470" name="Line 10"/>
          <p:cNvSpPr>
            <a:spLocks noChangeShapeType="1"/>
          </p:cNvSpPr>
          <p:nvPr/>
        </p:nvSpPr>
        <p:spPr bwMode="auto">
          <a:xfrm flipV="1">
            <a:off x="2806700" y="3644900"/>
            <a:ext cx="1930400" cy="3429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2471" name="Line 11"/>
          <p:cNvSpPr>
            <a:spLocks noChangeShapeType="1"/>
          </p:cNvSpPr>
          <p:nvPr/>
        </p:nvSpPr>
        <p:spPr bwMode="auto">
          <a:xfrm flipV="1">
            <a:off x="2908300" y="3619500"/>
            <a:ext cx="3238500" cy="787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Footer Placeholder 1"/>
          <p:cNvSpPr>
            <a:spLocks noGrp="1"/>
          </p:cNvSpPr>
          <p:nvPr>
            <p:ph type="ftr" sz="quarter" idx="11"/>
          </p:nvPr>
        </p:nvSpPr>
        <p:spPr/>
        <p:txBody>
          <a:bodyPr/>
          <a:lstStyle/>
          <a:p>
            <a:r>
              <a:rPr lang="en-US" dirty="0" smtClean="0"/>
              <a:t>|  Societal Benefits of Copper in Air Conditioning</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26</a:t>
            </a:fld>
            <a:endParaRPr lang="en-US" dirty="0"/>
          </a:p>
        </p:txBody>
      </p:sp>
    </p:spTree>
    <p:extLst>
      <p:ext uri="{BB962C8B-B14F-4D97-AF65-F5344CB8AC3E}">
        <p14:creationId xmlns:p14="http://schemas.microsoft.com/office/powerpoint/2010/main" val="2663989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31801" y="404811"/>
            <a:ext cx="7738422" cy="852489"/>
          </a:xfrm>
        </p:spPr>
        <p:txBody>
          <a:bodyPr>
            <a:normAutofit/>
          </a:bodyPr>
          <a:lstStyle/>
          <a:p>
            <a:r>
              <a:rPr lang="en-US" dirty="0"/>
              <a:t>Market opportunities for Antimicrobial Copper</a:t>
            </a:r>
            <a:r>
              <a:rPr lang="en-US" baseline="30000" dirty="0"/>
              <a:t>®</a:t>
            </a:r>
            <a:r>
              <a:rPr lang="en-US" dirty="0"/>
              <a:t> HVAC components </a:t>
            </a:r>
            <a:r>
              <a:rPr lang="en-US" dirty="0" smtClean="0"/>
              <a:t>(cont.)</a:t>
            </a:r>
          </a:p>
        </p:txBody>
      </p:sp>
      <p:sp>
        <p:nvSpPr>
          <p:cNvPr id="52228" name="Rectangle 4"/>
          <p:cNvSpPr>
            <a:spLocks noGrp="1" noChangeArrowheads="1"/>
          </p:cNvSpPr>
          <p:nvPr>
            <p:ph type="body" idx="1"/>
          </p:nvPr>
        </p:nvSpPr>
        <p:spPr>
          <a:xfrm>
            <a:off x="428624" y="1844675"/>
            <a:ext cx="8302625" cy="4762500"/>
          </a:xfrm>
          <a:extLst/>
        </p:spPr>
        <p:txBody>
          <a:bodyPr lIns="91440" tIns="45720" rIns="91440" bIns="45720"/>
          <a:lstStyle/>
          <a:p>
            <a:pPr lvl="1" eaLnBrk="1" hangingPunct="1">
              <a:spcBef>
                <a:spcPts val="400"/>
              </a:spcBef>
              <a:spcAft>
                <a:spcPts val="400"/>
              </a:spcAft>
              <a:defRPr/>
            </a:pPr>
            <a:r>
              <a:rPr lang="en-US" dirty="0" smtClean="0">
                <a:latin typeface="+mj-lt"/>
              </a:rPr>
              <a:t>Antimicrobial Copper HVAC coils have the potential to replace UVGI </a:t>
            </a:r>
            <a:r>
              <a:rPr lang="en-US" dirty="0" smtClean="0">
                <a:latin typeface="+mj-lt"/>
              </a:rPr>
              <a:t>units.</a:t>
            </a:r>
            <a:endParaRPr lang="en-US" dirty="0" smtClean="0">
              <a:latin typeface="+mj-lt"/>
            </a:endParaRPr>
          </a:p>
          <a:p>
            <a:pPr marL="635000" lvl="2" indent="-274638" eaLnBrk="1" hangingPunct="1">
              <a:spcBef>
                <a:spcPts val="400"/>
              </a:spcBef>
              <a:spcAft>
                <a:spcPts val="400"/>
              </a:spcAft>
              <a:buFont typeface="Arial" pitchFamily="34" charset="0"/>
              <a:buChar char="•"/>
              <a:tabLst>
                <a:tab pos="4125913" algn="l"/>
              </a:tabLst>
              <a:defRPr/>
            </a:pPr>
            <a:r>
              <a:rPr lang="en-US" dirty="0" smtClean="0">
                <a:latin typeface="+mj-lt"/>
              </a:rPr>
              <a:t>Copper is a more effective antimicrobial agent than UV-C light.</a:t>
            </a:r>
          </a:p>
          <a:p>
            <a:pPr marL="635000" lvl="2" indent="-274638" eaLnBrk="1" hangingPunct="1">
              <a:spcBef>
                <a:spcPts val="400"/>
              </a:spcBef>
              <a:spcAft>
                <a:spcPts val="400"/>
              </a:spcAft>
              <a:buFont typeface="Arial" pitchFamily="34" charset="0"/>
              <a:buChar char="•"/>
              <a:tabLst>
                <a:tab pos="4125913" algn="l"/>
              </a:tabLst>
              <a:defRPr/>
            </a:pPr>
            <a:r>
              <a:rPr lang="en-US" dirty="0" smtClean="0">
                <a:latin typeface="+mj-lt"/>
              </a:rPr>
              <a:t>UVGI units have maintenance issues:</a:t>
            </a:r>
          </a:p>
          <a:p>
            <a:pPr marL="1028700" lvl="3" indent="-273050" eaLnBrk="1" hangingPunct="1">
              <a:spcBef>
                <a:spcPts val="400"/>
              </a:spcBef>
              <a:spcAft>
                <a:spcPts val="400"/>
              </a:spcAft>
              <a:tabLst>
                <a:tab pos="4125913" algn="l"/>
              </a:tabLst>
              <a:defRPr/>
            </a:pPr>
            <a:r>
              <a:rPr lang="en-US" dirty="0" smtClean="0">
                <a:latin typeface="+mj-lt"/>
              </a:rPr>
              <a:t>Burn-in time for new UV lamps</a:t>
            </a:r>
          </a:p>
          <a:p>
            <a:pPr marL="1028700" lvl="3" indent="-273050" eaLnBrk="1" hangingPunct="1">
              <a:spcBef>
                <a:spcPts val="400"/>
              </a:spcBef>
              <a:spcAft>
                <a:spcPts val="400"/>
              </a:spcAft>
              <a:tabLst>
                <a:tab pos="4125913" algn="l"/>
              </a:tabLst>
              <a:defRPr/>
            </a:pPr>
            <a:r>
              <a:rPr lang="en-US" dirty="0" smtClean="0">
                <a:latin typeface="+mj-lt"/>
              </a:rPr>
              <a:t>Dust blocks UV light and reduces effectiveness</a:t>
            </a:r>
          </a:p>
          <a:p>
            <a:pPr marL="1028700" lvl="3" indent="-273050" eaLnBrk="1" hangingPunct="1">
              <a:spcBef>
                <a:spcPts val="400"/>
              </a:spcBef>
              <a:spcAft>
                <a:spcPts val="400"/>
              </a:spcAft>
              <a:tabLst>
                <a:tab pos="4125913" algn="l"/>
              </a:tabLst>
              <a:defRPr/>
            </a:pPr>
            <a:r>
              <a:rPr lang="en-US" dirty="0" smtClean="0">
                <a:latin typeface="+mj-lt"/>
              </a:rPr>
              <a:t>UV lamps become weak after prolonged use</a:t>
            </a:r>
          </a:p>
          <a:p>
            <a:pPr marL="1028700" lvl="3" indent="-273050" eaLnBrk="1" hangingPunct="1">
              <a:spcBef>
                <a:spcPts val="400"/>
              </a:spcBef>
              <a:spcAft>
                <a:spcPts val="400"/>
              </a:spcAft>
              <a:tabLst>
                <a:tab pos="4125913" algn="l"/>
              </a:tabLst>
              <a:defRPr/>
            </a:pPr>
            <a:r>
              <a:rPr lang="en-US" dirty="0">
                <a:latin typeface="+mj-lt"/>
              </a:rPr>
              <a:t>D</a:t>
            </a:r>
            <a:r>
              <a:rPr lang="en-US" dirty="0" smtClean="0">
                <a:latin typeface="+mj-lt"/>
              </a:rPr>
              <a:t>ifficult to determine when a UV lamp is no longer effective</a:t>
            </a:r>
          </a:p>
          <a:p>
            <a:pPr lvl="1" eaLnBrk="1" hangingPunct="1">
              <a:spcBef>
                <a:spcPts val="400"/>
              </a:spcBef>
              <a:spcAft>
                <a:spcPts val="400"/>
              </a:spcAft>
              <a:defRPr/>
            </a:pPr>
            <a:r>
              <a:rPr lang="en-US" dirty="0" smtClean="0">
                <a:latin typeface="+mj-lt"/>
              </a:rPr>
              <a:t>Development and testing is required to prove the cost effectiveness of copper HVAC </a:t>
            </a:r>
            <a:r>
              <a:rPr lang="en-US" dirty="0" smtClean="0">
                <a:latin typeface="+mj-lt"/>
              </a:rPr>
              <a:t>components.</a:t>
            </a:r>
            <a:endParaRPr lang="en-US" dirty="0" smtClean="0">
              <a:latin typeface="+mj-lt"/>
            </a:endParaRPr>
          </a:p>
          <a:p>
            <a:pPr lvl="1" eaLnBrk="1" hangingPunct="1">
              <a:spcBef>
                <a:spcPts val="400"/>
              </a:spcBef>
              <a:spcAft>
                <a:spcPts val="400"/>
              </a:spcAft>
              <a:defRPr/>
            </a:pPr>
            <a:r>
              <a:rPr lang="en-US" dirty="0" smtClean="0">
                <a:latin typeface="+mj-lt"/>
              </a:rPr>
              <a:t>Commercial companies are willing to partner with the Copper </a:t>
            </a:r>
            <a:r>
              <a:rPr lang="en-US" dirty="0" smtClean="0">
                <a:latin typeface="+mj-lt"/>
              </a:rPr>
              <a:t>Alliance™ </a:t>
            </a:r>
            <a:r>
              <a:rPr lang="en-US" dirty="0" smtClean="0">
                <a:latin typeface="+mj-lt"/>
              </a:rPr>
              <a:t>to study and promote copper HVAC </a:t>
            </a:r>
            <a:r>
              <a:rPr lang="en-US" dirty="0" smtClean="0">
                <a:latin typeface="+mj-lt"/>
              </a:rPr>
              <a:t>components.</a:t>
            </a:r>
            <a:endParaRPr lang="en-US" dirty="0" smtClean="0">
              <a:latin typeface="+mj-lt"/>
            </a:endParaRPr>
          </a:p>
        </p:txBody>
      </p:sp>
      <p:sp>
        <p:nvSpPr>
          <p:cNvPr id="2" name="Footer Placeholder 1"/>
          <p:cNvSpPr>
            <a:spLocks noGrp="1"/>
          </p:cNvSpPr>
          <p:nvPr>
            <p:ph type="ftr" sz="quarter" idx="11"/>
          </p:nvPr>
        </p:nvSpPr>
        <p:spPr/>
        <p:txBody>
          <a:bodyPr/>
          <a:lstStyle/>
          <a:p>
            <a:r>
              <a:rPr lang="en-US" dirty="0" smtClean="0"/>
              <a:t>|  Societal Benefits of Copper in Air Conditioning</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27</a:t>
            </a:fld>
            <a:endParaRPr lang="en-US" dirty="0"/>
          </a:p>
        </p:txBody>
      </p:sp>
    </p:spTree>
    <p:extLst>
      <p:ext uri="{BB962C8B-B14F-4D97-AF65-F5344CB8AC3E}">
        <p14:creationId xmlns:p14="http://schemas.microsoft.com/office/powerpoint/2010/main" val="1512081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r>
              <a:rPr lang="en-US" dirty="0" smtClean="0"/>
              <a:t>In conclusion</a:t>
            </a:r>
          </a:p>
        </p:txBody>
      </p:sp>
      <p:sp>
        <p:nvSpPr>
          <p:cNvPr id="55300" name="Rectangle 4"/>
          <p:cNvSpPr>
            <a:spLocks noGrp="1" noChangeArrowheads="1"/>
          </p:cNvSpPr>
          <p:nvPr>
            <p:ph type="body" idx="1"/>
          </p:nvPr>
        </p:nvSpPr>
        <p:spPr>
          <a:xfrm>
            <a:off x="431800" y="1847399"/>
            <a:ext cx="8280400" cy="4632325"/>
          </a:xfrm>
          <a:extLst/>
        </p:spPr>
        <p:txBody>
          <a:bodyPr lIns="91440" tIns="45720" rIns="91440" bIns="45720">
            <a:normAutofit/>
          </a:bodyPr>
          <a:lstStyle/>
          <a:p>
            <a:pPr marL="343262" lvl="1" indent="-342900">
              <a:lnSpc>
                <a:spcPct val="105000"/>
              </a:lnSpc>
              <a:spcBef>
                <a:spcPts val="400"/>
              </a:spcBef>
              <a:spcAft>
                <a:spcPts val="400"/>
              </a:spcAft>
              <a:defRPr/>
            </a:pPr>
            <a:r>
              <a:rPr lang="en-US" dirty="0" smtClean="0">
                <a:latin typeface="+mj-lt"/>
              </a:rPr>
              <a:t>Copper alloys have antimicrobial properties that kill microorganisms on contact and prevent the growth of bacteria and </a:t>
            </a:r>
            <a:r>
              <a:rPr lang="en-US" dirty="0" smtClean="0">
                <a:latin typeface="+mj-lt"/>
              </a:rPr>
              <a:t>fungi.</a:t>
            </a:r>
            <a:endParaRPr lang="en-US" dirty="0" smtClean="0">
              <a:latin typeface="+mj-lt"/>
            </a:endParaRPr>
          </a:p>
          <a:p>
            <a:pPr marL="325800" lvl="1" indent="-325438">
              <a:lnSpc>
                <a:spcPct val="105000"/>
              </a:lnSpc>
              <a:spcBef>
                <a:spcPts val="400"/>
              </a:spcBef>
              <a:spcAft>
                <a:spcPts val="400"/>
              </a:spcAft>
              <a:defRPr/>
            </a:pPr>
            <a:r>
              <a:rPr lang="en-US" dirty="0" smtClean="0">
                <a:latin typeface="+mj-lt"/>
              </a:rPr>
              <a:t>Copper’s effectiveness has been proven in rigorous EPA testing and, as a result, 355 copper alloys are now registered as public health antimicrobial touch-surface </a:t>
            </a:r>
            <a:r>
              <a:rPr lang="en-US" dirty="0" smtClean="0">
                <a:latin typeface="+mj-lt"/>
              </a:rPr>
              <a:t>products.</a:t>
            </a:r>
            <a:endParaRPr lang="en-US" dirty="0" smtClean="0">
              <a:latin typeface="+mj-lt"/>
            </a:endParaRPr>
          </a:p>
          <a:p>
            <a:pPr marL="325800" lvl="1" indent="-325438">
              <a:lnSpc>
                <a:spcPct val="105000"/>
              </a:lnSpc>
              <a:spcBef>
                <a:spcPts val="400"/>
              </a:spcBef>
              <a:spcAft>
                <a:spcPts val="400"/>
              </a:spcAft>
              <a:defRPr/>
            </a:pPr>
            <a:r>
              <a:rPr lang="en-US" dirty="0"/>
              <a:t>This registration </a:t>
            </a:r>
            <a:r>
              <a:rPr lang="en-US" dirty="0" smtClean="0"/>
              <a:t>also allows </a:t>
            </a:r>
            <a:r>
              <a:rPr lang="en-US" dirty="0"/>
              <a:t>copper HVAC components to make product protection claims </a:t>
            </a:r>
            <a:r>
              <a:rPr lang="en-US" dirty="0" smtClean="0"/>
              <a:t>of </a:t>
            </a:r>
            <a:r>
              <a:rPr lang="en-US" dirty="0"/>
              <a:t>suppressing the growth of bacteria and molds that reduce system efficiency and cause product deterioration or foul </a:t>
            </a:r>
            <a:r>
              <a:rPr lang="en-US" dirty="0" smtClean="0"/>
              <a:t>odors.</a:t>
            </a:r>
            <a:endParaRPr lang="en-US" dirty="0" smtClean="0">
              <a:latin typeface="+mj-lt"/>
            </a:endParaRPr>
          </a:p>
          <a:p>
            <a:pPr marL="325800" lvl="1" indent="-325438">
              <a:lnSpc>
                <a:spcPct val="105000"/>
              </a:lnSpc>
              <a:spcBef>
                <a:spcPts val="400"/>
              </a:spcBef>
              <a:spcAft>
                <a:spcPts val="400"/>
              </a:spcAft>
              <a:defRPr/>
            </a:pPr>
            <a:r>
              <a:rPr lang="en-US" dirty="0" smtClean="0">
                <a:latin typeface="+mj-lt"/>
              </a:rPr>
              <a:t>Copper HVAC components can prevent the growth of mold and bacteria on surfaces resulting in longer coil life and higher operating </a:t>
            </a:r>
            <a:r>
              <a:rPr lang="en-US" dirty="0" smtClean="0">
                <a:latin typeface="+mj-lt"/>
              </a:rPr>
              <a:t>efficiencies.</a:t>
            </a:r>
            <a:endParaRPr lang="en-US" dirty="0" smtClean="0">
              <a:latin typeface="+mj-lt"/>
            </a:endParaRPr>
          </a:p>
          <a:p>
            <a:pPr marL="325800" lvl="1" indent="-325438">
              <a:lnSpc>
                <a:spcPct val="105000"/>
              </a:lnSpc>
              <a:spcBef>
                <a:spcPts val="400"/>
              </a:spcBef>
              <a:spcAft>
                <a:spcPts val="400"/>
              </a:spcAft>
              <a:defRPr/>
            </a:pPr>
            <a:r>
              <a:rPr lang="en-US" dirty="0" smtClean="0">
                <a:latin typeface="+mj-lt"/>
              </a:rPr>
              <a:t>Copper HVAC coils can reduce airborne contaminants and pathogens resulting in improved indoor air </a:t>
            </a:r>
            <a:r>
              <a:rPr lang="en-US" dirty="0" smtClean="0">
                <a:latin typeface="+mj-lt"/>
              </a:rPr>
              <a:t>quality.</a:t>
            </a:r>
            <a:endParaRPr lang="en-US" dirty="0" smtClean="0">
              <a:latin typeface="+mj-lt"/>
            </a:endParaRPr>
          </a:p>
        </p:txBody>
      </p:sp>
      <p:sp>
        <p:nvSpPr>
          <p:cNvPr id="66564" name="Rectangle 7"/>
          <p:cNvSpPr>
            <a:spLocks noChangeArrowheads="1"/>
          </p:cNvSpPr>
          <p:nvPr/>
        </p:nvSpPr>
        <p:spPr bwMode="auto">
          <a:xfrm>
            <a:off x="419100" y="3924300"/>
            <a:ext cx="54610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79500" lvl="3" indent="-323850">
              <a:spcBef>
                <a:spcPct val="20000"/>
              </a:spcBef>
              <a:buFont typeface="Arial" charset="0"/>
              <a:buChar char="•"/>
            </a:pPr>
            <a:endParaRPr lang="en-US" sz="1800" dirty="0">
              <a:solidFill>
                <a:schemeClr val="bg2"/>
              </a:solidFill>
              <a:latin typeface="Arial Unicode MS" pitchFamily="34" charset="0"/>
            </a:endParaRPr>
          </a:p>
        </p:txBody>
      </p:sp>
      <p:sp>
        <p:nvSpPr>
          <p:cNvPr id="2" name="Footer Placeholder 1"/>
          <p:cNvSpPr>
            <a:spLocks noGrp="1"/>
          </p:cNvSpPr>
          <p:nvPr>
            <p:ph type="ftr" sz="quarter" idx="11"/>
          </p:nvPr>
        </p:nvSpPr>
        <p:spPr/>
        <p:txBody>
          <a:bodyPr/>
          <a:lstStyle/>
          <a:p>
            <a:r>
              <a:rPr lang="en-US" dirty="0" smtClean="0"/>
              <a:t>|  Societal Benefits of Copper in Air Conditioning</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28</a:t>
            </a:fld>
            <a:endParaRPr lang="en-US" dirty="0"/>
          </a:p>
        </p:txBody>
      </p:sp>
    </p:spTree>
    <p:extLst>
      <p:ext uri="{BB962C8B-B14F-4D97-AF65-F5344CB8AC3E}">
        <p14:creationId xmlns:p14="http://schemas.microsoft.com/office/powerpoint/2010/main" val="2013185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ChangeArrowheads="1"/>
          </p:cNvSpPr>
          <p:nvPr/>
        </p:nvSpPr>
        <p:spPr bwMode="auto">
          <a:xfrm>
            <a:off x="0" y="1066800"/>
            <a:ext cx="9144000" cy="5791200"/>
          </a:xfrm>
          <a:prstGeom prst="rect">
            <a:avLst/>
          </a:prstGeom>
          <a:solidFill>
            <a:schemeClr val="tx2"/>
          </a:solidFill>
          <a:ln>
            <a:noFill/>
          </a:ln>
          <a:effectLst>
            <a:outerShdw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FFFFFF"/>
              </a:solidFill>
            </a:endParaRPr>
          </a:p>
        </p:txBody>
      </p:sp>
      <p:sp>
        <p:nvSpPr>
          <p:cNvPr id="56323" name="Title 5"/>
          <p:cNvSpPr>
            <a:spLocks/>
          </p:cNvSpPr>
          <p:nvPr/>
        </p:nvSpPr>
        <p:spPr bwMode="auto">
          <a:xfrm>
            <a:off x="431800" y="404813"/>
            <a:ext cx="7164388" cy="852487"/>
          </a:xfrm>
          <a:prstGeom prst="rect">
            <a:avLst/>
          </a:prstGeom>
          <a:noFill/>
          <a:ln>
            <a:noFill/>
          </a:ln>
          <a:extLst/>
        </p:spPr>
        <p:txBody>
          <a:bodyPr lIns="0" tIns="0" rIns="0" bIns="0"/>
          <a:lstStyle/>
          <a:p>
            <a:pPr>
              <a:defRPr/>
            </a:pPr>
            <a:r>
              <a:rPr lang="en-US" b="1" dirty="0">
                <a:solidFill>
                  <a:schemeClr val="tx2"/>
                </a:solidFill>
                <a:latin typeface="+mj-lt"/>
              </a:rPr>
              <a:t>References</a:t>
            </a:r>
            <a:endParaRPr lang="en-US" b="1" dirty="0">
              <a:latin typeface="+mj-lt"/>
            </a:endParaRPr>
          </a:p>
        </p:txBody>
      </p:sp>
      <p:sp>
        <p:nvSpPr>
          <p:cNvPr id="56324" name="Text Box 4"/>
          <p:cNvSpPr txBox="1">
            <a:spLocks noChangeArrowheads="1"/>
          </p:cNvSpPr>
          <p:nvPr/>
        </p:nvSpPr>
        <p:spPr bwMode="auto">
          <a:xfrm>
            <a:off x="368299" y="1219200"/>
            <a:ext cx="8775701" cy="5370701"/>
          </a:xfrm>
          <a:prstGeom prst="rect">
            <a:avLst/>
          </a:prstGeom>
          <a:noFill/>
          <a:ln>
            <a:noFill/>
          </a:ln>
          <a:effectLs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defRPr/>
            </a:pPr>
            <a:r>
              <a:rPr lang="en-US" sz="1400" dirty="0" smtClean="0">
                <a:solidFill>
                  <a:schemeClr val="bg1"/>
                </a:solidFill>
              </a:rPr>
              <a:t>Weaver</a:t>
            </a:r>
            <a:r>
              <a:rPr lang="en-US" sz="1400" dirty="0">
                <a:solidFill>
                  <a:schemeClr val="bg1"/>
                </a:solidFill>
              </a:rPr>
              <a:t>, L. (2009).  Potential for Preventing Spread of Fungi In Air Conditioning Systems Constructed</a:t>
            </a:r>
          </a:p>
          <a:p>
            <a:pPr eaLnBrk="1" hangingPunct="1">
              <a:defRPr/>
            </a:pPr>
            <a:r>
              <a:rPr lang="en-US" sz="1400" dirty="0">
                <a:solidFill>
                  <a:schemeClr val="bg1"/>
                </a:solidFill>
              </a:rPr>
              <a:t>   Using Copper Instead of Aluminum.  </a:t>
            </a:r>
            <a:r>
              <a:rPr lang="en-US" sz="1400" i="1" dirty="0">
                <a:solidFill>
                  <a:schemeClr val="bg1"/>
                </a:solidFill>
              </a:rPr>
              <a:t>Letters in Applied Microbiology</a:t>
            </a:r>
            <a:r>
              <a:rPr lang="en-US" sz="1400" dirty="0">
                <a:solidFill>
                  <a:schemeClr val="bg1"/>
                </a:solidFill>
              </a:rPr>
              <a:t> 50 (2010) 18-23, ISSN </a:t>
            </a:r>
            <a:r>
              <a:rPr lang="en-US" sz="1400" dirty="0" smtClean="0">
                <a:solidFill>
                  <a:schemeClr val="bg1"/>
                </a:solidFill>
              </a:rPr>
              <a:t>0266-8254</a:t>
            </a:r>
            <a:endParaRPr lang="en-US" sz="1400" dirty="0">
              <a:solidFill>
                <a:schemeClr val="bg1"/>
              </a:solidFill>
            </a:endParaRPr>
          </a:p>
          <a:p>
            <a:pPr eaLnBrk="1" hangingPunct="1">
              <a:defRPr/>
            </a:pPr>
            <a:endParaRPr lang="en-US" sz="1400" dirty="0" smtClean="0">
              <a:solidFill>
                <a:schemeClr val="bg1"/>
              </a:solidFill>
            </a:endParaRPr>
          </a:p>
          <a:p>
            <a:pPr eaLnBrk="1" hangingPunct="1">
              <a:defRPr/>
            </a:pPr>
            <a:r>
              <a:rPr lang="en-US" sz="1400" dirty="0" smtClean="0">
                <a:solidFill>
                  <a:schemeClr val="bg1"/>
                </a:solidFill>
              </a:rPr>
              <a:t>2) Michel</a:t>
            </a:r>
            <a:r>
              <a:rPr lang="en-US" sz="1400" dirty="0">
                <a:solidFill>
                  <a:schemeClr val="bg1"/>
                </a:solidFill>
              </a:rPr>
              <a:t>, J (2012).  Your New Weapon in the Fight Against Hospital-Acquired Infections: Antimicrobial</a:t>
            </a:r>
          </a:p>
          <a:p>
            <a:pPr eaLnBrk="1" hangingPunct="1">
              <a:defRPr/>
            </a:pPr>
            <a:r>
              <a:rPr lang="en-US" sz="1400" dirty="0">
                <a:solidFill>
                  <a:schemeClr val="bg1"/>
                </a:solidFill>
              </a:rPr>
              <a:t>   Copper, webinar presented by </a:t>
            </a:r>
            <a:r>
              <a:rPr lang="en-US" sz="1400" i="1" dirty="0">
                <a:solidFill>
                  <a:schemeClr val="bg1"/>
                </a:solidFill>
              </a:rPr>
              <a:t>Modern Healthcare</a:t>
            </a:r>
            <a:r>
              <a:rPr lang="en-US" sz="1400" dirty="0">
                <a:solidFill>
                  <a:schemeClr val="bg1"/>
                </a:solidFill>
              </a:rPr>
              <a:t>, Sept. 12, 2012, webinar ID: </a:t>
            </a:r>
            <a:r>
              <a:rPr lang="en-US" sz="1400" dirty="0" smtClean="0">
                <a:solidFill>
                  <a:schemeClr val="bg1"/>
                </a:solidFill>
              </a:rPr>
              <a:t>883-480-666</a:t>
            </a:r>
          </a:p>
          <a:p>
            <a:pPr eaLnBrk="1" hangingPunct="1">
              <a:defRPr/>
            </a:pPr>
            <a:endParaRPr lang="en-US" sz="1400" dirty="0">
              <a:solidFill>
                <a:schemeClr val="bg1"/>
              </a:solidFill>
            </a:endParaRPr>
          </a:p>
          <a:p>
            <a:pPr eaLnBrk="1" hangingPunct="1">
              <a:defRPr/>
            </a:pPr>
            <a:r>
              <a:rPr lang="en-US" sz="1400" dirty="0" smtClean="0">
                <a:solidFill>
                  <a:schemeClr val="bg1"/>
                </a:solidFill>
                <a:latin typeface="+mj-lt"/>
              </a:rPr>
              <a:t>3) </a:t>
            </a:r>
            <a:r>
              <a:rPr lang="en-US" sz="1400" dirty="0">
                <a:solidFill>
                  <a:schemeClr val="bg1"/>
                </a:solidFill>
              </a:rPr>
              <a:t>Michels, H. (2011).  Copper Air Quality Program. Annual Report #4 prepared for U.S. Army Medical</a:t>
            </a:r>
          </a:p>
          <a:p>
            <a:pPr eaLnBrk="1" hangingPunct="1">
              <a:defRPr/>
            </a:pPr>
            <a:r>
              <a:rPr lang="en-US" sz="1400" dirty="0">
                <a:solidFill>
                  <a:schemeClr val="bg1"/>
                </a:solidFill>
              </a:rPr>
              <a:t>   Research and Materiel Command, Ft. Detrick, </a:t>
            </a:r>
            <a:r>
              <a:rPr lang="en-US" sz="1400" dirty="0" smtClean="0">
                <a:solidFill>
                  <a:schemeClr val="bg1"/>
                </a:solidFill>
              </a:rPr>
              <a:t>Maryland</a:t>
            </a:r>
          </a:p>
          <a:p>
            <a:pPr eaLnBrk="1" hangingPunct="1">
              <a:defRPr/>
            </a:pPr>
            <a:endParaRPr lang="en-US" sz="1400" dirty="0" smtClean="0">
              <a:solidFill>
                <a:schemeClr val="bg1"/>
              </a:solidFill>
            </a:endParaRPr>
          </a:p>
          <a:p>
            <a:pPr eaLnBrk="1" hangingPunct="1">
              <a:defRPr/>
            </a:pPr>
            <a:r>
              <a:rPr lang="en-US" sz="1400" dirty="0" smtClean="0">
                <a:solidFill>
                  <a:schemeClr val="bg1"/>
                </a:solidFill>
              </a:rPr>
              <a:t>4) Schmidt</a:t>
            </a:r>
            <a:r>
              <a:rPr lang="en-US" sz="1400" dirty="0">
                <a:solidFill>
                  <a:schemeClr val="bg1"/>
                </a:solidFill>
              </a:rPr>
              <a:t>, M. G. (2012). Characterization and Control of the Microbial Community Affiliated with Copper</a:t>
            </a:r>
          </a:p>
          <a:p>
            <a:pPr eaLnBrk="1" hangingPunct="1">
              <a:defRPr/>
            </a:pPr>
            <a:r>
              <a:rPr lang="en-US" sz="1400" dirty="0">
                <a:solidFill>
                  <a:schemeClr val="bg1"/>
                </a:solidFill>
              </a:rPr>
              <a:t>   or Aluminum Heat Exchangers or HVAC Systems. </a:t>
            </a:r>
            <a:r>
              <a:rPr lang="en-US" sz="1400" i="1" dirty="0">
                <a:solidFill>
                  <a:schemeClr val="bg1"/>
                </a:solidFill>
              </a:rPr>
              <a:t>Current </a:t>
            </a:r>
            <a:r>
              <a:rPr lang="en-US" sz="1400" i="1" dirty="0" smtClean="0">
                <a:solidFill>
                  <a:schemeClr val="bg1"/>
                </a:solidFill>
              </a:rPr>
              <a:t>Microbiology</a:t>
            </a:r>
            <a:r>
              <a:rPr lang="en-US" sz="1400" dirty="0" smtClean="0">
                <a:solidFill>
                  <a:schemeClr val="bg1"/>
                </a:solidFill>
              </a:rPr>
              <a:t> </a:t>
            </a:r>
            <a:r>
              <a:rPr lang="en-US" sz="1400" dirty="0">
                <a:solidFill>
                  <a:schemeClr val="bg1"/>
                </a:solidFill>
              </a:rPr>
              <a:t>DOI </a:t>
            </a:r>
            <a:r>
              <a:rPr lang="en-US" sz="1400" dirty="0" smtClean="0">
                <a:solidFill>
                  <a:schemeClr val="bg1"/>
                </a:solidFill>
              </a:rPr>
              <a:t>10.10007/s00284-012-0137-0</a:t>
            </a:r>
            <a:endParaRPr lang="en-US" sz="1400" dirty="0">
              <a:solidFill>
                <a:schemeClr val="bg1"/>
              </a:solidFill>
            </a:endParaRPr>
          </a:p>
          <a:p>
            <a:pPr eaLnBrk="1" hangingPunct="1">
              <a:defRPr/>
            </a:pPr>
            <a:endParaRPr lang="en-US" sz="1400" dirty="0" smtClean="0">
              <a:solidFill>
                <a:schemeClr val="bg1"/>
              </a:solidFill>
              <a:latin typeface="+mj-lt"/>
            </a:endParaRPr>
          </a:p>
          <a:p>
            <a:pPr eaLnBrk="1" hangingPunct="1">
              <a:defRPr/>
            </a:pPr>
            <a:r>
              <a:rPr lang="en-US" sz="1400" dirty="0">
                <a:solidFill>
                  <a:schemeClr val="bg1"/>
                </a:solidFill>
                <a:latin typeface="+mj-lt"/>
              </a:rPr>
              <a:t>5</a:t>
            </a:r>
            <a:r>
              <a:rPr lang="en-US" sz="1400" dirty="0" smtClean="0">
                <a:solidFill>
                  <a:schemeClr val="bg1"/>
                </a:solidFill>
                <a:latin typeface="+mj-lt"/>
              </a:rPr>
              <a:t>) Feigley, C. (2011)  Copper Heat Exchangers for Improving Indoor Air Quality: Cooling Season at Ft.</a:t>
            </a:r>
          </a:p>
          <a:p>
            <a:pPr eaLnBrk="1" hangingPunct="1">
              <a:defRPr/>
            </a:pPr>
            <a:r>
              <a:rPr lang="en-US" sz="1400" dirty="0" smtClean="0">
                <a:solidFill>
                  <a:schemeClr val="bg1"/>
                </a:solidFill>
                <a:latin typeface="+mj-lt"/>
              </a:rPr>
              <a:t>   Jackson.  Paper #919, Proceedings of “Indoor Air 2011”, 12th International Conference on Indoor Air</a:t>
            </a:r>
          </a:p>
          <a:p>
            <a:pPr eaLnBrk="1" hangingPunct="1">
              <a:defRPr/>
            </a:pPr>
            <a:r>
              <a:rPr lang="en-US" sz="1400" dirty="0" smtClean="0">
                <a:solidFill>
                  <a:schemeClr val="bg1"/>
                </a:solidFill>
                <a:latin typeface="+mj-lt"/>
              </a:rPr>
              <a:t>   Quality and Climate held in Austin, TX, June 2011</a:t>
            </a:r>
          </a:p>
          <a:p>
            <a:pPr eaLnBrk="1" hangingPunct="1">
              <a:defRPr/>
            </a:pPr>
            <a:endParaRPr lang="en-US" sz="1400" dirty="0" smtClean="0">
              <a:solidFill>
                <a:schemeClr val="bg1"/>
              </a:solidFill>
              <a:latin typeface="+mj-lt"/>
            </a:endParaRPr>
          </a:p>
          <a:p>
            <a:pPr eaLnBrk="1" hangingPunct="1">
              <a:defRPr/>
            </a:pPr>
            <a:r>
              <a:rPr lang="en-US" sz="1400" dirty="0">
                <a:solidFill>
                  <a:schemeClr val="bg1"/>
                </a:solidFill>
                <a:latin typeface="+mj-lt"/>
              </a:rPr>
              <a:t>6</a:t>
            </a:r>
            <a:r>
              <a:rPr lang="en-US" sz="1400" dirty="0" smtClean="0">
                <a:solidFill>
                  <a:schemeClr val="bg1"/>
                </a:solidFill>
                <a:latin typeface="+mj-lt"/>
              </a:rPr>
              <a:t>) Jiangping, C. (2009).  The Application of Copper Fin Evaporator on Bus Air Conditioning System.</a:t>
            </a:r>
          </a:p>
          <a:p>
            <a:pPr eaLnBrk="1" hangingPunct="1">
              <a:defRPr/>
            </a:pPr>
            <a:r>
              <a:rPr lang="en-US" sz="1400" dirty="0" smtClean="0">
                <a:solidFill>
                  <a:schemeClr val="bg1"/>
                </a:solidFill>
                <a:latin typeface="+mj-lt"/>
              </a:rPr>
              <a:t>   Shanghai Jiao Tong University Institute of Refrigeration and Cryogenics report to ICA.</a:t>
            </a:r>
          </a:p>
          <a:p>
            <a:pPr eaLnBrk="1" hangingPunct="1">
              <a:defRPr/>
            </a:pPr>
            <a:endParaRPr lang="en-US" sz="1400" dirty="0" smtClean="0">
              <a:solidFill>
                <a:schemeClr val="bg1"/>
              </a:solidFill>
              <a:latin typeface="+mj-lt"/>
            </a:endParaRPr>
          </a:p>
          <a:p>
            <a:pPr eaLnBrk="1" hangingPunct="1">
              <a:defRPr/>
            </a:pPr>
            <a:r>
              <a:rPr lang="en-US" sz="1400" dirty="0">
                <a:solidFill>
                  <a:schemeClr val="bg1"/>
                </a:solidFill>
                <a:latin typeface="+mj-lt"/>
              </a:rPr>
              <a:t>7</a:t>
            </a:r>
            <a:r>
              <a:rPr lang="en-US" sz="1400" dirty="0" smtClean="0">
                <a:solidFill>
                  <a:schemeClr val="bg1"/>
                </a:solidFill>
                <a:latin typeface="+mj-lt"/>
              </a:rPr>
              <a:t>) Jiangping, C. (2011).  Year 2011 Research Report for the Comparative Analysis of Antimicrobial</a:t>
            </a:r>
          </a:p>
          <a:p>
            <a:pPr eaLnBrk="1" hangingPunct="1">
              <a:defRPr/>
            </a:pPr>
            <a:r>
              <a:rPr lang="en-US" sz="1400" dirty="0" smtClean="0">
                <a:solidFill>
                  <a:schemeClr val="bg1"/>
                </a:solidFill>
                <a:latin typeface="+mj-lt"/>
              </a:rPr>
              <a:t>   Capability for Copper and Aluminum Fin Radiators in Air Conditioners of Public Buses,</a:t>
            </a:r>
          </a:p>
          <a:p>
            <a:pPr eaLnBrk="1" hangingPunct="1">
              <a:defRPr/>
            </a:pPr>
            <a:r>
              <a:rPr lang="en-US" sz="1400" dirty="0" smtClean="0">
                <a:solidFill>
                  <a:schemeClr val="bg1"/>
                </a:solidFill>
                <a:latin typeface="+mj-lt"/>
              </a:rPr>
              <a:t>   Shanghai Municipal Center for Disease Control and Prevention, Environmental Health Section,</a:t>
            </a:r>
          </a:p>
          <a:p>
            <a:pPr eaLnBrk="1" hangingPunct="1">
              <a:defRPr/>
            </a:pPr>
            <a:r>
              <a:rPr lang="en-US" sz="1400" dirty="0" smtClean="0">
                <a:solidFill>
                  <a:schemeClr val="bg1"/>
                </a:solidFill>
                <a:latin typeface="+mj-lt"/>
              </a:rPr>
              <a:t>   report to ICA.</a:t>
            </a:r>
          </a:p>
          <a:p>
            <a:pPr eaLnBrk="1" hangingPunct="1">
              <a:lnSpc>
                <a:spcPct val="150000"/>
              </a:lnSpc>
              <a:defRPr/>
            </a:pPr>
            <a:endParaRPr lang="en-US" sz="1400" dirty="0" smtClean="0">
              <a:solidFill>
                <a:schemeClr val="bg1"/>
              </a:solidFill>
              <a:latin typeface="+mj-lt"/>
            </a:endParaRPr>
          </a:p>
        </p:txBody>
      </p:sp>
      <p:sp>
        <p:nvSpPr>
          <p:cNvPr id="67590" name="TextBox 7"/>
          <p:cNvSpPr txBox="1">
            <a:spLocks noChangeArrowheads="1"/>
          </p:cNvSpPr>
          <p:nvPr/>
        </p:nvSpPr>
        <p:spPr bwMode="auto">
          <a:xfrm>
            <a:off x="4381500" y="64960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sz="1100" dirty="0">
                <a:solidFill>
                  <a:schemeClr val="bg1"/>
                </a:solidFill>
              </a:rPr>
              <a:t>44</a:t>
            </a:r>
          </a:p>
        </p:txBody>
      </p:sp>
    </p:spTree>
    <p:extLst>
      <p:ext uri="{BB962C8B-B14F-4D97-AF65-F5344CB8AC3E}">
        <p14:creationId xmlns:p14="http://schemas.microsoft.com/office/powerpoint/2010/main" val="141464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8"/>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2800" dirty="0" smtClean="0"/>
              <a:t>What is Antimicrobial </a:t>
            </a:r>
            <a:r>
              <a:rPr lang="en-US" sz="2800" dirty="0" smtClean="0"/>
              <a:t>Copper</a:t>
            </a:r>
            <a:r>
              <a:rPr lang="en-US" sz="2800" baseline="30000" dirty="0" smtClean="0"/>
              <a:t>®</a:t>
            </a:r>
            <a:r>
              <a:rPr lang="en-US" sz="2800" dirty="0" smtClean="0"/>
              <a:t>?</a:t>
            </a:r>
            <a:endParaRPr lang="en-US" sz="2200" dirty="0" smtClean="0">
              <a:solidFill>
                <a:schemeClr val="tx1"/>
              </a:solidFill>
            </a:endParaRPr>
          </a:p>
        </p:txBody>
      </p:sp>
      <p:pic>
        <p:nvPicPr>
          <p:cNvPr id="17412" name="Picture 1033"/>
          <p:cNvPicPr>
            <a:picLocks noChangeAspect="1" noChangeArrowheads="1"/>
          </p:cNvPicPr>
          <p:nvPr/>
        </p:nvPicPr>
        <p:blipFill rotWithShape="1">
          <a:blip r:embed="rId3">
            <a:extLst>
              <a:ext uri="{28A0092B-C50C-407E-A947-70E740481C1C}">
                <a14:useLocalDpi xmlns:a14="http://schemas.microsoft.com/office/drawing/2010/main" val="0"/>
              </a:ext>
            </a:extLst>
          </a:blip>
          <a:srcRect t="4141" r="16971"/>
          <a:stretch/>
        </p:blipFill>
        <p:spPr bwMode="auto">
          <a:xfrm>
            <a:off x="403225" y="4038600"/>
            <a:ext cx="1989138"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1034"/>
          <p:cNvPicPr>
            <a:picLocks noChangeAspect="1" noChangeArrowheads="1"/>
          </p:cNvPicPr>
          <p:nvPr/>
        </p:nvPicPr>
        <p:blipFill rotWithShape="1">
          <a:blip r:embed="rId4">
            <a:extLst>
              <a:ext uri="{28A0092B-C50C-407E-A947-70E740481C1C}">
                <a14:useLocalDpi xmlns:a14="http://schemas.microsoft.com/office/drawing/2010/main" val="0"/>
              </a:ext>
            </a:extLst>
          </a:blip>
          <a:srcRect l="36311" t="-1244" r="-12722" b="1244"/>
          <a:stretch/>
        </p:blipFill>
        <p:spPr bwMode="auto">
          <a:xfrm>
            <a:off x="4643438" y="4038598"/>
            <a:ext cx="2352196"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043"/>
          <p:cNvSpPr>
            <a:spLocks noGrp="1" noChangeArrowheads="1"/>
          </p:cNvSpPr>
          <p:nvPr>
            <p:ph type="body" idx="1"/>
          </p:nvPr>
        </p:nvSpPr>
        <p:spPr>
          <a:xfrm>
            <a:off x="431801" y="1844675"/>
            <a:ext cx="8280399" cy="21812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ormAutofit/>
          </a:bodyPr>
          <a:lstStyle/>
          <a:p>
            <a:pPr lvl="1" eaLnBrk="1" hangingPunct="1">
              <a:spcBef>
                <a:spcPct val="20000"/>
              </a:spcBef>
              <a:spcAft>
                <a:spcPct val="0"/>
              </a:spcAft>
              <a:defRPr/>
            </a:pPr>
            <a:r>
              <a:rPr lang="en-US" sz="2000" dirty="0" smtClean="0">
                <a:latin typeface="+mj-lt"/>
              </a:rPr>
              <a:t>Antimicrobial copper is </a:t>
            </a:r>
            <a:r>
              <a:rPr lang="en-US" sz="2000" b="1" dirty="0" smtClean="0">
                <a:latin typeface="+mj-lt"/>
              </a:rPr>
              <a:t>not</a:t>
            </a:r>
            <a:r>
              <a:rPr lang="en-US" sz="2000" dirty="0" smtClean="0">
                <a:latin typeface="+mj-lt"/>
              </a:rPr>
              <a:t> a coating or a surface treatment.</a:t>
            </a:r>
          </a:p>
          <a:p>
            <a:pPr lvl="1" eaLnBrk="1" hangingPunct="1">
              <a:spcBef>
                <a:spcPct val="20000"/>
              </a:spcBef>
              <a:spcAft>
                <a:spcPct val="0"/>
              </a:spcAft>
              <a:defRPr/>
            </a:pPr>
            <a:r>
              <a:rPr lang="en-US" sz="2000" dirty="0" smtClean="0">
                <a:latin typeface="+mj-lt"/>
              </a:rPr>
              <a:t>Antimicrobial copper is a solid copper-based alloy, including brass and bronze.</a:t>
            </a:r>
          </a:p>
          <a:p>
            <a:pPr lvl="1" eaLnBrk="1" hangingPunct="1">
              <a:spcBef>
                <a:spcPct val="20000"/>
              </a:spcBef>
              <a:spcAft>
                <a:spcPct val="0"/>
              </a:spcAft>
              <a:defRPr/>
            </a:pPr>
            <a:r>
              <a:rPr lang="en-US" sz="2000" dirty="0" smtClean="0">
                <a:latin typeface="+mj-lt"/>
              </a:rPr>
              <a:t>Can be bent, formed, welded, cast, stamped, etc.</a:t>
            </a:r>
          </a:p>
          <a:p>
            <a:pPr lvl="1">
              <a:spcBef>
                <a:spcPct val="20000"/>
              </a:spcBef>
              <a:spcAft>
                <a:spcPct val="0"/>
              </a:spcAft>
              <a:defRPr/>
            </a:pPr>
            <a:r>
              <a:rPr lang="en-US" sz="2000" dirty="0"/>
              <a:t>Copper alloys have antimicrobial properties that kill microorganisms on contact and prevent growth of bacteria and </a:t>
            </a:r>
            <a:r>
              <a:rPr lang="en-US" sz="2000" dirty="0" smtClean="0"/>
              <a:t>fungi.</a:t>
            </a:r>
            <a:endParaRPr lang="en-US" sz="2000" dirty="0"/>
          </a:p>
          <a:p>
            <a:pPr lvl="1" eaLnBrk="1" hangingPunct="1">
              <a:spcBef>
                <a:spcPct val="20000"/>
              </a:spcBef>
              <a:spcAft>
                <a:spcPct val="0"/>
              </a:spcAft>
              <a:defRPr/>
            </a:pPr>
            <a:endParaRPr lang="en-US" sz="2000" dirty="0" smtClean="0">
              <a:latin typeface="+mj-lt"/>
            </a:endParaRPr>
          </a:p>
        </p:txBody>
      </p:sp>
      <p:sp>
        <p:nvSpPr>
          <p:cNvPr id="2" name="Footer Placeholder 1"/>
          <p:cNvSpPr>
            <a:spLocks noGrp="1"/>
          </p:cNvSpPr>
          <p:nvPr>
            <p:ph type="ftr" sz="quarter" idx="11"/>
          </p:nvPr>
        </p:nvSpPr>
        <p:spPr/>
        <p:txBody>
          <a:bodyPr/>
          <a:lstStyle/>
          <a:p>
            <a:r>
              <a:rPr lang="en-US" dirty="0" smtClean="0"/>
              <a:t>|  Societal Benefits of </a:t>
            </a:r>
            <a:r>
              <a:rPr lang="en-US" dirty="0" smtClean="0"/>
              <a:t>Copper: </a:t>
            </a:r>
            <a:r>
              <a:rPr lang="en-US" dirty="0" smtClean="0"/>
              <a:t>Innovative </a:t>
            </a:r>
            <a:r>
              <a:rPr lang="en-US" dirty="0"/>
              <a:t>copper solutions contribute to energy efficiency and air quality</a:t>
            </a:r>
          </a:p>
          <a:p>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3</a:t>
            </a:fld>
            <a:endParaRPr lang="en-US"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3905" t="9920" r="53905" b="25894"/>
          <a:stretch/>
        </p:blipFill>
        <p:spPr>
          <a:xfrm>
            <a:off x="4447852" y="4025899"/>
            <a:ext cx="4264348" cy="2054224"/>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8862" t="-618" r="27460" b="618"/>
          <a:stretch/>
        </p:blipFill>
        <p:spPr>
          <a:xfrm>
            <a:off x="2536826" y="4041773"/>
            <a:ext cx="1962150" cy="2054225"/>
          </a:xfrm>
          <a:prstGeom prst="rect">
            <a:avLst/>
          </a:prstGeom>
        </p:spPr>
      </p:pic>
    </p:spTree>
    <p:extLst>
      <p:ext uri="{BB962C8B-B14F-4D97-AF65-F5344CB8AC3E}">
        <p14:creationId xmlns:p14="http://schemas.microsoft.com/office/powerpoint/2010/main" val="3951233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ChangeArrowheads="1"/>
          </p:cNvSpPr>
          <p:nvPr/>
        </p:nvSpPr>
        <p:spPr bwMode="auto">
          <a:xfrm>
            <a:off x="0" y="1066800"/>
            <a:ext cx="9144000" cy="5791200"/>
          </a:xfrm>
          <a:prstGeom prst="rect">
            <a:avLst/>
          </a:prstGeom>
          <a:solidFill>
            <a:schemeClr val="tx2"/>
          </a:solidFill>
          <a:ln>
            <a:noFill/>
          </a:ln>
          <a:effectLst>
            <a:outerShdw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FFFFFF"/>
              </a:solidFill>
            </a:endParaRPr>
          </a:p>
        </p:txBody>
      </p:sp>
      <p:sp>
        <p:nvSpPr>
          <p:cNvPr id="57347" name="Title 5"/>
          <p:cNvSpPr>
            <a:spLocks/>
          </p:cNvSpPr>
          <p:nvPr/>
        </p:nvSpPr>
        <p:spPr bwMode="auto">
          <a:xfrm>
            <a:off x="431800" y="404813"/>
            <a:ext cx="7164388" cy="852487"/>
          </a:xfrm>
          <a:prstGeom prst="rect">
            <a:avLst/>
          </a:prstGeom>
          <a:noFill/>
          <a:ln>
            <a:noFill/>
          </a:ln>
          <a:extLst/>
        </p:spPr>
        <p:txBody>
          <a:bodyPr lIns="0" tIns="0" rIns="0" bIns="0"/>
          <a:lstStyle/>
          <a:p>
            <a:pPr>
              <a:defRPr/>
            </a:pPr>
            <a:r>
              <a:rPr lang="en-US" b="1" dirty="0">
                <a:solidFill>
                  <a:schemeClr val="tx2"/>
                </a:solidFill>
                <a:latin typeface="+mj-lt"/>
              </a:rPr>
              <a:t>References </a:t>
            </a:r>
            <a:r>
              <a:rPr lang="en-US" sz="1800" b="1" dirty="0">
                <a:solidFill>
                  <a:schemeClr val="tx2"/>
                </a:solidFill>
                <a:latin typeface="+mj-lt"/>
              </a:rPr>
              <a:t>(continued)</a:t>
            </a:r>
            <a:endParaRPr lang="en-US" b="1" dirty="0">
              <a:latin typeface="+mj-lt"/>
            </a:endParaRPr>
          </a:p>
        </p:txBody>
      </p:sp>
      <p:sp>
        <p:nvSpPr>
          <p:cNvPr id="57348" name="Text Box 4"/>
          <p:cNvSpPr txBox="1">
            <a:spLocks noChangeArrowheads="1"/>
          </p:cNvSpPr>
          <p:nvPr/>
        </p:nvSpPr>
        <p:spPr bwMode="auto">
          <a:xfrm>
            <a:off x="368300" y="1257300"/>
            <a:ext cx="8496300" cy="3216265"/>
          </a:xfrm>
          <a:prstGeom prst="rect">
            <a:avLst/>
          </a:prstGeom>
          <a:noFill/>
          <a:ln>
            <a:noFill/>
          </a:ln>
          <a:effectLs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defRPr/>
            </a:pPr>
            <a:endParaRPr lang="en-US" sz="1400" dirty="0" smtClean="0">
              <a:solidFill>
                <a:schemeClr val="bg1"/>
              </a:solidFill>
              <a:latin typeface="+mj-lt"/>
            </a:endParaRPr>
          </a:p>
          <a:p>
            <a:pPr eaLnBrk="1" hangingPunct="1">
              <a:spcBef>
                <a:spcPct val="50000"/>
              </a:spcBef>
              <a:defRPr/>
            </a:pPr>
            <a:r>
              <a:rPr lang="en-US" sz="1400" dirty="0" smtClean="0">
                <a:solidFill>
                  <a:schemeClr val="bg1"/>
                </a:solidFill>
              </a:rPr>
              <a:t>8) Ding</a:t>
            </a:r>
            <a:r>
              <a:rPr lang="en-US" sz="1400" dirty="0">
                <a:solidFill>
                  <a:schemeClr val="bg1"/>
                </a:solidFill>
              </a:rPr>
              <a:t>, G.(2007).  Comparative Study of the Long-Term Performance of Copper and Aluminum Fin-and-</a:t>
            </a:r>
          </a:p>
          <a:p>
            <a:pPr eaLnBrk="1" hangingPunct="1">
              <a:defRPr/>
            </a:pPr>
            <a:r>
              <a:rPr lang="en-US" sz="1400" dirty="0">
                <a:solidFill>
                  <a:schemeClr val="bg1"/>
                </a:solidFill>
              </a:rPr>
              <a:t>   Tube Heat Exchangers.  Report V to ICA</a:t>
            </a:r>
          </a:p>
          <a:p>
            <a:pPr eaLnBrk="1" hangingPunct="1">
              <a:defRPr/>
            </a:pPr>
            <a:endParaRPr lang="en-US" sz="1400" dirty="0" smtClean="0">
              <a:solidFill>
                <a:schemeClr val="bg1"/>
              </a:solidFill>
              <a:latin typeface="+mj-lt"/>
            </a:endParaRPr>
          </a:p>
          <a:p>
            <a:pPr eaLnBrk="1" hangingPunct="1">
              <a:defRPr/>
            </a:pPr>
            <a:r>
              <a:rPr lang="en-US" sz="1400" dirty="0">
                <a:solidFill>
                  <a:schemeClr val="bg1"/>
                </a:solidFill>
                <a:latin typeface="+mj-lt"/>
              </a:rPr>
              <a:t>9</a:t>
            </a:r>
            <a:r>
              <a:rPr lang="en-US" sz="1400" dirty="0" smtClean="0">
                <a:solidFill>
                  <a:schemeClr val="bg1"/>
                </a:solidFill>
                <a:latin typeface="+mj-lt"/>
              </a:rPr>
              <a:t>) Nardell, E. (2008).  Safety of Upper-Room Ultraviolet Germicidal Air Disinfection for Room Occupants: </a:t>
            </a:r>
          </a:p>
          <a:p>
            <a:pPr eaLnBrk="1" hangingPunct="1">
              <a:defRPr/>
            </a:pPr>
            <a:r>
              <a:rPr lang="en-US" sz="1400" dirty="0" smtClean="0">
                <a:solidFill>
                  <a:schemeClr val="bg1"/>
                </a:solidFill>
                <a:latin typeface="+mj-lt"/>
              </a:rPr>
              <a:t>   Results from the Tuberculosis Ultraviolet Shelter Study.  Public Health Reports 2008 Jan.-Feb: 123(1):</a:t>
            </a:r>
          </a:p>
          <a:p>
            <a:pPr eaLnBrk="1" hangingPunct="1">
              <a:defRPr/>
            </a:pPr>
            <a:r>
              <a:rPr lang="en-US" sz="1400" dirty="0" smtClean="0">
                <a:solidFill>
                  <a:schemeClr val="bg1"/>
                </a:solidFill>
                <a:latin typeface="+mj-lt"/>
              </a:rPr>
              <a:t>   52-60  http://www.ncbi.nlm.nih.gov/pmc/articles/PMC2099326/</a:t>
            </a:r>
          </a:p>
          <a:p>
            <a:pPr eaLnBrk="1" hangingPunct="1">
              <a:defRPr/>
            </a:pPr>
            <a:endParaRPr lang="en-US" sz="1400" dirty="0" smtClean="0">
              <a:solidFill>
                <a:schemeClr val="bg1"/>
              </a:solidFill>
              <a:latin typeface="+mj-lt"/>
            </a:endParaRPr>
          </a:p>
          <a:p>
            <a:pPr eaLnBrk="1" hangingPunct="1">
              <a:defRPr/>
            </a:pPr>
            <a:r>
              <a:rPr lang="en-US" sz="1400" dirty="0" smtClean="0">
                <a:solidFill>
                  <a:schemeClr val="bg1"/>
                </a:solidFill>
                <a:latin typeface="+mj-lt"/>
              </a:rPr>
              <a:t>10)</a:t>
            </a:r>
            <a:r>
              <a:rPr lang="en-US" sz="1400" dirty="0">
                <a:solidFill>
                  <a:schemeClr val="bg1"/>
                </a:solidFill>
              </a:rPr>
              <a:t> Kowalski, W. (2011).  UVGI for Cooling Coil Disinfection, Air Treatment and Hospital Infection Control.</a:t>
            </a:r>
          </a:p>
          <a:p>
            <a:pPr eaLnBrk="1" hangingPunct="1">
              <a:defRPr/>
            </a:pPr>
            <a:r>
              <a:rPr lang="en-US" sz="1400" dirty="0">
                <a:solidFill>
                  <a:schemeClr val="bg1"/>
                </a:solidFill>
              </a:rPr>
              <a:t>   Report prepared for American Air &amp; Water, Inc. http://www.americanairandwater.com/UV-pdf/UVGI-</a:t>
            </a:r>
          </a:p>
          <a:p>
            <a:pPr eaLnBrk="1" hangingPunct="1">
              <a:defRPr/>
            </a:pPr>
            <a:r>
              <a:rPr lang="en-US" sz="1400" dirty="0">
                <a:solidFill>
                  <a:schemeClr val="bg1"/>
                </a:solidFill>
              </a:rPr>
              <a:t>   Report.pdf </a:t>
            </a:r>
            <a:endParaRPr lang="en-US" sz="1400" dirty="0" smtClean="0">
              <a:solidFill>
                <a:schemeClr val="bg1"/>
              </a:solidFill>
            </a:endParaRPr>
          </a:p>
          <a:p>
            <a:pPr eaLnBrk="1" hangingPunct="1">
              <a:defRPr/>
            </a:pPr>
            <a:endParaRPr lang="en-US" sz="1400" dirty="0">
              <a:solidFill>
                <a:schemeClr val="bg1"/>
              </a:solidFill>
            </a:endParaRPr>
          </a:p>
          <a:p>
            <a:pPr eaLnBrk="1" hangingPunct="1">
              <a:defRPr/>
            </a:pPr>
            <a:endParaRPr lang="en-US" sz="1400" dirty="0">
              <a:solidFill>
                <a:schemeClr val="bg1"/>
              </a:solidFill>
            </a:endParaRPr>
          </a:p>
          <a:p>
            <a:pPr eaLnBrk="1" hangingPunct="1">
              <a:defRPr/>
            </a:pPr>
            <a:endParaRPr lang="en-US" sz="1400" dirty="0" smtClean="0">
              <a:solidFill>
                <a:schemeClr val="bg1"/>
              </a:solidFill>
              <a:latin typeface="+mj-lt"/>
            </a:endParaRPr>
          </a:p>
        </p:txBody>
      </p:sp>
      <p:sp>
        <p:nvSpPr>
          <p:cNvPr id="6" name="Text Box 7"/>
          <p:cNvSpPr txBox="1">
            <a:spLocks noChangeArrowheads="1"/>
          </p:cNvSpPr>
          <p:nvPr/>
        </p:nvSpPr>
        <p:spPr bwMode="auto">
          <a:xfrm>
            <a:off x="0" y="6515100"/>
            <a:ext cx="3124200" cy="261938"/>
          </a:xfrm>
          <a:prstGeom prst="rect">
            <a:avLst/>
          </a:prstGeom>
          <a:noFill/>
          <a:ln>
            <a:noFill/>
          </a:ln>
          <a:effectLs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defRPr/>
            </a:pPr>
            <a:r>
              <a:rPr lang="en-US" sz="1050" dirty="0" smtClean="0">
                <a:solidFill>
                  <a:schemeClr val="bg1"/>
                </a:solidFill>
                <a:latin typeface="+mn-lt"/>
              </a:rPr>
              <a:t>Prepared by</a:t>
            </a:r>
            <a:r>
              <a:rPr lang="en-US" sz="1100" dirty="0" smtClean="0">
                <a:solidFill>
                  <a:schemeClr val="bg1"/>
                </a:solidFill>
                <a:latin typeface="Times New Roman" pitchFamily="18" charset="0"/>
              </a:rPr>
              <a:t>: </a:t>
            </a:r>
            <a:r>
              <a:rPr lang="en-US" sz="800" b="1" dirty="0" smtClean="0">
                <a:solidFill>
                  <a:schemeClr val="bg1"/>
                </a:solidFill>
              </a:rPr>
              <a:t>E</a:t>
            </a:r>
            <a:r>
              <a:rPr lang="en-US" sz="1050" b="1" dirty="0" smtClean="0">
                <a:solidFill>
                  <a:schemeClr val="bg1"/>
                </a:solidFill>
              </a:rPr>
              <a:t>X</a:t>
            </a:r>
            <a:r>
              <a:rPr lang="en-US" sz="800" b="1" dirty="0" smtClean="0">
                <a:solidFill>
                  <a:schemeClr val="bg1"/>
                </a:solidFill>
              </a:rPr>
              <a:t>EL</a:t>
            </a:r>
            <a:r>
              <a:rPr lang="en-US" sz="1050" b="1" dirty="0" smtClean="0">
                <a:solidFill>
                  <a:schemeClr val="bg1"/>
                </a:solidFill>
              </a:rPr>
              <a:t> C</a:t>
            </a:r>
            <a:r>
              <a:rPr lang="en-US" sz="800" b="1" dirty="0" smtClean="0">
                <a:solidFill>
                  <a:schemeClr val="bg1"/>
                </a:solidFill>
              </a:rPr>
              <a:t>ONSULTING</a:t>
            </a:r>
            <a:r>
              <a:rPr lang="en-US" sz="1050" b="1" dirty="0" smtClean="0">
                <a:solidFill>
                  <a:schemeClr val="bg1"/>
                </a:solidFill>
              </a:rPr>
              <a:t> G</a:t>
            </a:r>
            <a:r>
              <a:rPr lang="en-US" sz="800" b="1" dirty="0" smtClean="0">
                <a:solidFill>
                  <a:schemeClr val="bg1"/>
                </a:solidFill>
              </a:rPr>
              <a:t>ROUP</a:t>
            </a:r>
            <a:endParaRPr lang="en-US" sz="1050" dirty="0" smtClean="0">
              <a:solidFill>
                <a:schemeClr val="bg1"/>
              </a:solidFill>
            </a:endParaRPr>
          </a:p>
        </p:txBody>
      </p:sp>
      <p:sp>
        <p:nvSpPr>
          <p:cNvPr id="68614" name="TextBox 6"/>
          <p:cNvSpPr txBox="1">
            <a:spLocks noChangeArrowheads="1"/>
          </p:cNvSpPr>
          <p:nvPr/>
        </p:nvSpPr>
        <p:spPr bwMode="auto">
          <a:xfrm>
            <a:off x="4381500" y="64960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sz="1100" dirty="0">
                <a:solidFill>
                  <a:schemeClr val="bg1"/>
                </a:solidFill>
              </a:rPr>
              <a:t>45</a:t>
            </a:r>
          </a:p>
        </p:txBody>
      </p:sp>
      <p:sp>
        <p:nvSpPr>
          <p:cNvPr id="68615" name="Footer Placeholder 3"/>
          <p:cNvSpPr txBox="1">
            <a:spLocks noGrp="1"/>
          </p:cNvSpPr>
          <p:nvPr/>
        </p:nvSpPr>
        <p:spPr bwMode="auto">
          <a:xfrm>
            <a:off x="6400800" y="6538913"/>
            <a:ext cx="26670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sz="1000" dirty="0">
                <a:solidFill>
                  <a:schemeClr val="bg1"/>
                </a:solidFill>
              </a:rPr>
              <a:t>Copper HVAC Components, December 2012</a:t>
            </a:r>
          </a:p>
        </p:txBody>
      </p:sp>
    </p:spTree>
    <p:extLst>
      <p:ext uri="{BB962C8B-B14F-4D97-AF65-F5344CB8AC3E}">
        <p14:creationId xmlns:p14="http://schemas.microsoft.com/office/powerpoint/2010/main" val="1621407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2" name="Footer Placeholder 1"/>
          <p:cNvSpPr>
            <a:spLocks noGrp="1"/>
          </p:cNvSpPr>
          <p:nvPr>
            <p:ph type="ftr" sz="quarter" idx="11"/>
          </p:nvPr>
        </p:nvSpPr>
        <p:spPr/>
        <p:txBody>
          <a:bodyPr/>
          <a:lstStyle/>
          <a:p>
            <a:r>
              <a:rPr lang="en-US" dirty="0" smtClean="0"/>
              <a:t>|  Societal Benefits of Copper in Air Conditioning</a:t>
            </a:r>
            <a:endParaRPr lang="en-US" dirty="0"/>
          </a:p>
        </p:txBody>
      </p:sp>
      <p:sp>
        <p:nvSpPr>
          <p:cNvPr id="6" name="Text Placeholder 5"/>
          <p:cNvSpPr>
            <a:spLocks noGrp="1"/>
          </p:cNvSpPr>
          <p:nvPr>
            <p:ph type="body" sz="quarter" idx="13"/>
          </p:nvPr>
        </p:nvSpPr>
        <p:spPr/>
        <p:txBody>
          <a:bodyPr/>
          <a:lstStyle/>
          <a:p>
            <a:r>
              <a:rPr lang="en-US" dirty="0" smtClean="0"/>
              <a:t>For more information please contact</a:t>
            </a:r>
            <a:br>
              <a:rPr lang="en-US" dirty="0" smtClean="0"/>
            </a:br>
            <a:r>
              <a:rPr lang="en-US" dirty="0" smtClean="0"/>
              <a:t>john.black@copperalliance.org</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5905355"/>
            <a:ext cx="2210400" cy="547833"/>
          </a:xfrm>
          <a:prstGeom prst="rect">
            <a:avLst/>
          </a:prstGeom>
        </p:spPr>
      </p:pic>
      <p:sp>
        <p:nvSpPr>
          <p:cNvPr id="4" name="Slide Number Placeholder 3"/>
          <p:cNvSpPr>
            <a:spLocks noGrp="1"/>
          </p:cNvSpPr>
          <p:nvPr>
            <p:ph type="sldNum" sz="quarter" idx="12"/>
          </p:nvPr>
        </p:nvSpPr>
        <p:spPr/>
        <p:txBody>
          <a:bodyPr/>
          <a:lstStyle/>
          <a:p>
            <a:fld id="{E1B93EF5-62DC-4D0D-A7B0-C74897CCA81C}" type="slidenum">
              <a:rPr lang="en-US" smtClean="0"/>
              <a:pPr/>
              <a:t>31</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1800" y="404813"/>
            <a:ext cx="6464300" cy="8524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dirty="0" smtClean="0"/>
              <a:t>What is Antimicrobial Copper</a:t>
            </a:r>
            <a:r>
              <a:rPr lang="en-US" baseline="30000" dirty="0" smtClean="0"/>
              <a:t>®</a:t>
            </a:r>
            <a:r>
              <a:rPr lang="en-US" dirty="0" smtClean="0"/>
              <a:t>?</a:t>
            </a:r>
            <a:br>
              <a:rPr lang="en-US" dirty="0" smtClean="0"/>
            </a:br>
            <a:r>
              <a:rPr lang="en-US" dirty="0" smtClean="0"/>
              <a:t>(cont.)</a:t>
            </a:r>
          </a:p>
        </p:txBody>
      </p:sp>
      <p:sp>
        <p:nvSpPr>
          <p:cNvPr id="18436" name="Rectangle 9"/>
          <p:cNvSpPr>
            <a:spLocks noGrp="1" noChangeArrowheads="1"/>
          </p:cNvSpPr>
          <p:nvPr>
            <p:ph type="body" idx="1"/>
          </p:nvPr>
        </p:nvSpPr>
        <p:spPr>
          <a:xfrm>
            <a:off x="431799" y="1844675"/>
            <a:ext cx="6319839" cy="18415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ormAutofit/>
          </a:bodyPr>
          <a:lstStyle/>
          <a:p>
            <a:pPr lvl="1">
              <a:spcBef>
                <a:spcPct val="20000"/>
              </a:spcBef>
              <a:spcAft>
                <a:spcPct val="0"/>
              </a:spcAft>
              <a:defRPr/>
            </a:pPr>
            <a:r>
              <a:rPr lang="en-US" dirty="0" smtClean="0">
                <a:latin typeface="+mj-lt"/>
              </a:rPr>
              <a:t>The health care industry has started using copper touch-surfaces (bed rails, countertops, sinks, etc.) to combat hospital acquired infections (HAIs)</a:t>
            </a:r>
          </a:p>
          <a:p>
            <a:pPr lvl="1">
              <a:spcBef>
                <a:spcPct val="20000"/>
              </a:spcBef>
              <a:spcAft>
                <a:spcPct val="0"/>
              </a:spcAft>
              <a:defRPr/>
            </a:pPr>
            <a:endParaRPr lang="en-US" dirty="0" smtClean="0">
              <a:latin typeface="+mj-lt"/>
            </a:endParaRPr>
          </a:p>
        </p:txBody>
      </p:sp>
      <p:pic>
        <p:nvPicPr>
          <p:cNvPr id="18437"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1009" r="3030" b="12542"/>
          <a:stretch/>
        </p:blipFill>
        <p:spPr bwMode="auto">
          <a:xfrm>
            <a:off x="3714750" y="3771899"/>
            <a:ext cx="2587625"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5416" t="1" r="6668" b="-4481"/>
          <a:stretch/>
        </p:blipFill>
        <p:spPr bwMode="auto">
          <a:xfrm>
            <a:off x="431800" y="3819525"/>
            <a:ext cx="2473325" cy="218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2724" t="-2930" r="2724" b="5064"/>
          <a:stretch/>
        </p:blipFill>
        <p:spPr bwMode="auto">
          <a:xfrm>
            <a:off x="7085917" y="1733550"/>
            <a:ext cx="1302433"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dirty="0" smtClean="0"/>
              <a:t>|  Societal Benefits of </a:t>
            </a:r>
            <a:r>
              <a:rPr lang="en-US" dirty="0"/>
              <a:t>Copper: Innovative copper solutions contribute to energy efficiency and air quality</a:t>
            </a:r>
          </a:p>
          <a:p>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4</a:t>
            </a:fld>
            <a:endParaRPr lang="en-US" dirty="0"/>
          </a:p>
        </p:txBody>
      </p:sp>
    </p:spTree>
    <p:extLst>
      <p:ext uri="{BB962C8B-B14F-4D97-AF65-F5344CB8AC3E}">
        <p14:creationId xmlns:p14="http://schemas.microsoft.com/office/powerpoint/2010/main" val="3296956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31800" y="404813"/>
            <a:ext cx="6732588" cy="852487"/>
          </a:xfrm>
        </p:spPr>
        <p:txBody>
          <a:bodyPr>
            <a:normAutofit fontScale="90000"/>
          </a:bodyPr>
          <a:lstStyle/>
          <a:p>
            <a:pPr eaLnBrk="1" hangingPunct="1"/>
            <a:r>
              <a:rPr lang="en-US" sz="2800" dirty="0" smtClean="0"/>
              <a:t>Lab testing copper alloys for antimicrobial properties</a:t>
            </a:r>
            <a:endParaRPr lang="en-US" sz="2200" dirty="0" smtClean="0"/>
          </a:p>
        </p:txBody>
      </p:sp>
      <p:sp>
        <p:nvSpPr>
          <p:cNvPr id="19460" name="Rectangle 4"/>
          <p:cNvSpPr>
            <a:spLocks noGrp="1" noChangeArrowheads="1"/>
          </p:cNvSpPr>
          <p:nvPr>
            <p:ph type="body" idx="1"/>
          </p:nvPr>
        </p:nvSpPr>
        <p:spPr>
          <a:xfrm>
            <a:off x="431800" y="1844675"/>
            <a:ext cx="8350250" cy="1892300"/>
          </a:xfrm>
          <a:extLst/>
        </p:spPr>
        <p:txBody>
          <a:bodyPr lIns="91440" tIns="45720" rIns="91440" bIns="45720">
            <a:normAutofit/>
          </a:bodyPr>
          <a:lstStyle/>
          <a:p>
            <a:pPr lvl="1" eaLnBrk="1" hangingPunct="1">
              <a:spcBef>
                <a:spcPct val="20000"/>
              </a:spcBef>
              <a:spcAft>
                <a:spcPct val="0"/>
              </a:spcAft>
              <a:defRPr/>
            </a:pPr>
            <a:r>
              <a:rPr lang="en-US" dirty="0" smtClean="0">
                <a:latin typeface="+mj-lt"/>
              </a:rPr>
              <a:t>Metal coupons are inoculated with bacteria and fungi.</a:t>
            </a:r>
          </a:p>
          <a:p>
            <a:pPr lvl="1" eaLnBrk="1" hangingPunct="1">
              <a:spcBef>
                <a:spcPct val="20000"/>
              </a:spcBef>
              <a:spcAft>
                <a:spcPct val="0"/>
              </a:spcAft>
              <a:defRPr/>
            </a:pPr>
            <a:r>
              <a:rPr lang="en-US" dirty="0" smtClean="0">
                <a:latin typeface="+mj-lt"/>
              </a:rPr>
              <a:t>Coupons are subjected to a controlled environment for a period of time.</a:t>
            </a:r>
          </a:p>
          <a:p>
            <a:pPr lvl="1" eaLnBrk="1" hangingPunct="1">
              <a:spcBef>
                <a:spcPct val="20000"/>
              </a:spcBef>
              <a:spcAft>
                <a:spcPct val="0"/>
              </a:spcAft>
              <a:defRPr/>
            </a:pPr>
            <a:r>
              <a:rPr lang="en-US" dirty="0" smtClean="0">
                <a:latin typeface="+mj-lt"/>
              </a:rPr>
              <a:t>Cultures are grown and an </a:t>
            </a:r>
            <a:r>
              <a:rPr lang="en-US" i="1" dirty="0" smtClean="0">
                <a:latin typeface="+mj-lt"/>
              </a:rPr>
              <a:t>in situ</a:t>
            </a:r>
            <a:r>
              <a:rPr lang="en-US" dirty="0" smtClean="0">
                <a:latin typeface="+mj-lt"/>
              </a:rPr>
              <a:t> viability assay is used to determine survival and growth of bacteria and spores.</a:t>
            </a:r>
          </a:p>
        </p:txBody>
      </p:sp>
      <p:pic>
        <p:nvPicPr>
          <p:cNvPr id="27652" name="Picture 8" descr="C:\Data\Exel\Image Library\bacteria_glass_01_55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944" y="3498849"/>
            <a:ext cx="6202987" cy="259397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dirty="0" smtClean="0"/>
              <a:t>|  Societal Benefits of </a:t>
            </a:r>
            <a:r>
              <a:rPr lang="en-US" dirty="0"/>
              <a:t>Copper: Innovative copper solutions contribute to energy efficiency and air quality</a:t>
            </a:r>
          </a:p>
          <a:p>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5</a:t>
            </a:fld>
            <a:endParaRPr lang="en-US" dirty="0"/>
          </a:p>
        </p:txBody>
      </p:sp>
    </p:spTree>
    <p:extLst>
      <p:ext uri="{BB962C8B-B14F-4D97-AF65-F5344CB8AC3E}">
        <p14:creationId xmlns:p14="http://schemas.microsoft.com/office/powerpoint/2010/main" val="2132112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r>
              <a:rPr lang="en-US" dirty="0" smtClean="0"/>
              <a:t>EPA registration; copper touch-surface products</a:t>
            </a:r>
          </a:p>
        </p:txBody>
      </p:sp>
      <p:pic>
        <p:nvPicPr>
          <p:cNvPr id="33795" name="Picture 9"/>
          <p:cNvPicPr>
            <a:picLocks noChangeAspect="1" noChangeArrowheads="1"/>
          </p:cNvPicPr>
          <p:nvPr/>
        </p:nvPicPr>
        <p:blipFill>
          <a:blip r:embed="rId3">
            <a:extLst>
              <a:ext uri="{28A0092B-C50C-407E-A947-70E740481C1C}">
                <a14:useLocalDpi xmlns:a14="http://schemas.microsoft.com/office/drawing/2010/main" val="0"/>
              </a:ext>
            </a:extLst>
          </a:blip>
          <a:srcRect l="774" t="3329" r="6447"/>
          <a:stretch>
            <a:fillRect/>
          </a:stretch>
        </p:blipFill>
        <p:spPr bwMode="auto">
          <a:xfrm>
            <a:off x="4608234" y="1817100"/>
            <a:ext cx="4226481" cy="341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1"/>
          <p:cNvSpPr>
            <a:spLocks noGrp="1" noChangeArrowheads="1"/>
          </p:cNvSpPr>
          <p:nvPr>
            <p:ph type="body" idx="1"/>
          </p:nvPr>
        </p:nvSpPr>
        <p:spPr>
          <a:xfrm>
            <a:off x="431006" y="1844674"/>
            <a:ext cx="4067969" cy="4608513"/>
          </a:xfrm>
          <a:extLst/>
        </p:spPr>
        <p:txBody>
          <a:bodyPr lIns="91440" tIns="45720" rIns="91440" bIns="45720"/>
          <a:lstStyle/>
          <a:p>
            <a:pPr lvl="1" eaLnBrk="1" hangingPunct="1">
              <a:spcBef>
                <a:spcPts val="300"/>
              </a:spcBef>
              <a:defRPr/>
            </a:pPr>
            <a:r>
              <a:rPr lang="en-US" dirty="0" smtClean="0">
                <a:latin typeface="+mj-lt"/>
              </a:rPr>
              <a:t>Copper’s effectiveness has been proven in rigorous studies that led to EPA registration of 355 alloys as antimicrobial products with health claims.</a:t>
            </a:r>
          </a:p>
          <a:p>
            <a:pPr lvl="1" eaLnBrk="1" hangingPunct="1">
              <a:spcBef>
                <a:spcPts val="300"/>
              </a:spcBef>
              <a:defRPr/>
            </a:pPr>
            <a:r>
              <a:rPr lang="en-US" dirty="0" smtClean="0">
                <a:latin typeface="+mj-lt"/>
              </a:rPr>
              <a:t>Antimicrobial Copper</a:t>
            </a:r>
            <a:r>
              <a:rPr lang="en-US" baseline="30000" dirty="0" smtClean="0">
                <a:latin typeface="+mj-lt"/>
              </a:rPr>
              <a:t>®</a:t>
            </a:r>
            <a:r>
              <a:rPr lang="en-US" dirty="0" smtClean="0">
                <a:latin typeface="+mj-lt"/>
              </a:rPr>
              <a:t> touch surface products can claim to kill 99.9% of disease causing bacteria within two hours*.</a:t>
            </a:r>
          </a:p>
          <a:p>
            <a:pPr lvl="1" eaLnBrk="1" hangingPunct="1">
              <a:spcBef>
                <a:spcPts val="300"/>
              </a:spcBef>
              <a:defRPr/>
            </a:pPr>
            <a:r>
              <a:rPr lang="en-US" dirty="0" smtClean="0">
                <a:latin typeface="+mj-lt"/>
              </a:rPr>
              <a:t>Copper is the first class of solid surfaces to obtain this form of registration.</a:t>
            </a:r>
          </a:p>
        </p:txBody>
      </p:sp>
      <p:sp>
        <p:nvSpPr>
          <p:cNvPr id="8" name="TextBox 7"/>
          <p:cNvSpPr txBox="1"/>
          <p:nvPr/>
        </p:nvSpPr>
        <p:spPr>
          <a:xfrm>
            <a:off x="4643437" y="5548313"/>
            <a:ext cx="4068763" cy="830997"/>
          </a:xfrm>
          <a:prstGeom prst="rect">
            <a:avLst/>
          </a:prstGeom>
          <a:noFill/>
        </p:spPr>
        <p:txBody>
          <a:bodyPr wrap="square">
            <a:spAutoFit/>
          </a:bodyPr>
          <a:lstStyle/>
          <a:p>
            <a:pPr>
              <a:defRPr/>
            </a:pPr>
            <a:r>
              <a:rPr lang="en-US" sz="800" dirty="0">
                <a:solidFill>
                  <a:schemeClr val="bg2"/>
                </a:solidFill>
              </a:rPr>
              <a:t>*Antimicrobial Copper is the only touch surface material to have efficacy data independently verified through the US Environmental Protection Agency (EPA) registration which supports the claim to continuously kill more than 99.9% of the bacteria that cause HCAIs within two hours of contact. Organisms tested are MRSA, Staphylococcus aureus, Enterobacter aerogenes, Pseudomonas aeruginosa, E. coli O157:H7 and Vancomycin-resistant Enterococcus faecalis.</a:t>
            </a:r>
          </a:p>
        </p:txBody>
      </p:sp>
      <p:sp>
        <p:nvSpPr>
          <p:cNvPr id="2" name="Footer Placeholder 1"/>
          <p:cNvSpPr>
            <a:spLocks noGrp="1"/>
          </p:cNvSpPr>
          <p:nvPr>
            <p:ph type="ftr" sz="quarter" idx="11"/>
          </p:nvPr>
        </p:nvSpPr>
        <p:spPr/>
        <p:txBody>
          <a:bodyPr/>
          <a:lstStyle/>
          <a:p>
            <a:r>
              <a:rPr lang="en-US" dirty="0" smtClean="0"/>
              <a:t>|  Societal Benefits of </a:t>
            </a:r>
            <a:r>
              <a:rPr lang="en-US" dirty="0"/>
              <a:t>Copper: Innovative copper solutions contribute to energy efficiency and air </a:t>
            </a:r>
            <a:r>
              <a:rPr lang="en-US" dirty="0" smtClean="0"/>
              <a:t>quality</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6</a:t>
            </a:fld>
            <a:endParaRPr lang="en-US" dirty="0"/>
          </a:p>
        </p:txBody>
      </p:sp>
    </p:spTree>
    <p:extLst>
      <p:ext uri="{BB962C8B-B14F-4D97-AF65-F5344CB8AC3E}">
        <p14:creationId xmlns:p14="http://schemas.microsoft.com/office/powerpoint/2010/main" val="595286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dirty="0" smtClean="0"/>
              <a:t>EPA registration; copper touch-surface products (cont.)</a:t>
            </a:r>
          </a:p>
        </p:txBody>
      </p:sp>
      <p:sp>
        <p:nvSpPr>
          <p:cNvPr id="26629" name="Rectangle 6"/>
          <p:cNvSpPr>
            <a:spLocks noGrp="1" noChangeArrowheads="1"/>
          </p:cNvSpPr>
          <p:nvPr>
            <p:ph type="body" idx="1"/>
          </p:nvPr>
        </p:nvSpPr>
        <p:spPr>
          <a:xfrm>
            <a:off x="431800" y="1844675"/>
            <a:ext cx="8280400" cy="4546600"/>
          </a:xfrm>
          <a:extLst/>
        </p:spPr>
        <p:txBody>
          <a:bodyPr lIns="91440" tIns="45720" rIns="91440" bIns="45720">
            <a:normAutofit/>
          </a:bodyPr>
          <a:lstStyle/>
          <a:p>
            <a:pPr lvl="1" eaLnBrk="1" hangingPunct="1">
              <a:spcBef>
                <a:spcPts val="400"/>
              </a:spcBef>
              <a:spcAft>
                <a:spcPts val="400"/>
              </a:spcAft>
              <a:defRPr/>
            </a:pPr>
            <a:r>
              <a:rPr lang="en-US" dirty="0" smtClean="0">
                <a:latin typeface="+mj-lt"/>
              </a:rPr>
              <a:t>EPA registration of copper alloys paves the way for fabricators to legally market the health benefits of their copper products for touch surfaces (only).</a:t>
            </a:r>
          </a:p>
          <a:p>
            <a:pPr lvl="1" eaLnBrk="1" hangingPunct="1">
              <a:spcBef>
                <a:spcPts val="400"/>
              </a:spcBef>
              <a:spcAft>
                <a:spcPts val="400"/>
              </a:spcAft>
              <a:defRPr/>
            </a:pPr>
            <a:r>
              <a:rPr lang="en-US" dirty="0" smtClean="0">
                <a:latin typeface="+mj-lt"/>
              </a:rPr>
              <a:t>Antimicrobial Copper</a:t>
            </a:r>
            <a:r>
              <a:rPr lang="en-US" baseline="30000" dirty="0" smtClean="0">
                <a:latin typeface="+mj-lt"/>
              </a:rPr>
              <a:t>®</a:t>
            </a:r>
            <a:r>
              <a:rPr lang="en-US" dirty="0" smtClean="0">
                <a:latin typeface="+mj-lt"/>
              </a:rPr>
              <a:t> products can only be sold by registered manufacturers using registered copper alloys.</a:t>
            </a:r>
          </a:p>
          <a:p>
            <a:pPr lvl="1" eaLnBrk="1" hangingPunct="1">
              <a:spcBef>
                <a:spcPts val="400"/>
              </a:spcBef>
              <a:spcAft>
                <a:spcPts val="400"/>
              </a:spcAft>
              <a:defRPr/>
            </a:pPr>
            <a:r>
              <a:rPr lang="en-US" dirty="0" smtClean="0">
                <a:latin typeface="+mj-lt"/>
              </a:rPr>
              <a:t>Companies wishing to produce, package, label or sell products that make health claims must:</a:t>
            </a:r>
          </a:p>
          <a:p>
            <a:pPr marL="685800" lvl="2" indent="-325438" eaLnBrk="1" hangingPunct="1">
              <a:spcBef>
                <a:spcPts val="400"/>
              </a:spcBef>
              <a:spcAft>
                <a:spcPts val="400"/>
              </a:spcAft>
              <a:buFont typeface="Arial" pitchFamily="34" charset="0"/>
              <a:buChar char="•"/>
              <a:tabLst>
                <a:tab pos="4125913" algn="l"/>
              </a:tabLst>
              <a:defRPr/>
            </a:pPr>
            <a:r>
              <a:rPr lang="en-US" dirty="0" smtClean="0">
                <a:latin typeface="+mj-lt"/>
              </a:rPr>
              <a:t>File their own federal registrations with the EPA, and</a:t>
            </a:r>
          </a:p>
          <a:p>
            <a:pPr marL="685800" lvl="2" indent="-325438" eaLnBrk="1" hangingPunct="1">
              <a:spcBef>
                <a:spcPts val="400"/>
              </a:spcBef>
              <a:spcAft>
                <a:spcPts val="400"/>
              </a:spcAft>
              <a:buFont typeface="Arial" pitchFamily="34" charset="0"/>
              <a:buChar char="•"/>
              <a:tabLst>
                <a:tab pos="4125913" algn="l"/>
              </a:tabLst>
              <a:defRPr/>
            </a:pPr>
            <a:r>
              <a:rPr lang="en-US" dirty="0" smtClean="0">
                <a:latin typeface="+mj-lt"/>
              </a:rPr>
              <a:t>File state registrations for every state in which they or their customers intend to promote Antimicrobial </a:t>
            </a:r>
            <a:r>
              <a:rPr lang="en-US" dirty="0">
                <a:latin typeface="+mj-lt"/>
              </a:rPr>
              <a:t>C</a:t>
            </a:r>
            <a:r>
              <a:rPr lang="en-US" dirty="0" smtClean="0">
                <a:latin typeface="+mj-lt"/>
              </a:rPr>
              <a:t>opper products. </a:t>
            </a:r>
          </a:p>
        </p:txBody>
      </p:sp>
      <p:sp>
        <p:nvSpPr>
          <p:cNvPr id="2" name="Footer Placeholder 1"/>
          <p:cNvSpPr>
            <a:spLocks noGrp="1"/>
          </p:cNvSpPr>
          <p:nvPr>
            <p:ph type="ftr" sz="quarter" idx="11"/>
          </p:nvPr>
        </p:nvSpPr>
        <p:spPr/>
        <p:txBody>
          <a:bodyPr/>
          <a:lstStyle/>
          <a:p>
            <a:r>
              <a:rPr lang="en-US" dirty="0" smtClean="0"/>
              <a:t>|  Societal Benefits of </a:t>
            </a:r>
            <a:r>
              <a:rPr lang="en-US" dirty="0" smtClean="0"/>
              <a:t>Copper: </a:t>
            </a:r>
            <a:r>
              <a:rPr lang="en-US" dirty="0"/>
              <a:t>Innovative copper solutions contribute to energy efficiency and air </a:t>
            </a:r>
            <a:r>
              <a:rPr lang="en-US" dirty="0" smtClean="0"/>
              <a:t>quality</a:t>
            </a:r>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7</a:t>
            </a:fld>
            <a:endParaRPr lang="en-US" dirty="0"/>
          </a:p>
        </p:txBody>
      </p:sp>
    </p:spTree>
    <p:extLst>
      <p:ext uri="{BB962C8B-B14F-4D97-AF65-F5344CB8AC3E}">
        <p14:creationId xmlns:p14="http://schemas.microsoft.com/office/powerpoint/2010/main" val="3457492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1800" y="404813"/>
            <a:ext cx="8023225" cy="852487"/>
          </a:xfrm>
        </p:spPr>
        <p:txBody>
          <a:bodyPr>
            <a:normAutofit fontScale="90000"/>
          </a:bodyPr>
          <a:lstStyle/>
          <a:p>
            <a:pPr eaLnBrk="1" hangingPunct="1"/>
            <a:r>
              <a:rPr lang="en-US" sz="2800" dirty="0" smtClean="0"/>
              <a:t>EPA “treated article exemption” registration </a:t>
            </a:r>
            <a:br>
              <a:rPr lang="en-US" sz="2800" dirty="0" smtClean="0"/>
            </a:br>
            <a:r>
              <a:rPr lang="en-US" sz="2800" dirty="0" smtClean="0"/>
              <a:t>for copper HVAC components </a:t>
            </a:r>
            <a:endParaRPr lang="en-US" sz="2200" dirty="0" smtClean="0"/>
          </a:p>
        </p:txBody>
      </p:sp>
      <p:sp>
        <p:nvSpPr>
          <p:cNvPr id="27653" name="Rectangle 5"/>
          <p:cNvSpPr>
            <a:spLocks noGrp="1" noChangeArrowheads="1"/>
          </p:cNvSpPr>
          <p:nvPr>
            <p:ph type="body" idx="1"/>
          </p:nvPr>
        </p:nvSpPr>
        <p:spPr>
          <a:xfrm>
            <a:off x="431800" y="1844675"/>
            <a:ext cx="8280400" cy="2971800"/>
          </a:xfrm>
          <a:extLst/>
        </p:spPr>
        <p:txBody>
          <a:bodyPr lIns="91440" tIns="45720" rIns="91440" bIns="45720">
            <a:normAutofit/>
          </a:bodyPr>
          <a:lstStyle/>
          <a:p>
            <a:pPr lvl="1" eaLnBrk="1" hangingPunct="1">
              <a:spcBef>
                <a:spcPts val="400"/>
              </a:spcBef>
              <a:spcAft>
                <a:spcPts val="400"/>
              </a:spcAft>
              <a:defRPr/>
            </a:pPr>
            <a:r>
              <a:rPr lang="en-US" dirty="0" smtClean="0">
                <a:latin typeface="+mj-lt"/>
              </a:rPr>
              <a:t>For copper alloys used in HVAC applications, the U.S. EPA granted a “treated </a:t>
            </a:r>
            <a:r>
              <a:rPr lang="en-US" dirty="0">
                <a:latin typeface="+mj-lt"/>
              </a:rPr>
              <a:t>a</a:t>
            </a:r>
            <a:r>
              <a:rPr lang="en-US" dirty="0" smtClean="0">
                <a:latin typeface="+mj-lt"/>
              </a:rPr>
              <a:t>rticle </a:t>
            </a:r>
            <a:r>
              <a:rPr lang="en-US" dirty="0">
                <a:latin typeface="+mj-lt"/>
              </a:rPr>
              <a:t>e</a:t>
            </a:r>
            <a:r>
              <a:rPr lang="en-US" dirty="0" smtClean="0">
                <a:latin typeface="+mj-lt"/>
              </a:rPr>
              <a:t>xemption” registration.</a:t>
            </a:r>
          </a:p>
          <a:p>
            <a:pPr lvl="1" eaLnBrk="1" hangingPunct="1">
              <a:spcBef>
                <a:spcPts val="400"/>
              </a:spcBef>
              <a:spcAft>
                <a:spcPts val="400"/>
              </a:spcAft>
              <a:defRPr/>
            </a:pPr>
            <a:r>
              <a:rPr lang="en-US" dirty="0" smtClean="0">
                <a:latin typeface="+mj-lt"/>
              </a:rPr>
              <a:t>This registration allows copper HVAC components to make product protection claims by suppressing the growth of bacteria and molds that reduce system efficiency and cause product deterioration or foul odors.</a:t>
            </a:r>
          </a:p>
          <a:p>
            <a:pPr lvl="1" eaLnBrk="1" hangingPunct="1">
              <a:spcBef>
                <a:spcPts val="400"/>
              </a:spcBef>
              <a:spcAft>
                <a:spcPts val="400"/>
              </a:spcAft>
              <a:defRPr/>
            </a:pPr>
            <a:r>
              <a:rPr lang="en-US" dirty="0" smtClean="0">
                <a:latin typeface="+mj-lt"/>
              </a:rPr>
              <a:t>These claims are supported by EPA registration 82012-7.</a:t>
            </a:r>
          </a:p>
        </p:txBody>
      </p:sp>
      <p:sp>
        <p:nvSpPr>
          <p:cNvPr id="2" name="Footer Placeholder 1"/>
          <p:cNvSpPr>
            <a:spLocks noGrp="1"/>
          </p:cNvSpPr>
          <p:nvPr>
            <p:ph type="ftr" sz="quarter" idx="11"/>
          </p:nvPr>
        </p:nvSpPr>
        <p:spPr/>
        <p:txBody>
          <a:bodyPr/>
          <a:lstStyle/>
          <a:p>
            <a:r>
              <a:rPr lang="en-US" dirty="0" smtClean="0"/>
              <a:t>|  Societal Benefits of </a:t>
            </a:r>
            <a:r>
              <a:rPr lang="en-US" dirty="0"/>
              <a:t>Copper: Innovative copper solutions contribute to energy efficiency and air quality</a:t>
            </a:r>
          </a:p>
          <a:p>
            <a:endParaRPr lang="en-US" dirty="0"/>
          </a:p>
        </p:txBody>
      </p:sp>
      <p:sp>
        <p:nvSpPr>
          <p:cNvPr id="3" name="Slide Number Placeholder 2"/>
          <p:cNvSpPr>
            <a:spLocks noGrp="1"/>
          </p:cNvSpPr>
          <p:nvPr>
            <p:ph type="sldNum" sz="quarter" idx="12"/>
          </p:nvPr>
        </p:nvSpPr>
        <p:spPr/>
        <p:txBody>
          <a:bodyPr/>
          <a:lstStyle/>
          <a:p>
            <a:fld id="{E1B93EF5-62DC-4D0D-A7B0-C74897CCA81C}" type="slidenum">
              <a:rPr lang="en-US" smtClean="0"/>
              <a:pPr/>
              <a:t>8</a:t>
            </a:fld>
            <a:endParaRPr lang="en-US" dirty="0"/>
          </a:p>
        </p:txBody>
      </p:sp>
    </p:spTree>
    <p:extLst>
      <p:ext uri="{BB962C8B-B14F-4D97-AF65-F5344CB8AC3E}">
        <p14:creationId xmlns:p14="http://schemas.microsoft.com/office/powerpoint/2010/main" val="1816129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404811"/>
            <a:ext cx="6788149" cy="852489"/>
          </a:xfrm>
        </p:spPr>
        <p:txBody>
          <a:bodyPr>
            <a:normAutofit/>
          </a:bodyPr>
          <a:lstStyle/>
          <a:p>
            <a:r>
              <a:rPr lang="en-US" dirty="0"/>
              <a:t>R</a:t>
            </a:r>
            <a:r>
              <a:rPr lang="en-US" dirty="0" smtClean="0"/>
              <a:t>esults of lab and field studies conducted by ICA</a:t>
            </a:r>
            <a:endParaRPr lang="en-US" dirty="0"/>
          </a:p>
        </p:txBody>
      </p:sp>
      <p:sp>
        <p:nvSpPr>
          <p:cNvPr id="3" name="Content Placeholder 2"/>
          <p:cNvSpPr>
            <a:spLocks noGrp="1"/>
          </p:cNvSpPr>
          <p:nvPr>
            <p:ph idx="1"/>
          </p:nvPr>
        </p:nvSpPr>
        <p:spPr/>
        <p:txBody>
          <a:bodyPr/>
          <a:lstStyle/>
          <a:p>
            <a:pPr marL="342900" indent="-285750">
              <a:buFont typeface="Arial" pitchFamily="34" charset="0"/>
              <a:buChar char="•"/>
            </a:pPr>
            <a:r>
              <a:rPr lang="en-US" b="0" dirty="0"/>
              <a:t>C</a:t>
            </a:r>
            <a:r>
              <a:rPr lang="en-US" b="0" dirty="0" smtClean="0"/>
              <a:t>onducted both laboratory tests and field studies on the biofilm buildup of fungi and bacteria on the surfaces of air-conditioner/heat-exchanger components using copper and aluminum </a:t>
            </a:r>
            <a:r>
              <a:rPr lang="en-US" b="0" dirty="0"/>
              <a:t>(</a:t>
            </a:r>
            <a:r>
              <a:rPr lang="en-US" b="0" dirty="0" smtClean="0"/>
              <a:t>U.S. and China) </a:t>
            </a:r>
            <a:r>
              <a:rPr lang="en-US" baseline="30000" dirty="0" smtClean="0"/>
              <a:t>(1,4,5)</a:t>
            </a:r>
            <a:endParaRPr lang="en-US" b="0" dirty="0" smtClean="0"/>
          </a:p>
          <a:p>
            <a:pPr marL="342900" indent="-285750">
              <a:buFont typeface="Arial" pitchFamily="34" charset="0"/>
              <a:buChar char="•"/>
            </a:pPr>
            <a:r>
              <a:rPr lang="en-US" b="0" dirty="0" smtClean="0"/>
              <a:t>Measured air quality in terms of indoor levels of fungi and bacteria in buildings (U.S.) and in public buses (China) </a:t>
            </a:r>
            <a:r>
              <a:rPr lang="en-US" dirty="0" smtClean="0"/>
              <a:t> </a:t>
            </a:r>
            <a:r>
              <a:rPr lang="en-US" baseline="30000" dirty="0" smtClean="0"/>
              <a:t>(3,4,5,6,7) </a:t>
            </a:r>
            <a:endParaRPr lang="en-US" b="0" dirty="0" smtClean="0"/>
          </a:p>
          <a:p>
            <a:pPr marL="342900" indent="-285750">
              <a:buFont typeface="Arial" pitchFamily="34" charset="0"/>
              <a:buChar char="•"/>
            </a:pPr>
            <a:r>
              <a:rPr lang="en-US" b="0" dirty="0"/>
              <a:t>Studied the long-term effects of mold growth </a:t>
            </a:r>
            <a:r>
              <a:rPr lang="en-US" b="0" dirty="0" smtClean="0"/>
              <a:t>and thermal cycling on the energy-efficiency performance of copper and aluminum fin-and-tube </a:t>
            </a:r>
            <a:r>
              <a:rPr lang="en-US" b="0" dirty="0"/>
              <a:t>heat </a:t>
            </a:r>
            <a:r>
              <a:rPr lang="en-US" b="0" dirty="0" smtClean="0"/>
              <a:t>exchangers (China)</a:t>
            </a:r>
            <a:r>
              <a:rPr lang="en-US" dirty="0" smtClean="0"/>
              <a:t> </a:t>
            </a:r>
            <a:r>
              <a:rPr lang="en-US" baseline="30000" dirty="0" smtClean="0"/>
              <a:t>(8) </a:t>
            </a:r>
            <a:endParaRPr lang="en-US" b="0" dirty="0" smtClean="0"/>
          </a:p>
          <a:p>
            <a:pPr marL="285750" indent="-285750">
              <a:buFont typeface="Arial" pitchFamily="34" charset="0"/>
              <a:buChar char="•"/>
            </a:pPr>
            <a:endParaRPr lang="en-US" b="0" dirty="0"/>
          </a:p>
        </p:txBody>
      </p:sp>
      <p:sp>
        <p:nvSpPr>
          <p:cNvPr id="4" name="Footer Placeholder 3"/>
          <p:cNvSpPr>
            <a:spLocks noGrp="1"/>
          </p:cNvSpPr>
          <p:nvPr>
            <p:ph type="ftr" sz="quarter" idx="11"/>
          </p:nvPr>
        </p:nvSpPr>
        <p:spPr/>
        <p:txBody>
          <a:bodyPr/>
          <a:lstStyle/>
          <a:p>
            <a:r>
              <a:rPr lang="en-US" dirty="0" smtClean="0"/>
              <a:t>|  Societal Benefits of </a:t>
            </a:r>
            <a:r>
              <a:rPr lang="en-US" dirty="0"/>
              <a:t>Copper: Innovative copper solutions contribute to energy efficiency and air quality</a:t>
            </a:r>
          </a:p>
          <a:p>
            <a:endParaRPr lang="en-US" dirty="0"/>
          </a:p>
        </p:txBody>
      </p:sp>
      <p:sp>
        <p:nvSpPr>
          <p:cNvPr id="5" name="Slide Number Placeholder 4"/>
          <p:cNvSpPr>
            <a:spLocks noGrp="1"/>
          </p:cNvSpPr>
          <p:nvPr>
            <p:ph type="sldNum" sz="quarter" idx="12"/>
          </p:nvPr>
        </p:nvSpPr>
        <p:spPr/>
        <p:txBody>
          <a:bodyPr/>
          <a:lstStyle/>
          <a:p>
            <a:fld id="{E1B93EF5-62DC-4D0D-A7B0-C74897CCA81C}" type="slidenum">
              <a:rPr lang="en-US" smtClean="0"/>
              <a:pPr/>
              <a:t>9</a:t>
            </a:fld>
            <a:endParaRPr lang="en-US" dirty="0"/>
          </a:p>
        </p:txBody>
      </p:sp>
    </p:spTree>
    <p:extLst>
      <p:ext uri="{BB962C8B-B14F-4D97-AF65-F5344CB8AC3E}">
        <p14:creationId xmlns:p14="http://schemas.microsoft.com/office/powerpoint/2010/main" val="4047364916"/>
      </p:ext>
    </p:extLst>
  </p:cSld>
  <p:clrMapOvr>
    <a:masterClrMapping/>
  </p:clrMapOvr>
</p:sld>
</file>

<file path=ppt/theme/theme1.xml><?xml version="1.0" encoding="utf-8"?>
<a:theme xmlns:a="http://schemas.openxmlformats.org/drawingml/2006/main" name="Copper Alliance - Interim PPT template - Feb 2012">
  <a:themeElements>
    <a:clrScheme name="Copper Alliance">
      <a:dk1>
        <a:sysClr val="windowText" lastClr="000000"/>
      </a:dk1>
      <a:lt1>
        <a:sysClr val="window" lastClr="FFFFFF"/>
      </a:lt1>
      <a:dk2>
        <a:srgbClr val="91785B"/>
      </a:dk2>
      <a:lt2>
        <a:srgbClr val="626971"/>
      </a:lt2>
      <a:accent1>
        <a:srgbClr val="004153"/>
      </a:accent1>
      <a:accent2>
        <a:srgbClr val="FB4F1D"/>
      </a:accent2>
      <a:accent3>
        <a:srgbClr val="FECB00"/>
      </a:accent3>
      <a:accent4>
        <a:srgbClr val="635245"/>
      </a:accent4>
      <a:accent5>
        <a:srgbClr val="B9CCC3"/>
      </a:accent5>
      <a:accent6>
        <a:srgbClr val="D7D3C7"/>
      </a:accent6>
      <a:hlink>
        <a:srgbClr val="0000FF"/>
      </a:hlink>
      <a:folHlink>
        <a:srgbClr val="800080"/>
      </a:folHlink>
    </a:clrScheme>
    <a:fontScheme name="Copper Alli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Copper Alliance - Interim PPT template - Feb 2012</Template>
  <TotalTime>7203</TotalTime>
  <Words>3157</Words>
  <Application>Microsoft Office PowerPoint</Application>
  <PresentationFormat>On-screen Show (4:3)</PresentationFormat>
  <Paragraphs>267</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Copper Alliance - Interim PPT template - Feb 2012</vt:lpstr>
      <vt:lpstr>The Societal Benefits of Copper  Innovative copper solutions contribute to energy efficiency and air quality</vt:lpstr>
      <vt:lpstr>Overview</vt:lpstr>
      <vt:lpstr>What is Antimicrobial Copper®?</vt:lpstr>
      <vt:lpstr>What is Antimicrobial Copper®? (cont.)</vt:lpstr>
      <vt:lpstr>Lab testing copper alloys for antimicrobial properties</vt:lpstr>
      <vt:lpstr>EPA registration; copper touch-surface products</vt:lpstr>
      <vt:lpstr>EPA registration; copper touch-surface products (cont.)</vt:lpstr>
      <vt:lpstr>EPA “treated article exemption” registration  for copper HVAC components </vt:lpstr>
      <vt:lpstr>Results of lab and field studies conducted by ICA</vt:lpstr>
      <vt:lpstr>Copper’s effect on fungi (mold)</vt:lpstr>
      <vt:lpstr>Copper’s effect on aspirgillus </vt:lpstr>
      <vt:lpstr>Copper’s effect on aspirgillus (cont.)</vt:lpstr>
      <vt:lpstr>Copper’s effect on bacteria</vt:lpstr>
      <vt:lpstr>Copper’s effect on E. coli</vt:lpstr>
      <vt:lpstr>Improved air quality in buildings with copper HVAC components </vt:lpstr>
      <vt:lpstr>Improved air quality in buildings with copper HVAC components—lab results</vt:lpstr>
      <vt:lpstr>Improved air quality in buildings with copper HVAC components—field results</vt:lpstr>
      <vt:lpstr>Public bus air quality effects of using copper  heat exchangers</vt:lpstr>
      <vt:lpstr>Public bus air quality effects of using copper  heat exchangers (cont.)</vt:lpstr>
      <vt:lpstr>Long-term effects of mold growth and thermal cycling on HVAC energy efficiency performance</vt:lpstr>
      <vt:lpstr>Long-term effects of mold growth on HVAC energy- efficiency performance </vt:lpstr>
      <vt:lpstr>Long-term effects thermal cycling on HVAC energy efficiency performance</vt:lpstr>
      <vt:lpstr>Long-term effects of mold growth and thermal cycling on HVAC energy-efficiency performance (cont.)</vt:lpstr>
      <vt:lpstr>Long-term effects of mold growth and thermal cycling on HVAC energy-efficiency performance (cont.) </vt:lpstr>
      <vt:lpstr>Market opportunities for Antimicrobial Copper® HVAC components </vt:lpstr>
      <vt:lpstr>Market opportunities for Antimicrobial Copper® HVAC components (cont.)</vt:lpstr>
      <vt:lpstr>Market opportunities for Antimicrobial Copper® HVAC components (cont.)</vt:lpstr>
      <vt:lpstr>In conclusion</vt:lpstr>
      <vt:lpstr>PowerPoint Presentation</vt:lpstr>
      <vt:lpstr>PowerPoint Presentation</vt:lpstr>
      <vt:lpstr>Thank you</vt:lpstr>
    </vt:vector>
  </TitlesOfParts>
  <Company>International Copper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jblack</dc:creator>
  <cp:lastModifiedBy>Nicole Witoslawski</cp:lastModifiedBy>
  <cp:revision>90</cp:revision>
  <cp:lastPrinted>2013-03-06T14:45:29Z</cp:lastPrinted>
  <dcterms:created xsi:type="dcterms:W3CDTF">2012-02-21T22:55:40Z</dcterms:created>
  <dcterms:modified xsi:type="dcterms:W3CDTF">2013-03-19T21:48:49Z</dcterms:modified>
</cp:coreProperties>
</file>